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4"/>
  </p:notesMasterIdLst>
  <p:sldIdLst>
    <p:sldId id="415" r:id="rId2"/>
    <p:sldId id="416" r:id="rId3"/>
    <p:sldId id="447" r:id="rId4"/>
    <p:sldId id="446" r:id="rId5"/>
    <p:sldId id="450" r:id="rId6"/>
    <p:sldId id="451" r:id="rId7"/>
    <p:sldId id="453" r:id="rId8"/>
    <p:sldId id="452" r:id="rId9"/>
    <p:sldId id="454" r:id="rId10"/>
    <p:sldId id="455" r:id="rId11"/>
    <p:sldId id="456" r:id="rId12"/>
    <p:sldId id="448" r:id="rId13"/>
    <p:sldId id="449" r:id="rId14"/>
    <p:sldId id="457" r:id="rId15"/>
    <p:sldId id="458" r:id="rId16"/>
    <p:sldId id="459" r:id="rId17"/>
    <p:sldId id="460" r:id="rId18"/>
    <p:sldId id="461" r:id="rId19"/>
    <p:sldId id="463" r:id="rId20"/>
    <p:sldId id="462" r:id="rId21"/>
    <p:sldId id="464" r:id="rId22"/>
    <p:sldId id="466" r:id="rId23"/>
    <p:sldId id="445" r:id="rId24"/>
    <p:sldId id="468" r:id="rId25"/>
    <p:sldId id="469" r:id="rId26"/>
    <p:sldId id="470" r:id="rId27"/>
    <p:sldId id="471" r:id="rId28"/>
    <p:sldId id="472" r:id="rId29"/>
    <p:sldId id="473" r:id="rId30"/>
    <p:sldId id="474" r:id="rId31"/>
    <p:sldId id="475" r:id="rId32"/>
    <p:sldId id="476" r:id="rId33"/>
    <p:sldId id="467" r:id="rId34"/>
    <p:sldId id="478" r:id="rId35"/>
    <p:sldId id="479" r:id="rId36"/>
    <p:sldId id="480" r:id="rId37"/>
    <p:sldId id="481" r:id="rId38"/>
    <p:sldId id="477" r:id="rId39"/>
    <p:sldId id="483" r:id="rId40"/>
    <p:sldId id="484" r:id="rId41"/>
    <p:sldId id="485" r:id="rId42"/>
    <p:sldId id="486" r:id="rId43"/>
    <p:sldId id="487" r:id="rId44"/>
    <p:sldId id="488" r:id="rId45"/>
    <p:sldId id="490" r:id="rId46"/>
    <p:sldId id="491" r:id="rId47"/>
    <p:sldId id="489" r:id="rId48"/>
    <p:sldId id="482" r:id="rId49"/>
    <p:sldId id="493" r:id="rId50"/>
    <p:sldId id="494" r:id="rId51"/>
    <p:sldId id="495" r:id="rId52"/>
    <p:sldId id="496" r:id="rId53"/>
    <p:sldId id="497" r:id="rId54"/>
    <p:sldId id="498" r:id="rId55"/>
    <p:sldId id="499" r:id="rId56"/>
    <p:sldId id="500" r:id="rId57"/>
    <p:sldId id="501" r:id="rId58"/>
    <p:sldId id="492" r:id="rId59"/>
    <p:sldId id="418" r:id="rId60"/>
    <p:sldId id="428" r:id="rId61"/>
    <p:sldId id="429" r:id="rId62"/>
    <p:sldId id="438" r:id="rId63"/>
    <p:sldId id="425" r:id="rId64"/>
    <p:sldId id="427" r:id="rId65"/>
    <p:sldId id="431" r:id="rId66"/>
    <p:sldId id="433" r:id="rId67"/>
    <p:sldId id="434" r:id="rId68"/>
    <p:sldId id="435" r:id="rId69"/>
    <p:sldId id="436" r:id="rId70"/>
    <p:sldId id="420" r:id="rId71"/>
    <p:sldId id="441" r:id="rId72"/>
    <p:sldId id="442" r:id="rId7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77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66" autoAdjust="0"/>
    <p:restoredTop sz="94660"/>
  </p:normalViewPr>
  <p:slideViewPr>
    <p:cSldViewPr>
      <p:cViewPr>
        <p:scale>
          <a:sx n="76" d="100"/>
          <a:sy n="76" d="100"/>
        </p:scale>
        <p:origin x="-125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74A63-CB4F-4745-9A71-AB3DC5B9587D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86FA3-01D9-4C99-AEE4-97B0E91C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59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60</a:t>
            </a:fld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61</a:t>
            </a:fld>
            <a:endParaRPr 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62</a:t>
            </a:fld>
            <a:endParaRPr 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63</a:t>
            </a:fld>
            <a:endParaRPr 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64</a:t>
            </a:fld>
            <a:endParaRPr 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65</a:t>
            </a:fld>
            <a:endParaRPr 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66</a:t>
            </a:fld>
            <a:endParaRPr 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67</a:t>
            </a:fld>
            <a:endParaRPr lang="ru-R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68</a:t>
            </a:fld>
            <a:endParaRPr lang="ru-R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69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70</a:t>
            </a:fld>
            <a:endParaRPr lang="ru-R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71</a:t>
            </a:fld>
            <a:endParaRPr lang="ru-RU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72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86FA3-01D9-4C99-AEE4-97B0E91CF07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amond/>
    <p:sndAc>
      <p:stSnd>
        <p:snd r:embed="rId1" name="coin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amond/>
    <p:sndAc>
      <p:stSnd>
        <p:snd r:embed="rId1" name="coin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amond/>
    <p:sndAc>
      <p:stSnd>
        <p:snd r:embed="rId1" name="coin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amond/>
    <p:sndAc>
      <p:stSnd>
        <p:snd r:embed="rId1" name="coin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amond/>
    <p:sndAc>
      <p:stSnd>
        <p:snd r:embed="rId1" name="coin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amond/>
    <p:sndAc>
      <p:stSnd>
        <p:snd r:embed="rId1" name="coin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amond/>
    <p:sndAc>
      <p:stSnd>
        <p:snd r:embed="rId1" name="coin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amond/>
    <p:sndAc>
      <p:stSnd>
        <p:snd r:embed="rId1" name="coin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amond/>
    <p:sndAc>
      <p:stSnd>
        <p:snd r:embed="rId1" name="coin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amond/>
    <p:sndAc>
      <p:stSnd>
        <p:snd r:embed="rId1" name="coin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7ED44-93FD-4FAF-811E-55B807A843F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6000">
    <p:diamond/>
    <p:sndAc>
      <p:stSnd>
        <p:snd r:embed="rId1" name="coin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7ED44-93FD-4FAF-811E-55B807A843F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AD21A-C70A-4814-8802-ECEC75DD43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 advClick="0" advTm="16000">
    <p:diamond/>
    <p:sndAc>
      <p:stSnd>
        <p:snd r:embed="rId13" name="coin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208912" cy="3672408"/>
          </a:xfrm>
        </p:spPr>
        <p:txBody>
          <a:bodyPr>
            <a:normAutofit fontScale="90000"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/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Неделя </a:t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кафедры  ГУМАНИТАРНЫХ  Дисциплин</a:t>
            </a:r>
            <a:b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</a:br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 cstate="print"/>
          <a:srcRect l="4300" t="29480" r="83252" b="9261"/>
          <a:stretch>
            <a:fillRect/>
          </a:stretch>
        </p:blipFill>
        <p:spPr bwMode="auto">
          <a:xfrm>
            <a:off x="683568" y="332656"/>
            <a:ext cx="936104" cy="94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59832" y="6093296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2014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5000">
    <p:diamond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476672"/>
            <a:ext cx="4752528" cy="122413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latin typeface="+mn-lt"/>
              </a:rPr>
              <a:t>63.3(2)6я73</a:t>
            </a: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b="1" dirty="0">
                <a:latin typeface="+mn-lt"/>
              </a:rPr>
              <a:t>Н 72 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b="1" dirty="0">
                <a:latin typeface="+mn-lt"/>
              </a:rPr>
              <a:t> Новейшая история России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>1914-2010: </a:t>
            </a:r>
            <a:r>
              <a:rPr lang="ru-RU" sz="1600" dirty="0">
                <a:latin typeface="+mn-lt"/>
              </a:rPr>
              <a:t>учебное пособие для бакалавров / под ред. М. В. </a:t>
            </a:r>
            <a:r>
              <a:rPr lang="ru-RU" sz="1600" dirty="0" err="1">
                <a:latin typeface="+mn-lt"/>
              </a:rPr>
              <a:t>Ходякова</a:t>
            </a:r>
            <a:r>
              <a:rPr lang="ru-RU" sz="1600" dirty="0">
                <a:latin typeface="+mn-lt"/>
              </a:rPr>
              <a:t>. - 5-е изд., </a:t>
            </a:r>
            <a:r>
              <a:rPr lang="ru-RU" sz="1600" dirty="0" err="1">
                <a:latin typeface="+mn-lt"/>
              </a:rPr>
              <a:t>испр</a:t>
            </a:r>
            <a:r>
              <a:rPr lang="ru-RU" sz="1600" dirty="0">
                <a:latin typeface="+mn-lt"/>
              </a:rPr>
              <a:t>. и доп. - М. : </a:t>
            </a:r>
            <a:r>
              <a:rPr lang="ru-RU" sz="1600" dirty="0" err="1">
                <a:latin typeface="+mn-lt"/>
              </a:rPr>
              <a:t>Юрайт</a:t>
            </a:r>
            <a:r>
              <a:rPr lang="ru-RU" sz="1600" dirty="0">
                <a:latin typeface="+mn-lt"/>
              </a:rPr>
              <a:t>, 2012. - 544 с.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4211960" y="2708920"/>
            <a:ext cx="4680520" cy="389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Учебное пособие подготовлено коллективом петербургских историков, специализирующихся в изучении проблем истории России </a:t>
            </a:r>
            <a:r>
              <a:rPr lang="en-US" sz="1600" dirty="0" smtClean="0"/>
              <a:t>XX </a:t>
            </a:r>
            <a:r>
              <a:rPr lang="ru-RU" sz="1600" dirty="0" smtClean="0"/>
              <a:t>века.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На большом фактическом материале с учетом новейших достижений историографии показаны основные этапы развития государства, дана характеристика политических, экономических, социальных и культурных составляющих исторического процесса, освещена повседневная жизнь населения России.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Издание соответствует государственному образовательному стандарту высшего профессионального образования.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48680"/>
            <a:ext cx="3740799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412776"/>
            <a:ext cx="3636253" cy="526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95936" y="1988840"/>
            <a:ext cx="5040560" cy="4647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50" dirty="0" smtClean="0"/>
              <a:t>Уникальный труд замечательного мыслителя Петра Андреевича </a:t>
            </a:r>
            <a:r>
              <a:rPr lang="ru-RU" sz="1450" dirty="0" err="1" smtClean="0"/>
              <a:t>Словцова</a:t>
            </a:r>
            <a:r>
              <a:rPr lang="ru-RU" sz="1450" dirty="0" smtClean="0"/>
              <a:t> (1767-1843) "Историческое обозрение Сибири" по праву называют "энциклопедией сибирской жизни". </a:t>
            </a:r>
            <a:r>
              <a:rPr lang="ru-RU" sz="1450" dirty="0" err="1" smtClean="0"/>
              <a:t>Словцов</a:t>
            </a:r>
            <a:r>
              <a:rPr lang="ru-RU" sz="1450" dirty="0" smtClean="0"/>
              <a:t> всесторонне показал рачительное </a:t>
            </a:r>
            <a:r>
              <a:rPr lang="ru-RU" sz="1450" dirty="0" err="1" smtClean="0"/>
              <a:t>обживание</a:t>
            </a:r>
            <a:r>
              <a:rPr lang="ru-RU" sz="1450" dirty="0" smtClean="0"/>
              <a:t> Сибири россиянами на протяжении двух с лишним столетий после похода дружины Ермака.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50" dirty="0" smtClean="0"/>
              <a:t>Ученый планировал довести исследование до времен правления Александра I, но в действительности подробное освещение событий заканчивается на первых годах правления Екатерины II (некоторые примечания, правда, касаются 1830-х и начала 1840-х гг.)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50" dirty="0" smtClean="0"/>
              <a:t>Мудрый </a:t>
            </a:r>
            <a:r>
              <a:rPr lang="ru-RU" sz="1450" dirty="0" err="1" smtClean="0"/>
              <a:t>Словцов</a:t>
            </a:r>
            <a:r>
              <a:rPr lang="ru-RU" sz="1450" dirty="0" smtClean="0"/>
              <a:t> у Сибири один - так распорядилась сама История, - недаром его называют "сибирским Карамзиным".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50" dirty="0" smtClean="0"/>
              <a:t>Однако до самого последнего времени имя П.А. </a:t>
            </a:r>
            <a:r>
              <a:rPr lang="ru-RU" sz="1450" dirty="0" err="1" smtClean="0"/>
              <a:t>Словцова</a:t>
            </a:r>
            <a:r>
              <a:rPr lang="ru-RU" sz="1450" dirty="0" smtClean="0"/>
              <a:t> оставалось современному читателю практически не известным. Настоящее издание публикуется под названием "История Сибири. От Ермака до Екатерины II".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560840" cy="100811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>
                <a:latin typeface="+mn-lt"/>
              </a:rPr>
              <a:t>63.3(2Р53)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b="1" dirty="0" err="1" smtClean="0">
                <a:latin typeface="+mn-lt"/>
              </a:rPr>
              <a:t>Словцов</a:t>
            </a:r>
            <a:r>
              <a:rPr lang="ru-RU" sz="1600" b="1" dirty="0" smtClean="0">
                <a:latin typeface="+mn-lt"/>
              </a:rPr>
              <a:t>, Пётр Андреевич.</a:t>
            </a:r>
            <a:r>
              <a:rPr lang="ru-RU" sz="1600" dirty="0" smtClean="0">
                <a:latin typeface="+mn-lt"/>
              </a:rPr>
              <a:t>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История Сибири. От Ермака до Екатерины II / П. А. </a:t>
            </a:r>
            <a:r>
              <a:rPr lang="ru-RU" sz="1600" dirty="0" err="1" smtClean="0">
                <a:latin typeface="+mn-lt"/>
              </a:rPr>
              <a:t>Словцов</a:t>
            </a:r>
            <a:r>
              <a:rPr lang="ru-RU" sz="1600" dirty="0" smtClean="0">
                <a:latin typeface="+mn-lt"/>
              </a:rPr>
              <a:t>. - М. : Вече, 2012. – 512 с.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Экземпляры: всего:5 - ЧЗ(2), МКФФ(1), АБ(2).</a:t>
            </a:r>
            <a:r>
              <a:rPr lang="ru-RU" sz="1600" b="1" dirty="0" smtClean="0">
                <a:latin typeface="+mn-lt"/>
              </a:rPr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</p:spTree>
  </p:cSld>
  <p:clrMapOvr>
    <a:masterClrMapping/>
  </p:clrMapOvr>
  <p:transition spd="med" advClick="0" advTm="20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3284984"/>
            <a:ext cx="70567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cap="all" dirty="0" smtClean="0">
                <a:solidFill>
                  <a:srgbClr val="1E4778"/>
                </a:solidFill>
                <a:latin typeface="Arial Narrow" pitchFamily="34" charset="0"/>
              </a:rPr>
              <a:t> ПОЛИТИКА.  ПОЛИТОЛОГИЯ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1111" t="54909" r="24074" b="13366"/>
          <a:stretch>
            <a:fillRect/>
          </a:stretch>
        </p:blipFill>
        <p:spPr bwMode="auto">
          <a:xfrm>
            <a:off x="179512" y="260648"/>
            <a:ext cx="252028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8314" t="80460" r="63930" b="3448"/>
          <a:stretch>
            <a:fillRect/>
          </a:stretch>
        </p:blipFill>
        <p:spPr bwMode="auto">
          <a:xfrm>
            <a:off x="7020272" y="4869160"/>
            <a:ext cx="2016224" cy="188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amond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88640"/>
            <a:ext cx="5256584" cy="158417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>
                <a:latin typeface="+mn-lt"/>
              </a:rPr>
              <a:t>66.1я73</a:t>
            </a: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b="1" dirty="0" err="1" smtClean="0">
                <a:latin typeface="+mn-lt"/>
              </a:rPr>
              <a:t>Мачин</a:t>
            </a:r>
            <a:r>
              <a:rPr lang="ru-RU" sz="1600" b="1" dirty="0" smtClean="0">
                <a:latin typeface="+mn-lt"/>
              </a:rPr>
              <a:t> </a:t>
            </a:r>
            <a:r>
              <a:rPr lang="ru-RU" sz="1600" b="1" dirty="0">
                <a:latin typeface="+mn-lt"/>
              </a:rPr>
              <a:t>И.Ф.</a:t>
            </a:r>
            <a:r>
              <a:rPr lang="ru-RU" sz="1600" dirty="0">
                <a:latin typeface="+mn-lt"/>
              </a:rPr>
              <a:t> </a:t>
            </a:r>
            <a:br>
              <a:rPr lang="ru-RU" sz="1600" dirty="0">
                <a:latin typeface="+mn-lt"/>
              </a:rPr>
            </a:br>
            <a:r>
              <a:rPr lang="ru-RU" sz="1600" dirty="0">
                <a:latin typeface="+mn-lt"/>
              </a:rPr>
              <a:t>История политических и правовых </a:t>
            </a:r>
            <a:r>
              <a:rPr lang="ru-RU" sz="1600" dirty="0" smtClean="0">
                <a:latin typeface="+mn-lt"/>
              </a:rPr>
              <a:t>учений: </a:t>
            </a:r>
            <a:r>
              <a:rPr lang="ru-RU" sz="1600" dirty="0">
                <a:latin typeface="+mn-lt"/>
              </a:rPr>
              <a:t>учебное пособие / И. Ф. </a:t>
            </a:r>
            <a:r>
              <a:rPr lang="ru-RU" sz="1600" dirty="0" err="1">
                <a:latin typeface="+mn-lt"/>
              </a:rPr>
              <a:t>Мачин</a:t>
            </a:r>
            <a:r>
              <a:rPr lang="ru-RU" sz="1600" dirty="0">
                <a:latin typeface="+mn-lt"/>
              </a:rPr>
              <a:t>. - М. : </a:t>
            </a:r>
            <a:r>
              <a:rPr lang="ru-RU" sz="1600" dirty="0" err="1">
                <a:latin typeface="+mn-lt"/>
              </a:rPr>
              <a:t>Юрайт</a:t>
            </a:r>
            <a:r>
              <a:rPr lang="ru-RU" sz="1600" dirty="0">
                <a:latin typeface="+mn-lt"/>
              </a:rPr>
              <a:t>, 2013. - 416 с. : табл</a:t>
            </a:r>
            <a:r>
              <a:rPr lang="ru-RU" sz="1600" dirty="0" smtClean="0">
                <a:latin typeface="+mn-lt"/>
              </a:rPr>
              <a:t>.</a:t>
            </a: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>Экземпляры</a:t>
            </a:r>
            <a:r>
              <a:rPr lang="ru-RU" sz="1600" dirty="0">
                <a:latin typeface="+mn-lt"/>
              </a:rPr>
              <a:t>: всего:2 - ЧЗ(1), АБ(1</a:t>
            </a:r>
            <a:r>
              <a:rPr lang="ru-RU" sz="1600" dirty="0" smtClean="0">
                <a:latin typeface="+mn-lt"/>
              </a:rPr>
              <a:t>).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79912" y="2852936"/>
            <a:ext cx="5112568" cy="3729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Учебное пособие призвано помочь студентам обнаружить и самостоятельно продумать основные политические и правовые идеи, высказанные западными и российскими мыслителями, начиная с древности и до нашего времени.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Знакомство с этим курсом позволит приобрести опыт критического осмысления политических и правовых институтов различных обществ.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целях лучшего усвоения материал каждой главы логически структурирован и отформатирован для качественного визуального восприятия.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Соответствует Федеральному государственному образовательному стандарту высшего профессионального образования третьего поколения.</a:t>
            </a: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836712"/>
            <a:ext cx="3456384" cy="563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88640"/>
            <a:ext cx="4752528" cy="158417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>
                <a:latin typeface="+mn-lt"/>
              </a:rPr>
              <a:t>66.4(0)я73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>Гаджиев К.С.</a:t>
            </a:r>
            <a:r>
              <a:rPr lang="ru-RU" sz="1600" dirty="0" smtClean="0">
                <a:latin typeface="+mn-lt"/>
              </a:rPr>
              <a:t>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Геополитика: </a:t>
            </a:r>
            <a:r>
              <a:rPr lang="ru-RU" sz="1600" dirty="0" smtClean="0">
                <a:latin typeface="+mn-lt"/>
              </a:rPr>
              <a:t>учебник / К. С. Гаджиев. - 4-е изд., </a:t>
            </a:r>
            <a:r>
              <a:rPr lang="ru-RU" sz="1600" dirty="0" err="1" smtClean="0">
                <a:latin typeface="+mn-lt"/>
              </a:rPr>
              <a:t>перераб</a:t>
            </a:r>
            <a:r>
              <a:rPr lang="ru-RU" sz="1600" dirty="0" smtClean="0">
                <a:latin typeface="+mn-lt"/>
              </a:rPr>
              <a:t>. и доп. - М. : </a:t>
            </a:r>
            <a:r>
              <a:rPr lang="ru-RU" sz="1600" dirty="0" err="1" smtClean="0">
                <a:latin typeface="+mn-lt"/>
              </a:rPr>
              <a:t>Юрайт</a:t>
            </a:r>
            <a:r>
              <a:rPr lang="ru-RU" sz="1600" dirty="0" smtClean="0">
                <a:latin typeface="+mn-lt"/>
              </a:rPr>
              <a:t>, 2011. - 480 с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Экземпляры: всего:5 - ЧЗ(1), МКФФ(1), АБ(3)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75448" y="2132856"/>
            <a:ext cx="4968552" cy="4570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50" dirty="0" smtClean="0"/>
              <a:t>Предлагается курс геополитики, учитывающий последние достижения отечественной и зарубежной политической науки, которая основывается на идее, что современный мир отдаляется от привычных и известных нам параметров миропорядка (биполярного мира или традиционного «концерта держав», основанного на системе баланса сил) и движется в направлении новой </a:t>
            </a:r>
            <a:r>
              <a:rPr lang="ru-RU" sz="1450" dirty="0" err="1" smtClean="0"/>
              <a:t>полицентричности</a:t>
            </a:r>
            <a:r>
              <a:rPr lang="ru-RU" sz="1450" dirty="0" smtClean="0"/>
              <a:t>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50" dirty="0" smtClean="0"/>
              <a:t>Беспрецедентное усложнение взаимосвязей между странами и народами, переплетение национальных и наднациональных начал, неуклонная глобализация мировых процессов ставят множество неотложных вопросов. </a:t>
            </a:r>
            <a:endParaRPr lang="ru-RU" sz="1450" dirty="0" smtClean="0"/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50" dirty="0" smtClean="0"/>
              <a:t>В </a:t>
            </a:r>
            <a:r>
              <a:rPr lang="ru-RU" sz="1450" dirty="0" smtClean="0"/>
              <a:t>учебном курсе предпринята попытка системного анализа этих тенденций и процессов с использованием элементов синергетического подхода, в совокупности создающих основу для формирования нового полицентрического миропорядка.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657"/>
            <a:ext cx="3944844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88640"/>
            <a:ext cx="4680520" cy="158417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66.4(0)я73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Василенко И.А.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Геополитика современного мира : учебное пособие для бакалавров / И. А. Василенко. - 2-е изд., </a:t>
            </a:r>
            <a:r>
              <a:rPr lang="ru-RU" sz="1600" dirty="0" err="1" smtClean="0"/>
              <a:t>испр</a:t>
            </a:r>
            <a:r>
              <a:rPr lang="ru-RU" sz="1600" dirty="0" smtClean="0"/>
              <a:t>. и доп. - М. : </a:t>
            </a:r>
            <a:r>
              <a:rPr lang="ru-RU" sz="1600" dirty="0" err="1" smtClean="0"/>
              <a:t>Юрайт</a:t>
            </a:r>
            <a:r>
              <a:rPr lang="ru-RU" sz="1600" dirty="0" smtClean="0"/>
              <a:t>, 2011. - 400 с. </a:t>
            </a:r>
            <a:br>
              <a:rPr lang="ru-RU" sz="1600" dirty="0" smtClean="0"/>
            </a:br>
            <a:r>
              <a:rPr lang="ru-RU" sz="1600" dirty="0" smtClean="0"/>
              <a:t>Экземпляры: всего:3 - ЧЗ(1), АБ(2)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132856"/>
            <a:ext cx="4680520" cy="4518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Во втором издании учебного пособия представлена современная концепция геополитики как гуманитарной науки с акцентом на духовные, </a:t>
            </a:r>
            <a:r>
              <a:rPr lang="ru-RU" sz="1500" dirty="0" err="1" smtClean="0"/>
              <a:t>цивилизационные</a:t>
            </a:r>
            <a:r>
              <a:rPr lang="ru-RU" sz="1500" dirty="0" smtClean="0"/>
              <a:t> и культурные факторы, роль и значение которых усиливаются под воздействием информационной революции.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Впервые в отечественной литературе дан концептуальный анализ информационной парадигмы в геополитике, представлены новые информационные технологии в борьбе за пространство.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Особое внимание отводится исследованию конфликтов низкой интенсивности и роли «цветных революций» в изменении геополитической ситуации.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Представлен анализ современной геополитической картины мира и прогнозные оценки ее развития в </a:t>
            </a:r>
            <a:r>
              <a:rPr lang="en-US" sz="1500" dirty="0" smtClean="0"/>
              <a:t>XXI </a:t>
            </a:r>
            <a:r>
              <a:rPr lang="ru-RU" sz="1500" dirty="0" smtClean="0"/>
              <a:t>веке.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04664"/>
            <a:ext cx="3960440" cy="618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60648"/>
            <a:ext cx="5004048" cy="122413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66.3(2Рос),123я73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latin typeface="+mn-lt"/>
              </a:rPr>
              <a:t>Куликов В.И.</a:t>
            </a:r>
            <a:r>
              <a:rPr lang="ru-RU" sz="1600" dirty="0" smtClean="0">
                <a:latin typeface="+mn-lt"/>
              </a:rPr>
              <a:t>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Организация государственных учреждений России : учебник / В. И. Куликов. - М. : Академия, 2011. - 272 с.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Экземпляры: всего:3 - ЧЗ(2), АБ(1)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2276872"/>
            <a:ext cx="4896544" cy="4255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учебнике систематизированы знания о новейшем периоде истории российской государственности и ее институтов, охарактеризованы основные проблемы государственного строительства в нашей стране, система и структура государственного аппарата, организационное устройство государственных учреждений.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Показаны эволюция системы государственных органов Российской Федерации, проанализированы тенденции в ее развитии, дается характеристика важнейших реформ в государственном управлении.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Важное место уделено проблеме правового оформления управленческих решений, принимаемых различными государственными органами.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Учебник снабжен обстоятельным методическим аппаратом.</a:t>
            </a:r>
            <a:endParaRPr lang="ru-RU" sz="1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b="1164"/>
          <a:stretch>
            <a:fillRect/>
          </a:stretch>
        </p:blipFill>
        <p:spPr bwMode="auto">
          <a:xfrm>
            <a:off x="107504" y="476672"/>
            <a:ext cx="3888433" cy="583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60648"/>
            <a:ext cx="5076056" cy="136815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66.033.141я73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Василенко, Ирина Алексеевна.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Государственное и муниципальное управление : учебник для бакалавров / И. А. Василенко. - 5-е изд., </a:t>
            </a:r>
            <a:r>
              <a:rPr lang="ru-RU" sz="1600" dirty="0" err="1" smtClean="0"/>
              <a:t>перераб</a:t>
            </a:r>
            <a:r>
              <a:rPr lang="ru-RU" sz="1600" dirty="0" smtClean="0"/>
              <a:t>. и доп. - М. : </a:t>
            </a:r>
            <a:r>
              <a:rPr lang="ru-RU" sz="1600" dirty="0" err="1" smtClean="0"/>
              <a:t>Юрайт</a:t>
            </a:r>
            <a:r>
              <a:rPr lang="ru-RU" sz="1600" dirty="0" smtClean="0"/>
              <a:t>, 2013. - 496 с.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Экземпляры</a:t>
            </a:r>
            <a:r>
              <a:rPr lang="ru-RU" sz="1600" dirty="0" smtClean="0"/>
              <a:t>: всего:5 - ЧЗ(1), МКФФ(1), АБ(3).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1916832"/>
            <a:ext cx="4968552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dirty="0" smtClean="0"/>
              <a:t>В пятом издании учебника получили современное освещение проблемы разработки и реализации государственной политики, в том числе особенности внутренней и внешней государственной политики Российской Федерации. </a:t>
            </a:r>
          </a:p>
          <a:p>
            <a:pPr algn="just">
              <a:spcAft>
                <a:spcPts val="600"/>
              </a:spcAft>
            </a:pPr>
            <a:r>
              <a:rPr lang="ru-RU" sz="1400" dirty="0" smtClean="0"/>
              <a:t>В центре внимания находятся актуальные проблемы антикризисного государственного управления: инструментарий и методология антикризисного менеджмента, определение и оценка кризиса в системе государственного управления, этапы формирования антикризисного менеджмента, формирование и использование антикризисных политических коммуникаций, связи с общественностью в условиях кризиса. </a:t>
            </a:r>
          </a:p>
          <a:p>
            <a:pPr algn="just">
              <a:spcAft>
                <a:spcPts val="600"/>
              </a:spcAft>
            </a:pPr>
            <a:r>
              <a:rPr lang="ru-RU" sz="1400" dirty="0" smtClean="0"/>
              <a:t>Автор предлагает системный подход к изучению теории и практики </a:t>
            </a:r>
            <a:r>
              <a:rPr lang="ru-RU" sz="1400" dirty="0" smtClean="0"/>
              <a:t>государственного </a:t>
            </a:r>
            <a:r>
              <a:rPr lang="ru-RU" sz="1400" dirty="0" smtClean="0"/>
              <a:t>и муниципального управления, рассматривает основные пути организации и проведения административных реформ, принципы государственного администрирования, стратегический государственный менеджмент. </a:t>
            </a:r>
          </a:p>
          <a:p>
            <a:pPr algn="just">
              <a:spcAft>
                <a:spcPts val="600"/>
              </a:spcAft>
            </a:pPr>
            <a:r>
              <a:rPr lang="ru-RU" sz="1400" dirty="0" smtClean="0"/>
              <a:t>Анализ и критическое осмысление международного опыта ориентированы на потребности развития российской концепции государственной службы.</a:t>
            </a:r>
            <a:endParaRPr lang="ru-R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4"/>
            <a:ext cx="3891491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260648"/>
            <a:ext cx="4788024" cy="158417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66.033.141я73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Рой, Олег Михайлович.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Основы государственного и муниципального управления : учебное пособие / О. М. Рой. - СПб. : Питер, 2013. - 400 с. </a:t>
            </a:r>
            <a:br>
              <a:rPr lang="ru-RU" sz="1600" dirty="0" smtClean="0"/>
            </a:br>
            <a:r>
              <a:rPr lang="ru-RU" sz="1600" dirty="0" smtClean="0"/>
              <a:t>Экземпляры: всего:5 - ЧЗ(1), МКФФ(1), АБ(3).</a:t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3717032"/>
            <a:ext cx="4717032" cy="2041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Учебное пособие посвящено освещению проблем и перспектив в развитии российской государственности, повышению роли местных сообществ в решении актуальных проблем местного значения, на основе обобщения российского законода­тельства и международного опыта в этой сфере. </a:t>
            </a:r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04664"/>
            <a:ext cx="4032448" cy="592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2564904"/>
            <a:ext cx="70567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cap="all" dirty="0" smtClean="0">
                <a:solidFill>
                  <a:srgbClr val="1E4778"/>
                </a:solidFill>
                <a:latin typeface="Arial Narrow" pitchFamily="34" charset="0"/>
              </a:rPr>
              <a:t> философские  науки 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t="45235" b="18927"/>
          <a:stretch>
            <a:fillRect/>
          </a:stretch>
        </p:blipFill>
        <p:spPr bwMode="auto">
          <a:xfrm>
            <a:off x="2771800" y="3717032"/>
            <a:ext cx="3938588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amond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1584176"/>
          </a:xfrm>
        </p:spPr>
        <p:txBody>
          <a:bodyPr>
            <a:normAutofit/>
          </a:bodyPr>
          <a:lstStyle/>
          <a:p>
            <a:r>
              <a:rPr lang="ru-RU" sz="6000" b="1" cap="all" dirty="0" smtClean="0">
                <a:solidFill>
                  <a:srgbClr val="1E4778"/>
                </a:solidFill>
                <a:latin typeface="Arial Narrow" pitchFamily="34" charset="0"/>
              </a:rPr>
              <a:t>Презентация    </a:t>
            </a:r>
            <a:endParaRPr lang="ru-RU" sz="6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476672"/>
            <a:ext cx="4608512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БИБЛИОТЕКА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ФИЛИАЛА  ОМГПУ В Г. ТАРЕ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6093296"/>
            <a:ext cx="2880320" cy="40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rgbClr val="1E4778"/>
                </a:solidFill>
                <a:latin typeface="Arial Narrow" pitchFamily="34" charset="0"/>
              </a:rPr>
              <a:t>ТАРА – 2014 </a:t>
            </a:r>
            <a:endParaRPr lang="ru-RU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3573016"/>
            <a:ext cx="70567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cap="all" dirty="0" smtClean="0">
                <a:solidFill>
                  <a:srgbClr val="1E4778"/>
                </a:solidFill>
                <a:latin typeface="Arial Narrow" pitchFamily="34" charset="0"/>
              </a:rPr>
              <a:t>новинки  учебной  литературы </a:t>
            </a:r>
            <a:endParaRPr lang="ru-RU" sz="34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3000">
    <p:diamond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7380312" cy="141277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87я73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latin typeface="+mn-lt"/>
              </a:rPr>
              <a:t>Калиновская, Антонина Александровна.</a:t>
            </a:r>
            <a:r>
              <a:rPr lang="ru-RU" sz="1600" dirty="0" smtClean="0">
                <a:latin typeface="+mn-lt"/>
              </a:rPr>
              <a:t>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Философия как мировоззренческая основа в формировании личности : учебно-методическое пособие / А.А.  Калиновская. - Тара : Изд-во </a:t>
            </a:r>
            <a:r>
              <a:rPr lang="ru-RU" sz="1600" dirty="0" err="1" smtClean="0">
                <a:latin typeface="+mn-lt"/>
              </a:rPr>
              <a:t>ОмГАУ</a:t>
            </a:r>
            <a:r>
              <a:rPr lang="ru-RU" sz="1600" dirty="0" smtClean="0">
                <a:latin typeface="+mn-lt"/>
              </a:rPr>
              <a:t>, 2012. - 92 с.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Экземпляры: всего:1 - ЧЗ(1</a:t>
            </a:r>
            <a:r>
              <a:rPr lang="ru-RU" sz="1600" dirty="0" smtClean="0"/>
              <a:t>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1916832"/>
            <a:ext cx="5256584" cy="4820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00" dirty="0" smtClean="0"/>
              <a:t>Учебно-методическое пособие направлено на усиление мировоззренческого аспекта философского знания включает лекционные и методические материалы к семинарским занятиям и к самостоятельной работе студентов по дисциплине «Философия».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00" dirty="0" smtClean="0"/>
              <a:t>К каждому занятию предлагается глубокий теоретический материал, помогающий понять мировоззренческий, социально и личностно значимый смысл изучаемой проблемы.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00" dirty="0" smtClean="0"/>
              <a:t>В пособии даны планы семинарских занятий, темы рефератов, обязательная и дополнительная литература, вопросы для контроля и самоконтроля, практические задания, дидактические материалы, вопросы для зачёта и экзамена.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00" dirty="0" smtClean="0"/>
              <a:t>Предлагается технологическая карта дисциплины, определяющая оценку видов выполненных самостоятельных заданий в баллах.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00" dirty="0" smtClean="0"/>
              <a:t>Пособие разрабатывалось на основе </a:t>
            </a:r>
            <a:r>
              <a:rPr lang="ru-RU" sz="1400" dirty="0" err="1" smtClean="0"/>
              <a:t>компетентностного</a:t>
            </a:r>
            <a:r>
              <a:rPr lang="ru-RU" sz="1400" dirty="0" smtClean="0"/>
              <a:t> подхода ФГСО ВПО третьего поколения к дисциплине «Философия», входящей в федеральный компонент блока ГСЭ дисциплин. Предназначено для студентов 2 курса всех факультетов.</a:t>
            </a:r>
            <a:endParaRPr lang="ru-RU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l="749" t="940" r="1646" b="731"/>
          <a:stretch>
            <a:fillRect/>
          </a:stretch>
        </p:blipFill>
        <p:spPr bwMode="auto">
          <a:xfrm>
            <a:off x="107504" y="1700808"/>
            <a:ext cx="3467446" cy="50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1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0"/>
            <a:ext cx="5148064" cy="191683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550" b="1" dirty="0" smtClean="0"/>
              <a:t>87</a:t>
            </a:r>
            <a:r>
              <a:rPr lang="ru-RU" sz="1550" dirty="0" smtClean="0"/>
              <a:t/>
            </a:r>
            <a:br>
              <a:rPr lang="ru-RU" sz="1550" dirty="0" smtClean="0"/>
            </a:br>
            <a:r>
              <a:rPr lang="ru-RU" sz="1550" b="1" dirty="0" smtClean="0">
                <a:latin typeface="+mn-lt"/>
              </a:rPr>
              <a:t>Философия, культура, образование</a:t>
            </a:r>
            <a:r>
              <a:rPr lang="ru-RU" sz="1550" dirty="0" smtClean="0">
                <a:latin typeface="+mn-lt"/>
              </a:rPr>
              <a:t> в XXI  веке : сборник статей и тезисов докладов / </a:t>
            </a:r>
            <a:r>
              <a:rPr lang="ru-RU" sz="1550" dirty="0" err="1" smtClean="0">
                <a:latin typeface="+mn-lt"/>
              </a:rPr>
              <a:t>науч</a:t>
            </a:r>
            <a:r>
              <a:rPr lang="ru-RU" sz="1550" dirty="0" smtClean="0">
                <a:latin typeface="+mn-lt"/>
              </a:rPr>
              <a:t>. ред.: Э. А. </a:t>
            </a:r>
            <a:r>
              <a:rPr lang="ru-RU" sz="1550" dirty="0" err="1" smtClean="0">
                <a:latin typeface="+mn-lt"/>
              </a:rPr>
              <a:t>Тайсина</a:t>
            </a:r>
            <a:r>
              <a:rPr lang="ru-RU" sz="1550" dirty="0" smtClean="0">
                <a:latin typeface="+mn-lt"/>
              </a:rPr>
              <a:t>, А. Р. Каримов. - Казань : Изд-во ТГГПУ, 2011. - 184 с. </a:t>
            </a:r>
            <a:br>
              <a:rPr lang="ru-RU" sz="1550" dirty="0" smtClean="0">
                <a:latin typeface="+mn-lt"/>
              </a:rPr>
            </a:br>
            <a:r>
              <a:rPr lang="ru-RU" sz="1550" dirty="0" smtClean="0">
                <a:latin typeface="+mn-lt"/>
              </a:rPr>
              <a:t>Экземпляры: всего:1 - ЧЗ(1)</a:t>
            </a:r>
            <a:br>
              <a:rPr lang="ru-RU" sz="1550" dirty="0" smtClean="0">
                <a:latin typeface="+mn-lt"/>
              </a:rPr>
            </a:br>
            <a:r>
              <a:rPr lang="ru-RU" sz="1550" b="1" dirty="0" smtClean="0">
                <a:latin typeface="+mn-lt"/>
              </a:rPr>
              <a:t>Аннотация: </a:t>
            </a:r>
            <a:r>
              <a:rPr lang="ru-RU" sz="1550" dirty="0" smtClean="0">
                <a:latin typeface="+mn-lt"/>
              </a:rPr>
              <a:t>В сборнике представлена статья В.И. Жилина.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500" dirty="0" smtClean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2852936"/>
            <a:ext cx="5040560" cy="3652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настоящем издании собраны материалы (статьи и тезисы докладов) Всероссийской научно-практической конференции «Философия, культура, образование в </a:t>
            </a:r>
            <a:r>
              <a:rPr lang="en-US" sz="1500" dirty="0" smtClean="0"/>
              <a:t>XXI </a:t>
            </a:r>
            <a:r>
              <a:rPr lang="ru-RU" sz="1500" dirty="0" smtClean="0"/>
              <a:t>веке».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сборнике представлены статьи известных российских ученых по рубрикам: </a:t>
            </a:r>
            <a:r>
              <a:rPr lang="ru-RU" sz="1500" dirty="0" err="1" smtClean="0"/>
              <a:t>метафилософия</a:t>
            </a:r>
            <a:r>
              <a:rPr lang="ru-RU" sz="1500" dirty="0" smtClean="0"/>
              <a:t>, онтология и теория познания, антропология и социальная философия, история философии, проблемы современной культуры, актуальные проблемы образования.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Конференция и сборник приурочены к 50-летнему юбилею кафедры философии Казанского педагогического университета. В приложении содержится краткое изложение истории кафедры, ее достижений.</a:t>
            </a:r>
            <a:endParaRPr lang="ru-RU" sz="15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712"/>
            <a:ext cx="3923928" cy="565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656184"/>
          </a:xfrm>
        </p:spPr>
        <p:txBody>
          <a:bodyPr>
            <a:noAutofit/>
          </a:bodyPr>
          <a:lstStyle/>
          <a:p>
            <a:pPr algn="l"/>
            <a:r>
              <a:rPr lang="ru-RU" sz="1500" b="1" dirty="0" smtClean="0"/>
              <a:t>87(2Рос)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b="1" dirty="0" smtClean="0"/>
              <a:t>Актуальные проблемы российской</a:t>
            </a:r>
            <a:r>
              <a:rPr lang="ru-RU" sz="1500" dirty="0" smtClean="0"/>
              <a:t> философии. В 2-х т. : межвузовский сборник научных трудов (по материалам Всероссийской научной конференции, Пермь, 29-30 сентября 2011г.). - Пермь : Изд-во ПГНИУ</a:t>
            </a:r>
            <a:br>
              <a:rPr lang="ru-RU" sz="1500" dirty="0" smtClean="0"/>
            </a:br>
            <a:r>
              <a:rPr lang="ru-RU" sz="1500" b="1" dirty="0" smtClean="0"/>
              <a:t>Т.1</a:t>
            </a:r>
            <a:r>
              <a:rPr lang="ru-RU" sz="1500" dirty="0" smtClean="0"/>
              <a:t> / гл. ред. А. Ю. </a:t>
            </a:r>
            <a:r>
              <a:rPr lang="ru-RU" sz="1500" dirty="0" err="1" smtClean="0"/>
              <a:t>Внутских</a:t>
            </a:r>
            <a:r>
              <a:rPr lang="ru-RU" sz="1500" dirty="0" smtClean="0"/>
              <a:t>. - 2011. - 366 с. : табл.).</a:t>
            </a:r>
            <a:br>
              <a:rPr lang="ru-RU" sz="1500" dirty="0" smtClean="0"/>
            </a:br>
            <a:r>
              <a:rPr lang="ru-RU" sz="1500" b="1" dirty="0" smtClean="0"/>
              <a:t>Т.2</a:t>
            </a:r>
            <a:r>
              <a:rPr lang="ru-RU" sz="1500" dirty="0" smtClean="0"/>
              <a:t> / гл. ред. А. Ю. </a:t>
            </a:r>
            <a:r>
              <a:rPr lang="ru-RU" sz="1500" dirty="0" err="1" smtClean="0"/>
              <a:t>Внутских</a:t>
            </a:r>
            <a:r>
              <a:rPr lang="ru-RU" sz="1500" dirty="0" smtClean="0"/>
              <a:t>. - 2011. - 250 с). </a:t>
            </a:r>
            <a:br>
              <a:rPr lang="ru-RU" sz="1500" dirty="0" smtClean="0"/>
            </a:br>
            <a:r>
              <a:rPr lang="ru-RU" sz="1500" dirty="0" smtClean="0"/>
              <a:t> Экземпляры: всего:1 - ЧЗ, </a:t>
            </a:r>
            <a:r>
              <a:rPr lang="ru-RU" sz="1500" dirty="0" err="1" smtClean="0"/>
              <a:t>науч</a:t>
            </a:r>
            <a:r>
              <a:rPr lang="ru-RU" sz="1500" dirty="0" smtClean="0"/>
              <a:t>. фонд(1)</a:t>
            </a:r>
            <a:endParaRPr lang="ru-RU" sz="1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3068960"/>
            <a:ext cx="3851920" cy="2986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сборниках публикуются материалы Всероссийской научной конференции «Актуальные проблемы российской философии» (Пермь, 29-30 сентября 2011 г.), организованной философско-социологическим факультетом Пермского государственного национального исследовательского университета и Пермским научно-философским обществом при участии Ассоциации философских факультетов и отделений России.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 l="2736" b="4459"/>
          <a:stretch>
            <a:fillRect/>
          </a:stretch>
        </p:blipFill>
        <p:spPr bwMode="auto">
          <a:xfrm>
            <a:off x="2555776" y="2932283"/>
            <a:ext cx="2736304" cy="392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 cstate="print"/>
          <a:srcRect l="4074" r="1738" b="4754"/>
          <a:stretch>
            <a:fillRect/>
          </a:stretch>
        </p:blipFill>
        <p:spPr bwMode="auto">
          <a:xfrm>
            <a:off x="107504" y="1988840"/>
            <a:ext cx="268041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3140968"/>
            <a:ext cx="70567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cap="all" dirty="0" smtClean="0">
                <a:solidFill>
                  <a:srgbClr val="1E4778"/>
                </a:solidFill>
                <a:latin typeface="Arial Narrow" pitchFamily="34" charset="0"/>
              </a:rPr>
              <a:t> правоведение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2786" t="49383" r="10754" b="17284"/>
          <a:stretch>
            <a:fillRect/>
          </a:stretch>
        </p:blipFill>
        <p:spPr bwMode="auto">
          <a:xfrm>
            <a:off x="179512" y="260648"/>
            <a:ext cx="25202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5013176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amond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188640"/>
            <a:ext cx="4464496" cy="144016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>
                <a:latin typeface="+mn-lt"/>
              </a:rPr>
              <a:t>67.0я73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>П 68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>Правоведение</a:t>
            </a:r>
            <a:r>
              <a:rPr lang="ru-RU" sz="1600" dirty="0" smtClean="0">
                <a:latin typeface="+mn-lt"/>
              </a:rPr>
              <a:t>: </a:t>
            </a:r>
            <a:r>
              <a:rPr lang="ru-RU" sz="1600" dirty="0" smtClean="0">
                <a:latin typeface="+mn-lt"/>
              </a:rPr>
              <a:t>учебник / под ред. А. В. Малько. - 5-е изд., стереотип. </a:t>
            </a:r>
            <a:r>
              <a:rPr lang="ru-RU" sz="1600" dirty="0" smtClean="0">
                <a:latin typeface="+mn-lt"/>
              </a:rPr>
              <a:t>– </a:t>
            </a:r>
            <a:r>
              <a:rPr lang="ru-RU" sz="1600" dirty="0" smtClean="0">
                <a:latin typeface="+mn-lt"/>
              </a:rPr>
              <a:t>М</a:t>
            </a:r>
            <a:r>
              <a:rPr lang="ru-RU" sz="1600" dirty="0" smtClean="0">
                <a:latin typeface="+mn-lt"/>
              </a:rPr>
              <a:t>.: </a:t>
            </a:r>
            <a:r>
              <a:rPr lang="ru-RU" sz="1600" dirty="0" err="1" smtClean="0">
                <a:latin typeface="+mn-lt"/>
              </a:rPr>
              <a:t>КноРус</a:t>
            </a:r>
            <a:r>
              <a:rPr lang="ru-RU" sz="1600" dirty="0" smtClean="0">
                <a:latin typeface="+mn-lt"/>
              </a:rPr>
              <a:t>, 2010. - 400 с.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Экземпляры: всего:1 - ЧЗ(1).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2852936"/>
            <a:ext cx="4501008" cy="3614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Учебник подготовлен в соответствии с Государственным общеобразовательным стандартом по курсу «Правоведение» для студентов неюридических вузов.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работе раскрыты все основные вопросы государства и права, а также основы ведущих </a:t>
            </a:r>
            <a:r>
              <a:rPr lang="ru-RU" sz="1600" dirty="0" smtClean="0"/>
              <a:t>отраслей </a:t>
            </a:r>
            <a:r>
              <a:rPr lang="ru-RU" sz="1600" dirty="0" smtClean="0"/>
              <a:t>российского права, которые необходимо знать студентам и абитуриентам.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Учебник подготовлен известными юристами-правоведами, материал изложен в доступной форме, что позволит читателю легко усвоить учебный курс.</a:t>
            </a:r>
            <a:endParaRPr lang="ru-RU" sz="1600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32655"/>
            <a:ext cx="4104456" cy="632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60648"/>
            <a:ext cx="4860032" cy="172819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>
                <a:latin typeface="+mn-lt"/>
              </a:rPr>
              <a:t>67.7(2Рос)я73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>Правоохранительные органы Российской</a:t>
            </a:r>
            <a:r>
              <a:rPr lang="ru-RU" sz="1600" dirty="0" smtClean="0">
                <a:latin typeface="+mn-lt"/>
              </a:rPr>
              <a:t> Федерации : учебник для бакалавров / под ред. В. М. </a:t>
            </a:r>
            <a:r>
              <a:rPr lang="ru-RU" sz="1600" dirty="0" err="1" smtClean="0">
                <a:latin typeface="+mn-lt"/>
              </a:rPr>
              <a:t>Бозрова</a:t>
            </a:r>
            <a:r>
              <a:rPr lang="ru-RU" sz="1600" dirty="0" smtClean="0">
                <a:latin typeface="+mn-lt"/>
              </a:rPr>
              <a:t> ; рук. авт. коллектива В. Н. Смирнов. - М. : </a:t>
            </a:r>
            <a:r>
              <a:rPr lang="ru-RU" sz="1600" dirty="0" err="1" smtClean="0">
                <a:latin typeface="+mn-lt"/>
              </a:rPr>
              <a:t>Юрайт</a:t>
            </a:r>
            <a:r>
              <a:rPr lang="ru-RU" sz="1600" dirty="0" smtClean="0">
                <a:latin typeface="+mn-lt"/>
              </a:rPr>
              <a:t>, 2013. - 416 с.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Экземпляры: всего:3 - ЧЗ(1), АБ(2</a:t>
            </a:r>
            <a:r>
              <a:rPr lang="ru-RU" sz="1600" dirty="0" smtClean="0">
                <a:latin typeface="+mn-lt"/>
              </a:rPr>
              <a:t>).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924944"/>
            <a:ext cx="4752528" cy="3652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Учебник подготовлен в соответствии с требованиями Федерального государственного образовательного стандарта высшего профессионального образования третьего поколения по направлению «Юриспруденция».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Отражает новейшие изменения законодательства, раскрывает современную систему правоохранительных органов России и некоторых зарубежных стран.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учебнике освещены все темы учебного курса: судебная власть и правосудие, органы раскрытия и расследования преступлений, прокуратура, органы юстиции и безопасности, адвокатура, нотариат, правовой статус судей, прокуроров и т.д.</a:t>
            </a:r>
            <a:endParaRPr lang="ru-RU" sz="1500" dirty="0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06375"/>
            <a:ext cx="4213225" cy="665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60648"/>
            <a:ext cx="5148064" cy="158417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>
                <a:latin typeface="+mn-lt"/>
              </a:rPr>
              <a:t>67.7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>Авдонкин В.С.</a:t>
            </a:r>
            <a:r>
              <a:rPr lang="ru-RU" sz="1600" dirty="0" smtClean="0">
                <a:latin typeface="+mn-lt"/>
              </a:rPr>
              <a:t>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Правоохранительные </a:t>
            </a:r>
            <a:r>
              <a:rPr lang="ru-RU" sz="1600" dirty="0" smtClean="0">
                <a:latin typeface="+mn-lt"/>
              </a:rPr>
              <a:t>органы: </a:t>
            </a:r>
            <a:r>
              <a:rPr lang="ru-RU" sz="1600" dirty="0" smtClean="0">
                <a:latin typeface="+mn-lt"/>
              </a:rPr>
              <a:t>в схемах с комментариями / В. С. Авдонкин. - 4-е изд., </a:t>
            </a:r>
            <a:r>
              <a:rPr lang="ru-RU" sz="1600" dirty="0" err="1" smtClean="0">
                <a:latin typeface="+mn-lt"/>
              </a:rPr>
              <a:t>перераб</a:t>
            </a:r>
            <a:r>
              <a:rPr lang="ru-RU" sz="1600" dirty="0" smtClean="0">
                <a:latin typeface="+mn-lt"/>
              </a:rPr>
              <a:t>. и доп. - М. : </a:t>
            </a:r>
            <a:r>
              <a:rPr lang="ru-RU" sz="1600" dirty="0" err="1" smtClean="0">
                <a:latin typeface="+mn-lt"/>
              </a:rPr>
              <a:t>Эксмо</a:t>
            </a:r>
            <a:r>
              <a:rPr lang="ru-RU" sz="1600" dirty="0" smtClean="0">
                <a:latin typeface="+mn-lt"/>
              </a:rPr>
              <a:t>, 2008. - 288 с.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Экземпляры: всего:1 - ЧЗ(1).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2348880"/>
            <a:ext cx="4824536" cy="4128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Схемы содержат основные темы курса «Правоохранительные органы»: </a:t>
            </a:r>
            <a:endParaRPr lang="ru-RU" sz="1500" dirty="0" smtClean="0"/>
          </a:p>
          <a:p>
            <a:pPr marL="361950" indent="-271463" algn="just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sz="1500" dirty="0" smtClean="0"/>
              <a:t>организация </a:t>
            </a:r>
            <a:r>
              <a:rPr lang="ru-RU" sz="1500" dirty="0" smtClean="0"/>
              <a:t>судебной власти в России; </a:t>
            </a:r>
            <a:endParaRPr lang="ru-RU" sz="1500" dirty="0" smtClean="0"/>
          </a:p>
          <a:p>
            <a:pPr marL="361950" indent="-271463" algn="just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sz="1500" dirty="0" smtClean="0"/>
              <a:t>прокуратура </a:t>
            </a:r>
            <a:r>
              <a:rPr lang="ru-RU" sz="1500" dirty="0" smtClean="0"/>
              <a:t>и правоохранительные органы </a:t>
            </a:r>
            <a:r>
              <a:rPr lang="ru-RU" sz="1500" dirty="0" smtClean="0"/>
              <a:t>исполнительной </a:t>
            </a:r>
            <a:r>
              <a:rPr lang="ru-RU" sz="1500" dirty="0" smtClean="0"/>
              <a:t>власти Российской Федерации</a:t>
            </a:r>
            <a:r>
              <a:rPr lang="ru-RU" sz="1500" dirty="0" smtClean="0"/>
              <a:t>;</a:t>
            </a:r>
          </a:p>
          <a:p>
            <a:pPr marL="361950" indent="-271463" algn="just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sz="1500" dirty="0" smtClean="0"/>
              <a:t>негосударственные </a:t>
            </a:r>
            <a:r>
              <a:rPr lang="ru-RU" sz="1500" dirty="0" smtClean="0"/>
              <a:t>органы и организации, осуществляющие правоохранительные функции</a:t>
            </a:r>
            <a:r>
              <a:rPr lang="ru-RU" sz="1500" dirty="0" smtClean="0"/>
              <a:t>;</a:t>
            </a:r>
          </a:p>
          <a:p>
            <a:pPr marL="361950" indent="-271463" algn="just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sz="1500" dirty="0" smtClean="0"/>
              <a:t>история </a:t>
            </a:r>
            <a:r>
              <a:rPr lang="ru-RU" sz="1500" dirty="0" smtClean="0"/>
              <a:t>суда и прокуратуры России; </a:t>
            </a:r>
            <a:endParaRPr lang="ru-RU" sz="1500" dirty="0" smtClean="0"/>
          </a:p>
          <a:p>
            <a:pPr marL="361950" indent="-271463" algn="just">
              <a:lnSpc>
                <a:spcPct val="114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ru-RU" sz="1500" dirty="0" smtClean="0"/>
              <a:t>судебные </a:t>
            </a:r>
            <a:r>
              <a:rPr lang="ru-RU" sz="1500" dirty="0" smtClean="0"/>
              <a:t>системы иностранных государств</a:t>
            </a:r>
            <a:r>
              <a:rPr lang="ru-RU" sz="1500" dirty="0" smtClean="0"/>
              <a:t>.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500" dirty="0" smtClean="0"/>
              <a:t>Комментарии </a:t>
            </a:r>
            <a:r>
              <a:rPr lang="ru-RU" sz="1500" dirty="0" smtClean="0"/>
              <a:t>к отдельным схемам </a:t>
            </a:r>
            <a:r>
              <a:rPr lang="ru-RU" sz="1500" dirty="0" smtClean="0"/>
              <a:t>помогут </a:t>
            </a:r>
            <a:r>
              <a:rPr lang="ru-RU" sz="1500" dirty="0" smtClean="0"/>
              <a:t>лучше усвоить представленный материал.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пособие включены контрольные вопросы по темам курса и словарь основных терминов.</a:t>
            </a:r>
            <a:endParaRPr lang="ru-RU" sz="1500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4" cstate="print"/>
          <a:srcRect t="1224"/>
          <a:stretch>
            <a:fillRect/>
          </a:stretch>
        </p:blipFill>
        <p:spPr bwMode="auto">
          <a:xfrm>
            <a:off x="179512" y="764704"/>
            <a:ext cx="3756025" cy="581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60648"/>
            <a:ext cx="4608512" cy="158417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67.404.91я73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Предпринимательское право</a:t>
            </a:r>
            <a:r>
              <a:rPr lang="ru-RU" sz="1600" dirty="0" smtClean="0"/>
              <a:t>: учебник / под </a:t>
            </a:r>
            <a:r>
              <a:rPr lang="ru-RU" sz="1600" dirty="0" err="1" smtClean="0"/>
              <a:t>науч</a:t>
            </a:r>
            <a:r>
              <a:rPr lang="ru-RU" sz="1600" dirty="0" smtClean="0"/>
              <a:t>. ред.: С. А. Зинченко, Г. И. Колесника. - 5-е изд., </a:t>
            </a:r>
            <a:r>
              <a:rPr lang="ru-RU" sz="1600" dirty="0" err="1" smtClean="0"/>
              <a:t>перераб</a:t>
            </a:r>
            <a:r>
              <a:rPr lang="ru-RU" sz="1600" dirty="0" smtClean="0"/>
              <a:t>. и доп. - М. : Дашков и К" : </a:t>
            </a:r>
            <a:r>
              <a:rPr lang="ru-RU" sz="1600" dirty="0" err="1" smtClean="0"/>
              <a:t>Академ-центр</a:t>
            </a:r>
            <a:r>
              <a:rPr lang="ru-RU" sz="1600" dirty="0" smtClean="0"/>
              <a:t>, 2013. - 464 с</a:t>
            </a:r>
            <a:br>
              <a:rPr lang="ru-RU" sz="1600" dirty="0" smtClean="0"/>
            </a:br>
            <a:r>
              <a:rPr lang="ru-RU" sz="1600" dirty="0" smtClean="0"/>
              <a:t>Экземпляры: всего:2 - ЧЗ(1), АБ(1).</a:t>
            </a:r>
            <a:r>
              <a:rPr lang="ru-RU" sz="1600" dirty="0" smtClean="0">
                <a:latin typeface="+mn-lt"/>
              </a:rPr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2708920"/>
            <a:ext cx="4680520" cy="3652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Учебник подготовлен в соответствии с Федеральным государственным образовательным стандартом третьего поколения с учетом при изложении материала предусмотренных стандартом общекультурных и профессиональных компетенций.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учебнике рассматриваются вопросы правового регулирования предпринимательской деятельности, особенности </a:t>
            </a:r>
            <a:r>
              <a:rPr lang="ru-RU" sz="1500" dirty="0" err="1" smtClean="0"/>
              <a:t>правосубъектности</a:t>
            </a:r>
            <a:r>
              <a:rPr lang="ru-RU" sz="1500" dirty="0" smtClean="0"/>
              <a:t> ее носителей, а также научные взгляды по спорным правовым проблемам предпринимательства.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основу книги положена информация, содержащаяся в системе действующего законодательства о предпринимательстве.</a:t>
            </a:r>
            <a:endParaRPr lang="ru-RU" sz="1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76672"/>
            <a:ext cx="411859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404664"/>
            <a:ext cx="4536504" cy="1296144"/>
          </a:xfrm>
        </p:spPr>
        <p:txBody>
          <a:bodyPr>
            <a:noAutofit/>
          </a:bodyPr>
          <a:lstStyle/>
          <a:p>
            <a:pPr algn="l">
              <a:spcBef>
                <a:spcPts val="1200"/>
              </a:spcBef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67.404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Правила </a:t>
            </a:r>
            <a:r>
              <a:rPr lang="ru-RU" sz="1600" b="1" dirty="0" smtClean="0"/>
              <a:t>торговли</a:t>
            </a:r>
            <a:r>
              <a:rPr lang="ru-RU" sz="1600" dirty="0" smtClean="0"/>
              <a:t>: </a:t>
            </a:r>
            <a:r>
              <a:rPr lang="ru-RU" sz="1600" dirty="0" smtClean="0"/>
              <a:t>к изучению дисциплины / сост. М. Ю. Рогожин. - СПб. : Питер, 2014. - 96 с</a:t>
            </a:r>
            <a:br>
              <a:rPr lang="ru-RU" sz="1600" dirty="0" smtClean="0"/>
            </a:br>
            <a:r>
              <a:rPr lang="ru-RU" sz="1600" dirty="0" smtClean="0"/>
              <a:t> Экземпляры: всего:5 - ЧЗ(2), МКМФ(1), АБ(2)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3717032"/>
            <a:ext cx="4320480" cy="1837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книге представлены тексты важнейших нормативно-правовых актов по вопросам торговли потребительскими товарами.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С ее помощью каждый читатель  может получить полную и достоверную информацию о правилах продажи различных видов товаров.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6672"/>
            <a:ext cx="4062412" cy="610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16632"/>
            <a:ext cx="5220072" cy="158417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>
                <a:latin typeface="+mn-lt"/>
              </a:rPr>
              <a:t>67.410.1я73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>Афанасьев С.Ф.</a:t>
            </a:r>
            <a:r>
              <a:rPr lang="ru-RU" sz="1600" dirty="0" smtClean="0">
                <a:latin typeface="+mn-lt"/>
              </a:rPr>
              <a:t>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Гражданское процессуальное право : учебник для бакалавров / С. Ф. Афанасьев, А. И. Зайцев. - 5-е изд., </a:t>
            </a:r>
            <a:r>
              <a:rPr lang="ru-RU" sz="1600" dirty="0" err="1" smtClean="0">
                <a:latin typeface="+mn-lt"/>
              </a:rPr>
              <a:t>перераб</a:t>
            </a:r>
            <a:r>
              <a:rPr lang="ru-RU" sz="1600" dirty="0" smtClean="0">
                <a:latin typeface="+mn-lt"/>
              </a:rPr>
              <a:t>. и доп. - М. : </a:t>
            </a:r>
            <a:r>
              <a:rPr lang="ru-RU" sz="1600" dirty="0" err="1" smtClean="0">
                <a:latin typeface="+mn-lt"/>
              </a:rPr>
              <a:t>Юрайт</a:t>
            </a:r>
            <a:r>
              <a:rPr lang="ru-RU" sz="1600" dirty="0" smtClean="0">
                <a:latin typeface="+mn-lt"/>
              </a:rPr>
              <a:t>, 2014. - 704 с.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Экземпляры: всего:3 - ЧЗ(1), АБ(2).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2420888"/>
            <a:ext cx="5040560" cy="4270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учебнике комплексно и системно рассматриваются основные вопросы отечественного гражданского процессуального права.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Излагаются правовые позиции Конституционного, Верховного и Высшего Арбитражного судов РФ по базовым проблемам данной отрасли права.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Описываются упрощенные формы судебного производства, самоконтроля органа правосудия, действующего по первой инстанции, и многие другие инновационные аспекты. Учебник подготовлен на основании действующего Гражданского процессуального кодекса РФ.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Содержание курса соответствует Федеральному государственному образовательному стандарту высшего профессионального образования третьего поколения.</a:t>
            </a:r>
            <a:endParaRPr lang="ru-RU" sz="1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764704"/>
            <a:ext cx="3699829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2636912"/>
            <a:ext cx="70567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cap="all" dirty="0" smtClean="0">
                <a:solidFill>
                  <a:srgbClr val="1E4778"/>
                </a:solidFill>
                <a:latin typeface="Arial Narrow" pitchFamily="34" charset="0"/>
              </a:rPr>
              <a:t> ИСТОРИЧЕСКИЕ  НАУКИ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000" t="54929" r="22000" b="11268"/>
          <a:stretch>
            <a:fillRect/>
          </a:stretch>
        </p:blipFill>
        <p:spPr bwMode="auto">
          <a:xfrm>
            <a:off x="107504" y="116632"/>
            <a:ext cx="2448272" cy="154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4" cstate="print"/>
          <a:srcRect t="40866" r="8507" b="9015"/>
          <a:stretch>
            <a:fillRect/>
          </a:stretch>
        </p:blipFill>
        <p:spPr bwMode="auto">
          <a:xfrm>
            <a:off x="5580112" y="4005064"/>
            <a:ext cx="3456384" cy="273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amond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16632"/>
            <a:ext cx="5076056" cy="1728192"/>
          </a:xfrm>
        </p:spPr>
        <p:txBody>
          <a:bodyPr>
            <a:noAutofit/>
          </a:bodyPr>
          <a:lstStyle/>
          <a:p>
            <a:pPr algn="l">
              <a:lnSpc>
                <a:spcPct val="114000"/>
              </a:lnSpc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>
                <a:latin typeface="+mn-lt"/>
              </a:rPr>
              <a:t>67.410.1я73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>Лебедев М.Ю.</a:t>
            </a:r>
            <a:r>
              <a:rPr lang="ru-RU" sz="1600" dirty="0" smtClean="0">
                <a:latin typeface="+mn-lt"/>
              </a:rPr>
              <a:t>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Гражданский процесс : учебник для бакалавров / М.Ю.Лебедев. - 4-е изд., </a:t>
            </a:r>
            <a:r>
              <a:rPr lang="ru-RU" sz="1600" dirty="0" err="1" smtClean="0">
                <a:latin typeface="+mn-lt"/>
              </a:rPr>
              <a:t>перераб</a:t>
            </a:r>
            <a:r>
              <a:rPr lang="ru-RU" sz="1600" dirty="0" smtClean="0">
                <a:latin typeface="+mn-lt"/>
              </a:rPr>
              <a:t>. и доп. - М. : </a:t>
            </a:r>
            <a:r>
              <a:rPr lang="ru-RU" sz="1600" dirty="0" err="1" smtClean="0">
                <a:latin typeface="+mn-lt"/>
              </a:rPr>
              <a:t>Юрайт</a:t>
            </a:r>
            <a:r>
              <a:rPr lang="ru-RU" sz="1600" dirty="0" smtClean="0">
                <a:latin typeface="+mn-lt"/>
              </a:rPr>
              <a:t>, 2013. - 448 с.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Экземпляры: всего:3 - ЧЗ(1), АБ(2).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2924944"/>
            <a:ext cx="4968552" cy="3389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Учебник соответствует Федеральному государственному образовательному стандарту высшего профессионального образования третьего поколения.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При подготовке учебника учтены все последние изменения в законодательстве, использованы разъяснения, содержащиеся в постановлениях Пленума Верховного Суда РФ, и правовая позиция Консти­туционного Суда РФ по вопросам толкования норм процессуального права.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Приводятся примеры из правоприменительной практики рос­сийских судов и Европейского Суда по правам человека.</a:t>
            </a:r>
            <a:endParaRPr lang="ru-RU" sz="15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60648"/>
            <a:ext cx="3784818" cy="60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16632"/>
            <a:ext cx="5076056" cy="172819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67.405я723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Харитонова С.В.</a:t>
            </a: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>Трудовое право : учебник / С. В. Харитонова. - М. : Академия, 2013. - 320 с. - (Среднее профессиональное образование). </a:t>
            </a:r>
            <a:br>
              <a:rPr lang="ru-RU" sz="1600" dirty="0" smtClean="0"/>
            </a:br>
            <a:r>
              <a:rPr lang="ru-RU" sz="1600" dirty="0" smtClean="0"/>
              <a:t>Экземпляры: всего:2 - ЧЗ(1), АБ(1).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852936"/>
            <a:ext cx="4896544" cy="3480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Учебник может быть использован при изучении </a:t>
            </a:r>
            <a:r>
              <a:rPr lang="ru-RU" sz="1500" dirty="0" err="1" smtClean="0"/>
              <a:t>общепрофессиональной</a:t>
            </a:r>
            <a:r>
              <a:rPr lang="ru-RU" sz="1500" dirty="0" smtClean="0"/>
              <a:t> дисциплины «Трудовое право» в соответствии с требованиями ФГОС СПО по специальности «Право и организация социального обеспечения».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нем излагаются вопросы правового регулирования трудовых отношений в современной России.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Структура и содержание учебника четко ориентирова­ны на Трудовой кодекс Российской Федерации.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книге рассмотрены основ­ные институты трудового права и учтены последние изменения в Трудовом </a:t>
            </a:r>
            <a:r>
              <a:rPr lang="ru-RU" sz="1500" dirty="0" smtClean="0"/>
              <a:t>кодексе РФ</a:t>
            </a:r>
            <a:r>
              <a:rPr lang="ru-RU" sz="1500" dirty="0" smtClean="0"/>
              <a:t>.</a:t>
            </a:r>
            <a:endParaRPr lang="ru-RU" sz="15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48680"/>
            <a:ext cx="379217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88640"/>
            <a:ext cx="5220072" cy="129614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67.410.2я73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Уголовный процесс</a:t>
            </a:r>
            <a:r>
              <a:rPr lang="ru-RU" sz="1600" dirty="0" smtClean="0"/>
              <a:t> : учебник / под ред. В. П. </a:t>
            </a:r>
            <a:r>
              <a:rPr lang="ru-RU" sz="1600" dirty="0" err="1" smtClean="0"/>
              <a:t>Божьева</a:t>
            </a:r>
            <a:r>
              <a:rPr lang="ru-RU" sz="1600" dirty="0" smtClean="0"/>
              <a:t>. - 4-е изд., </a:t>
            </a:r>
            <a:r>
              <a:rPr lang="ru-RU" sz="1600" dirty="0" err="1" smtClean="0"/>
              <a:t>перераб</a:t>
            </a:r>
            <a:r>
              <a:rPr lang="ru-RU" sz="1600" dirty="0" smtClean="0"/>
              <a:t>. и доп. - М. : </a:t>
            </a:r>
            <a:r>
              <a:rPr lang="ru-RU" sz="1600" dirty="0" err="1" smtClean="0"/>
              <a:t>Юрайт</a:t>
            </a:r>
            <a:r>
              <a:rPr lang="ru-RU" sz="1600" dirty="0" smtClean="0"/>
              <a:t>, 2014. - 576 с. - (Бакалавр. Базовый курс). - </a:t>
            </a:r>
            <a:r>
              <a:rPr lang="ru-RU" sz="1600" dirty="0" err="1" smtClean="0"/>
              <a:t>Библиогр</a:t>
            </a:r>
            <a:r>
              <a:rPr lang="ru-RU" sz="1600" dirty="0" smtClean="0"/>
              <a:t>.</a:t>
            </a:r>
            <a:br>
              <a:rPr lang="ru-RU" sz="1600" dirty="0" smtClean="0"/>
            </a:br>
            <a:r>
              <a:rPr lang="ru-RU" sz="1600" dirty="0" smtClean="0"/>
              <a:t> Экземпляры: всего:3 - ЧЗ(1), АБ(2).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2492896"/>
            <a:ext cx="4968552" cy="3915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Учебник подготовлен известными специалистами в </a:t>
            </a:r>
            <a:r>
              <a:rPr lang="ru-RU" sz="1500" dirty="0" smtClean="0"/>
              <a:t>области </a:t>
            </a:r>
            <a:r>
              <a:rPr lang="ru-RU" sz="1500" dirty="0" smtClean="0"/>
              <a:t>уголовно-процессуального права, имеющими большой опыт педагогической деятельности в ведущих вузах, научно-исследовательской и практической работы.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Включает все темы, предусмотренные учебными </a:t>
            </a:r>
            <a:r>
              <a:rPr lang="ru-RU" sz="1500" dirty="0" smtClean="0"/>
              <a:t>программами </a:t>
            </a:r>
            <a:r>
              <a:rPr lang="ru-RU" sz="1500" dirty="0" smtClean="0"/>
              <a:t>высшего профессионального образования по </a:t>
            </a:r>
            <a:r>
              <a:rPr lang="ru-RU" sz="1500" dirty="0" smtClean="0"/>
              <a:t>курсу </a:t>
            </a:r>
            <a:r>
              <a:rPr lang="ru-RU" sz="1500" dirty="0" smtClean="0"/>
              <a:t>уголовного процесса (уголовно-процессуального права).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учебнике учтены все последние изменения </a:t>
            </a:r>
            <a:r>
              <a:rPr lang="ru-RU" sz="1500" dirty="0" smtClean="0"/>
              <a:t>уголовно-процессуального </a:t>
            </a:r>
            <a:r>
              <a:rPr lang="ru-RU" sz="1500" dirty="0" smtClean="0"/>
              <a:t>законодательства. При подготовке учебника </a:t>
            </a:r>
            <a:r>
              <a:rPr lang="ru-RU" sz="1500" dirty="0" smtClean="0"/>
              <a:t>использованы </a:t>
            </a:r>
            <a:r>
              <a:rPr lang="ru-RU" sz="1500" dirty="0" smtClean="0"/>
              <a:t>новейшие решения Конституционного Суда РФ и Пленума Верховного Суда РФ, а также акты Генерального прокурора РФ и других федеральных правоохранительных учреждений страны.</a:t>
            </a:r>
            <a:endParaRPr lang="ru-RU" sz="15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20689"/>
            <a:ext cx="357419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2708920"/>
            <a:ext cx="70567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cap="all" dirty="0" smtClean="0">
                <a:solidFill>
                  <a:srgbClr val="1E4778"/>
                </a:solidFill>
                <a:latin typeface="Arial Narrow" pitchFamily="34" charset="0"/>
              </a:rPr>
              <a:t> КУЛЬТУРОЛОГИЯ 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4146" t="44879" b="12335"/>
          <a:stretch>
            <a:fillRect/>
          </a:stretch>
        </p:blipFill>
        <p:spPr bwMode="auto">
          <a:xfrm>
            <a:off x="3059832" y="3933056"/>
            <a:ext cx="332980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amond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0687"/>
            <a:ext cx="3960440" cy="588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83968" y="188640"/>
            <a:ext cx="471601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71.0я73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Астафьева, О. Н.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Культурология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. Теория культуры [Текст] : учебное пособие / О. Н. Астафьева, Т. Г.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Грушевицкая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, А. П.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Садохин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. - 3-е изд.,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перераб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. и доп. – М.: ЮНИТИ, 2012. - 488 с.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Экземпляры: всего 2 : ЧЗ (1), АБ (1)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2636912"/>
            <a:ext cx="4680520" cy="393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учебном пособии раскрываются основные темы курса "</a:t>
            </a:r>
            <a:r>
              <a:rPr lang="ru-RU" sz="1500" dirty="0" err="1" smtClean="0"/>
              <a:t>Культурология</a:t>
            </a:r>
            <a:r>
              <a:rPr lang="ru-RU" sz="1500" dirty="0" smtClean="0"/>
              <a:t>", излагаются ведущие культурологические теории, школы и концепции, дается очерк становления и развития современной культуры.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Рассматриваются вопросы о предмете </a:t>
            </a:r>
            <a:r>
              <a:rPr lang="ru-RU" sz="1500" dirty="0" err="1" smtClean="0"/>
              <a:t>культурологии</a:t>
            </a:r>
            <a:r>
              <a:rPr lang="ru-RU" sz="1500" dirty="0" smtClean="0"/>
              <a:t> и ее месте в системе гуманитарных дисциплин, излагается содержание ее основных понятий, показывается взаимосвязь мировой, народной, элитарной и массовой культур.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Широко использованы междисциплинарный, сравнительный и культурно-исторический методы, обеспечивающие возможность творческого подхода к изучению </a:t>
            </a:r>
            <a:r>
              <a:rPr lang="ru-RU" sz="1500" dirty="0" err="1" smtClean="0"/>
              <a:t>культурологии</a:t>
            </a:r>
            <a:r>
              <a:rPr lang="ru-RU" sz="1500" dirty="0" smtClean="0"/>
              <a:t>.</a:t>
            </a:r>
          </a:p>
        </p:txBody>
      </p:sp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139952" y="188640"/>
            <a:ext cx="5004048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1600" b="1" dirty="0" smtClean="0"/>
              <a:t>71.0я73</a:t>
            </a:r>
            <a:endParaRPr lang="ru-RU" sz="1600" dirty="0" smtClean="0"/>
          </a:p>
          <a:p>
            <a:r>
              <a:rPr lang="ru-RU" sz="1600" b="1" dirty="0" err="1" smtClean="0"/>
              <a:t>Культурология</a:t>
            </a:r>
            <a:r>
              <a:rPr lang="ru-RU" sz="1600" dirty="0" smtClean="0"/>
              <a:t> : учебник для бакалавров / под ред.: Ю.Н. Солонина, М. С. Кагана. - М. : </a:t>
            </a:r>
            <a:r>
              <a:rPr lang="ru-RU" sz="1600" dirty="0" err="1" smtClean="0"/>
              <a:t>Юрайт</a:t>
            </a:r>
            <a:r>
              <a:rPr lang="ru-RU" sz="1600" dirty="0" smtClean="0"/>
              <a:t>, 2012. - 576 с. </a:t>
            </a:r>
          </a:p>
          <a:p>
            <a:r>
              <a:rPr lang="ru-RU" sz="1600" dirty="0" smtClean="0"/>
              <a:t>Экземпляры: всего:3 - ЧЗ(1), АБ(2)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2492896"/>
            <a:ext cx="4824536" cy="3992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Предлагаемый учебник представляет собой всестороннее изложение основных проблем культурологического знания на основе системного подхода.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нем показана специфика </a:t>
            </a:r>
            <a:r>
              <a:rPr lang="ru-RU" sz="1500" dirty="0" err="1" smtClean="0"/>
              <a:t>культурологии</a:t>
            </a:r>
            <a:r>
              <a:rPr lang="ru-RU" sz="1500" dirty="0" smtClean="0"/>
              <a:t> как междисциплинарной науки и как учебной дисциплины; рассматриваются онтологические аспекты культуры, ее место в структуре бытия, проблемы типологии культур.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Большое внимание уделено анализу состояния культуры в современном мире.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Учебник полностью соответствует Федеральному государственному образовательному стандарту высшего профессионального образования третьего поколения по дисциплине «</a:t>
            </a:r>
            <a:r>
              <a:rPr lang="ru-RU" sz="1500" dirty="0" err="1" smtClean="0"/>
              <a:t>Культурология</a:t>
            </a:r>
            <a:r>
              <a:rPr lang="ru-RU" sz="1500" dirty="0" smtClean="0"/>
              <a:t>».</a:t>
            </a:r>
            <a:endParaRPr lang="ru-RU" sz="15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5" y="332656"/>
            <a:ext cx="394072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755576" y="188640"/>
            <a:ext cx="838842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1600" b="1" dirty="0" smtClean="0"/>
              <a:t>71я73</a:t>
            </a:r>
            <a:endParaRPr lang="ru-RU" sz="1600" dirty="0" smtClean="0"/>
          </a:p>
          <a:p>
            <a:r>
              <a:rPr lang="ru-RU" sz="1600" b="1" dirty="0" err="1" smtClean="0"/>
              <a:t>Культурология</a:t>
            </a:r>
            <a:r>
              <a:rPr lang="ru-RU" sz="1600" dirty="0" smtClean="0"/>
              <a:t> : учебник для бакалавров и специалистов / Г. В. Драч [и др.]. - СПб. : Питер, 2012. - 384 с. - (Учебник  для ВУЗов. Стандарт третьего поколения). </a:t>
            </a:r>
          </a:p>
          <a:p>
            <a:r>
              <a:rPr lang="ru-RU" sz="1600" dirty="0" smtClean="0"/>
              <a:t>Экземпляры: всего:3 - ЧЗ(1), АБ(2)</a:t>
            </a:r>
          </a:p>
          <a:p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1772816"/>
            <a:ext cx="5400600" cy="4873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Учебник представляет собой изложение ключевых тем курса по </a:t>
            </a:r>
            <a:r>
              <a:rPr lang="ru-RU" sz="1500" dirty="0" err="1" smtClean="0"/>
              <a:t>культурологии</a:t>
            </a:r>
            <a:r>
              <a:rPr lang="ru-RU" sz="1500" dirty="0" smtClean="0"/>
              <a:t> для студентов высших учебных заведений.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нем выделены основные понятия и термины </a:t>
            </a:r>
            <a:r>
              <a:rPr lang="ru-RU" sz="1500" dirty="0" err="1" smtClean="0"/>
              <a:t>культурологии</a:t>
            </a:r>
            <a:r>
              <a:rPr lang="ru-RU" sz="1500" dirty="0" smtClean="0"/>
              <a:t>, ее ведущие школы и концепции, развернута широкая панорама реализации культуры в истории человечества; дается обширный очерк </a:t>
            </a:r>
            <a:r>
              <a:rPr lang="ru-RU" sz="1500" dirty="0" smtClean="0"/>
              <a:t>становления </a:t>
            </a:r>
            <a:r>
              <a:rPr lang="ru-RU" sz="1500" dirty="0" smtClean="0"/>
              <a:t>и развития отечественной культуры.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Издание построено по стандартам кредитно-модульной системы обучения в соответствии с требованиями Болонского процесса. </a:t>
            </a:r>
            <a:endParaRPr lang="ru-RU" sz="1500" dirty="0" smtClean="0"/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Особенностью </a:t>
            </a:r>
            <a:r>
              <a:rPr lang="ru-RU" sz="1500" dirty="0" smtClean="0"/>
              <a:t>данного издания является и то, что в нем реализован семиотический подход к пониманию культуры. Этот подход позволя­ет рассмотреть культуру как совокупность текстов, в которых закодированы основные ценности, значения и смыслы культуры.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К каждой теме курса предлагаются вопросы, глоссарий, основная и дополнительная литература</a:t>
            </a:r>
            <a:r>
              <a:rPr lang="ru-RU" sz="1500" dirty="0" smtClean="0"/>
              <a:t>.</a:t>
            </a:r>
            <a:endParaRPr lang="ru-RU" sz="1500" dirty="0" smtClean="0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556792"/>
            <a:ext cx="3384376" cy="504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211960" y="188640"/>
            <a:ext cx="493204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1600" b="1" dirty="0" smtClean="0"/>
              <a:t>71я73</a:t>
            </a:r>
            <a:endParaRPr lang="ru-RU" sz="1600" dirty="0" smtClean="0"/>
          </a:p>
          <a:p>
            <a:r>
              <a:rPr lang="ru-RU" sz="1600" b="1" dirty="0" smtClean="0"/>
              <a:t>Демченко, Александр Иванович.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Мировая художественная культура как системное целое + DVD : учебное пособие / А. И. Демченко. - М. : Высшая школа, 2010. - 528 с</a:t>
            </a:r>
          </a:p>
          <a:p>
            <a:r>
              <a:rPr lang="ru-RU" sz="1600" dirty="0" smtClean="0"/>
              <a:t>Экземпляры: всего:3 - ЧЗ(1), АБ(2)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2348880"/>
            <a:ext cx="4680520" cy="437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Учебное пособие написано доктором искусствоведения, профессором, заслуженным деятелем искусств России А.И. Демченко как панорам­ный обзор основных явлений мировой художественной культуры: литературы, изобразительного искусства, архитектуры, музыки, театра и кино – от истоков до конца </a:t>
            </a:r>
            <a:r>
              <a:rPr lang="en-US" sz="1500" dirty="0" smtClean="0"/>
              <a:t>XX </a:t>
            </a:r>
            <a:r>
              <a:rPr lang="ru-RU" sz="1500" dirty="0" smtClean="0"/>
              <a:t>в.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При этом преодолевается привычная рубрикация по отдельным национальным школам и разделение на отдельные виды искусства с жанровыми видами и подвидами, что отвечает позитивным тенденциям современного процесса глобализации и обеспечивает целост­ное видение художественных феноменов. Издание снабжено диском с на­бором всех упоминаемых в нем изображений и музыкальных фрагментов.</a:t>
            </a:r>
            <a:endParaRPr lang="ru-RU" sz="1500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20688"/>
            <a:ext cx="386197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2420888"/>
            <a:ext cx="70567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cap="all" dirty="0" smtClean="0">
                <a:solidFill>
                  <a:srgbClr val="1E4778"/>
                </a:solidFill>
                <a:latin typeface="Arial Narrow" pitchFamily="34" charset="0"/>
              </a:rPr>
              <a:t> Литературоведение. </a:t>
            </a:r>
          </a:p>
          <a:p>
            <a:pPr algn="ctr"/>
            <a:r>
              <a:rPr lang="ru-RU" sz="3400" b="1" cap="all" dirty="0" smtClean="0">
                <a:solidFill>
                  <a:srgbClr val="1E4778"/>
                </a:solidFill>
                <a:latin typeface="Arial Narrow" pitchFamily="34" charset="0"/>
              </a:rPr>
              <a:t>Устное народное  творчество  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 l="12299" t="30027" r="34183" b="24992"/>
          <a:stretch>
            <a:fillRect/>
          </a:stretch>
        </p:blipFill>
        <p:spPr bwMode="auto">
          <a:xfrm>
            <a:off x="3059832" y="3861048"/>
            <a:ext cx="3176270" cy="213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amond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427984" y="188640"/>
            <a:ext cx="4608512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1600" b="1" dirty="0" smtClean="0"/>
              <a:t> </a:t>
            </a:r>
          </a:p>
          <a:p>
            <a:r>
              <a:rPr lang="ru-RU" sz="1600" b="1" dirty="0" smtClean="0"/>
              <a:t>83я73</a:t>
            </a:r>
            <a:r>
              <a:rPr lang="ru-RU" sz="1600" dirty="0" smtClean="0"/>
              <a:t> </a:t>
            </a:r>
          </a:p>
          <a:p>
            <a:r>
              <a:rPr lang="ru-RU" sz="1600" b="1" dirty="0" smtClean="0"/>
              <a:t>Введение в литературоведение.</a:t>
            </a:r>
            <a:r>
              <a:rPr lang="ru-RU" sz="1600" dirty="0" smtClean="0"/>
              <a:t> Основы теории литературы: учебник для бакалавров / В. П. Мещеряков [и др.] ; под общ. ред. В. П. Мещерякова. - М.: </a:t>
            </a:r>
            <a:r>
              <a:rPr lang="ru-RU" sz="1600" dirty="0" err="1" smtClean="0"/>
              <a:t>Юрайт</a:t>
            </a:r>
            <a:r>
              <a:rPr lang="ru-RU" sz="1600" dirty="0" smtClean="0"/>
              <a:t>, 2012. - 432 с. </a:t>
            </a:r>
          </a:p>
          <a:p>
            <a:r>
              <a:rPr lang="ru-RU" sz="1600" dirty="0" smtClean="0"/>
              <a:t>Экземпляры: всего:3 - ЧЗ(1), АБ(2)</a:t>
            </a:r>
          </a:p>
          <a:p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2132856"/>
            <a:ext cx="4716016" cy="453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учебнике даются базовые сведения по литературоведению, рассматриваются общие закономерности исторического развития художественной литературы от античности до начала </a:t>
            </a:r>
            <a:r>
              <a:rPr lang="en-US" sz="1500" dirty="0" smtClean="0"/>
              <a:t>XXI </a:t>
            </a:r>
            <a:r>
              <a:rPr lang="ru-RU" sz="1500" dirty="0" smtClean="0"/>
              <a:t>века включительно, характеризуются основные этапы развития литературно-критической мысли с момента ее зарождения до наших дней.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Авторам удалось найти такие стиль и метод изложения материала, которые позволяют студентам разобраться в сложных проблемах эстетики и теории словесности.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Для начинающих филологов даются сведения об оформлении научно-справочного аппарата литературоведческого исследования.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Соответствует Федеральному государственному образовательному стандарту высшего профессионального образования третьего поколения.</a:t>
            </a:r>
            <a:endParaRPr lang="ru-RU" sz="1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32656"/>
            <a:ext cx="4176464" cy="628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16632"/>
            <a:ext cx="5544616" cy="136815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>
                <a:latin typeface="+mn-lt"/>
              </a:rPr>
              <a:t>63я73</a:t>
            </a: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b="1" dirty="0" smtClean="0">
                <a:latin typeface="+mn-lt"/>
              </a:rPr>
              <a:t>Репина </a:t>
            </a:r>
            <a:r>
              <a:rPr lang="ru-RU" sz="1600" b="1" dirty="0">
                <a:latin typeface="+mn-lt"/>
              </a:rPr>
              <a:t>Л.П.</a:t>
            </a:r>
            <a:r>
              <a:rPr lang="ru-RU" sz="1600" dirty="0">
                <a:latin typeface="+mn-lt"/>
              </a:rPr>
              <a:t> История исторического </a:t>
            </a:r>
            <a:r>
              <a:rPr lang="ru-RU" sz="1600" dirty="0" smtClean="0">
                <a:latin typeface="+mn-lt"/>
              </a:rPr>
              <a:t>знания: </a:t>
            </a:r>
            <a:r>
              <a:rPr lang="ru-RU" sz="1600" dirty="0">
                <a:latin typeface="+mn-lt"/>
              </a:rPr>
              <a:t>учебное пособие для бакалавров / Л. П. Репина, В. В. Зверева, М. Ю. </a:t>
            </a:r>
            <a:r>
              <a:rPr lang="ru-RU" sz="1600" dirty="0" smtClean="0">
                <a:latin typeface="+mn-lt"/>
              </a:rPr>
              <a:t>Парамонова; </a:t>
            </a:r>
            <a:r>
              <a:rPr lang="ru-RU" sz="1600" dirty="0">
                <a:latin typeface="+mn-lt"/>
              </a:rPr>
              <a:t>под общ. ред. Л. П. Репиной. - 4-е изд., </a:t>
            </a:r>
            <a:r>
              <a:rPr lang="ru-RU" sz="1600" dirty="0" err="1">
                <a:latin typeface="+mn-lt"/>
              </a:rPr>
              <a:t>испр</a:t>
            </a:r>
            <a:r>
              <a:rPr lang="ru-RU" sz="1600" dirty="0">
                <a:latin typeface="+mn-lt"/>
              </a:rPr>
              <a:t>. и доп. </a:t>
            </a:r>
            <a:r>
              <a:rPr lang="ru-RU" sz="1600" dirty="0" smtClean="0">
                <a:latin typeface="+mn-lt"/>
              </a:rPr>
              <a:t>– </a:t>
            </a:r>
            <a:r>
              <a:rPr lang="ru-RU" sz="1600" dirty="0">
                <a:latin typeface="+mn-lt"/>
              </a:rPr>
              <a:t>М</a:t>
            </a:r>
            <a:r>
              <a:rPr lang="ru-RU" sz="1600" dirty="0" smtClean="0">
                <a:latin typeface="+mn-lt"/>
              </a:rPr>
              <a:t>.: </a:t>
            </a:r>
            <a:r>
              <a:rPr lang="ru-RU" sz="1600" dirty="0" err="1">
                <a:latin typeface="+mn-lt"/>
              </a:rPr>
              <a:t>Юрайт</a:t>
            </a:r>
            <a:r>
              <a:rPr lang="ru-RU" sz="1600" dirty="0">
                <a:latin typeface="+mn-lt"/>
              </a:rPr>
              <a:t>, 2013. - 288 с. </a:t>
            </a:r>
            <a:r>
              <a:rPr lang="ru-RU" sz="1600" dirty="0" smtClean="0">
                <a:latin typeface="+mn-lt"/>
              </a:rPr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2204864"/>
            <a:ext cx="554461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 smtClean="0"/>
              <a:t>Впервые в едином комплексе рассматриваются становление исторического сознания и эволюция исторической мысли (от архаической древности до наших дней), а также процесс профессионализации исторического знания, формирования истории как научной дисциплины. 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/>
              <a:t>Значительное внимание уделено характеристике основных историографических школ и направлений. 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/>
              <a:t>Показаны изменения, которые претерпели проблематика, методология, понимание предмета и задач исторического исследования. 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/>
              <a:t>Охарактеризованы различные формы, способы и уровни восприятия прошлого, концепции представителей исторической мысли разных эпох, выдающи­еся произведения отечественных и зарубежных историков, современные дискуссии о природе, критериях достоверности, научном и общественном статусе исторического знания.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040" r="2095"/>
          <a:stretch>
            <a:fillRect/>
          </a:stretch>
        </p:blipFill>
        <p:spPr bwMode="auto">
          <a:xfrm>
            <a:off x="0" y="980728"/>
            <a:ext cx="338437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139952" y="116632"/>
            <a:ext cx="4896544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1600" b="1" dirty="0" smtClean="0"/>
              <a:t>83я73</a:t>
            </a:r>
            <a:endParaRPr lang="ru-RU" sz="1600" dirty="0" smtClean="0"/>
          </a:p>
          <a:p>
            <a:r>
              <a:rPr lang="ru-RU" sz="1600" b="1" dirty="0" smtClean="0"/>
              <a:t>Введение в литературоведение</a:t>
            </a:r>
            <a:r>
              <a:rPr lang="ru-RU" sz="1600" dirty="0" smtClean="0"/>
              <a:t> : учебник / под ред. Л. В. Чернец. - 5-е изд., стереотип. - М. : Академия, 2012. - 720 с. </a:t>
            </a:r>
          </a:p>
          <a:p>
            <a:r>
              <a:rPr lang="ru-RU" sz="1600" dirty="0" smtClean="0"/>
              <a:t>Экземпляры: всего:5 - ЧЗ(1), МКФФ(1), АБ(3)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2636912"/>
            <a:ext cx="4824536" cy="393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учебнике раскрываются принципы и приемы анализа произведения как основы интерпретации художественного целого.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Последовательно рассматривается система теоретико-литературных понятий, как тради­ционных, так и сравнительно недавно вошедших в научный оборот </a:t>
            </a:r>
            <a:r>
              <a:rPr lang="ru-RU" sz="1500" i="1" dirty="0" smtClean="0"/>
              <a:t>(мир произведения, рама, модус художественности, невербальный диалог, архетип, адресат, массовая литература и др.); </a:t>
            </a:r>
            <a:r>
              <a:rPr lang="ru-RU" sz="1500" dirty="0" smtClean="0"/>
              <a:t>их функции и взаимо­связь прослеживаются в ходе разборов классических и современных художественных текстов.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Приложении дан обзор отечественных слова­рей по терминологии литературоведения, предложена также подробная библиография к отдельным разделам книги.</a:t>
            </a:r>
            <a:endParaRPr lang="ru-RU" sz="1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0688"/>
            <a:ext cx="3888432" cy="585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211960" y="116632"/>
            <a:ext cx="4932040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1600" b="1" dirty="0" smtClean="0"/>
              <a:t>83я73</a:t>
            </a:r>
            <a:endParaRPr lang="ru-RU" sz="1600" dirty="0" smtClean="0"/>
          </a:p>
          <a:p>
            <a:r>
              <a:rPr lang="ru-RU" sz="1600" b="1" dirty="0" smtClean="0"/>
              <a:t>Теория литературы. История</a:t>
            </a:r>
            <a:r>
              <a:rPr lang="ru-RU" sz="1600" dirty="0" smtClean="0"/>
              <a:t> русского и зарубежного литературоведения. Хрестоматия: учебное пособие / сост. Н. П. Хрящева. - М. : Флинта: Наука, 2011. - 456 с. </a:t>
            </a:r>
          </a:p>
          <a:p>
            <a:r>
              <a:rPr lang="ru-RU" sz="1600" dirty="0" smtClean="0"/>
              <a:t>Экземпляры: всего:4 - ЧЗ(1), МКФФ(1), АБ(2)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2420888"/>
            <a:ext cx="4824536" cy="4151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1500" dirty="0" smtClean="0"/>
              <a:t>В хрестоматии собраны и систематизированы труды авторитетных ученых-литературоведов, показывающие развитие теоретической мысли от первых методологических подходов к изучению произведений словесного ис­кусства до ее современного состояния, нашедшего отражение в </a:t>
            </a:r>
            <a:r>
              <a:rPr lang="ru-RU" sz="1500" dirty="0" err="1" smtClean="0"/>
              <a:t>постструктуралистских</a:t>
            </a:r>
            <a:r>
              <a:rPr lang="ru-RU" sz="1500" dirty="0" smtClean="0"/>
              <a:t> методиках.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sz="1500" dirty="0" smtClean="0"/>
              <a:t>Отбор и группировка работ определялись задачей показать совмещение </a:t>
            </a:r>
            <a:r>
              <a:rPr lang="ru-RU" sz="1500" dirty="0" err="1" smtClean="0"/>
              <a:t>диахронного</a:t>
            </a:r>
            <a:r>
              <a:rPr lang="ru-RU" sz="1500" dirty="0" smtClean="0"/>
              <a:t> и синхронного уровней развития науки о литературе: проявить систему литературоведческих категорий как понятийно-логических, прояснить происхождение и развитие этой системы. К каждому научному тексту предлагаются вопросы и задания для лучшего понимания и усвоения материала.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48679"/>
            <a:ext cx="4032448" cy="580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627784" y="116632"/>
            <a:ext cx="651621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400" b="1" dirty="0" smtClean="0"/>
              <a:t>83.3(2Рос=Рус)6я73</a:t>
            </a:r>
          </a:p>
          <a:p>
            <a:r>
              <a:rPr lang="ru-RU" sz="1400" b="1" dirty="0" smtClean="0"/>
              <a:t>Современная русская литература</a:t>
            </a:r>
            <a:r>
              <a:rPr lang="ru-RU" sz="1400" dirty="0" smtClean="0"/>
              <a:t> конца XX - начала XXI века : учебное пособие / под ред. С. И. Тиминой. - М. : Академия, 2011. - 384 с. </a:t>
            </a:r>
          </a:p>
          <a:p>
            <a:r>
              <a:rPr lang="ru-RU" sz="1400" dirty="0" smtClean="0"/>
              <a:t>Экземпляры: всего:5 - ЧЗ(1), МКФФ(1), АБ(3).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1412776"/>
            <a:ext cx="6480720" cy="1460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ru-RU" sz="1300" dirty="0" smtClean="0"/>
              <a:t>В пособии рассмотрены сложные процессы развития русской литературы конца </a:t>
            </a:r>
            <a:r>
              <a:rPr lang="en-US" sz="1300" dirty="0" smtClean="0"/>
              <a:t>XX </a:t>
            </a:r>
            <a:r>
              <a:rPr lang="ru-RU" sz="1300" dirty="0" smtClean="0"/>
              <a:t>— начала </a:t>
            </a:r>
            <a:r>
              <a:rPr lang="en-US" sz="1300" dirty="0" smtClean="0"/>
              <a:t>XXI </a:t>
            </a:r>
            <a:r>
              <a:rPr lang="ru-RU" sz="1300" dirty="0" smtClean="0"/>
              <a:t>века, когда в России произошла кардинальная смена политических, культурных, идейных, эстетических парадигм, затронувшая все сферы жизни общества. </a:t>
            </a:r>
          </a:p>
          <a:p>
            <a:pPr algn="just">
              <a:lnSpc>
                <a:spcPct val="114000"/>
              </a:lnSpc>
            </a:pPr>
            <a:r>
              <a:rPr lang="ru-RU" sz="1300" dirty="0" smtClean="0"/>
              <a:t>В основе </a:t>
            </a:r>
            <a:r>
              <a:rPr lang="ru-RU" sz="1300" dirty="0" err="1" smtClean="0"/>
              <a:t>композиционого</a:t>
            </a:r>
            <a:r>
              <a:rPr lang="ru-RU" sz="1300" dirty="0" smtClean="0"/>
              <a:t> плана учебного пособия лежит картина художественной эволюции русской литературы в конце </a:t>
            </a:r>
            <a:r>
              <a:rPr lang="en-US" sz="1300" dirty="0" smtClean="0"/>
              <a:t>XX </a:t>
            </a:r>
            <a:r>
              <a:rPr lang="ru-RU" sz="1300" dirty="0" smtClean="0"/>
              <a:t>— начале </a:t>
            </a:r>
            <a:r>
              <a:rPr lang="en-US" sz="1300" dirty="0" smtClean="0"/>
              <a:t>XXI </a:t>
            </a:r>
            <a:r>
              <a:rPr lang="ru-RU" sz="1300" dirty="0" smtClean="0"/>
              <a:t>века.</a:t>
            </a:r>
          </a:p>
          <a:p>
            <a:pPr algn="just">
              <a:lnSpc>
                <a:spcPct val="114000"/>
              </a:lnSpc>
            </a:pPr>
            <a:r>
              <a:rPr lang="ru-RU" sz="1300" dirty="0" smtClean="0"/>
              <a:t>Для студентов учреждений высшего профессионального образования.</a:t>
            </a:r>
            <a:endParaRPr lang="ru-RU" sz="13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2016224" cy="304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555776" y="3789040"/>
            <a:ext cx="658822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400" b="1" dirty="0" smtClean="0"/>
              <a:t>83.3(2Рос=Рус)я73</a:t>
            </a:r>
            <a:endParaRPr lang="ru-RU" sz="1400" dirty="0" smtClean="0"/>
          </a:p>
          <a:p>
            <a:r>
              <a:rPr lang="ru-RU" sz="1400" b="1" dirty="0" smtClean="0"/>
              <a:t>Тимина С.И.</a:t>
            </a:r>
            <a:r>
              <a:rPr lang="ru-RU" sz="1400" dirty="0" smtClean="0"/>
              <a:t> Русская литература XX - начала XXI века. Практикум : учебное пособие / С. И. Тимина, М. А. Левченко, М. В. Смирнова ; под ред. С. И. Тиминой. - М. : Академия, 2011. - 272 с.</a:t>
            </a:r>
          </a:p>
          <a:p>
            <a:r>
              <a:rPr lang="ru-RU" sz="1400" dirty="0" smtClean="0"/>
              <a:t>Экземпляры: всего:8 - ЧЗ(1), АБ(6), МКФФ(1)</a:t>
            </a:r>
            <a:endParaRPr lang="ru-RU" sz="14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 l="1360" t="592"/>
          <a:stretch>
            <a:fillRect/>
          </a:stretch>
        </p:blipFill>
        <p:spPr bwMode="auto">
          <a:xfrm>
            <a:off x="179513" y="3447976"/>
            <a:ext cx="2032442" cy="322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55776" y="5301208"/>
            <a:ext cx="6408712" cy="14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3000"/>
              </a:lnSpc>
            </a:pPr>
            <a:r>
              <a:rPr lang="ru-RU" sz="1300" dirty="0" smtClean="0"/>
              <a:t>Практикум по русской литературе </a:t>
            </a:r>
            <a:r>
              <a:rPr lang="en-US" sz="1300" dirty="0" smtClean="0"/>
              <a:t>XX</a:t>
            </a:r>
            <a:r>
              <a:rPr lang="ru-RU" sz="1300" dirty="0" smtClean="0"/>
              <a:t>—начала </a:t>
            </a:r>
            <a:r>
              <a:rPr lang="en-US" sz="1300" dirty="0" smtClean="0"/>
              <a:t>XXI </a:t>
            </a:r>
            <a:r>
              <a:rPr lang="ru-RU" sz="1300" dirty="0" smtClean="0"/>
              <a:t>века — третья, сопроводительная часть комплекса пособий, предназначенная для непосредственного освоения материала в рамках групповых, семинарских или индивидуальных занятий.</a:t>
            </a:r>
          </a:p>
          <a:p>
            <a:pPr algn="just">
              <a:lnSpc>
                <a:spcPct val="113000"/>
              </a:lnSpc>
            </a:pPr>
            <a:r>
              <a:rPr lang="ru-RU" sz="1300" dirty="0" smtClean="0"/>
              <a:t>Деление практикума на главы совпадает со структурой двух пособий — «Русская литература </a:t>
            </a:r>
            <a:r>
              <a:rPr lang="en-US" sz="1300" dirty="0" smtClean="0"/>
              <a:t>XX </a:t>
            </a:r>
            <a:r>
              <a:rPr lang="ru-RU" sz="1300" dirty="0" smtClean="0"/>
              <a:t>века» и «Современная русская литература конца </a:t>
            </a:r>
            <a:r>
              <a:rPr lang="en-US" sz="1300" dirty="0" smtClean="0"/>
              <a:t>XX</a:t>
            </a:r>
            <a:r>
              <a:rPr lang="ru-RU" sz="1300" dirty="0" smtClean="0"/>
              <a:t>—начала </a:t>
            </a:r>
            <a:r>
              <a:rPr lang="en-US" sz="1300" dirty="0" smtClean="0"/>
              <a:t>XXI </a:t>
            </a:r>
            <a:r>
              <a:rPr lang="ru-RU" sz="1300" dirty="0" smtClean="0"/>
              <a:t>века».</a:t>
            </a:r>
          </a:p>
          <a:p>
            <a:pPr algn="just">
              <a:lnSpc>
                <a:spcPct val="113000"/>
              </a:lnSpc>
            </a:pPr>
            <a:r>
              <a:rPr lang="ru-RU" sz="1300" dirty="0" smtClean="0"/>
              <a:t>Для студентов учреждений высшего профессионального образования.</a:t>
            </a:r>
            <a:endParaRPr lang="ru-RU" sz="1300" dirty="0"/>
          </a:p>
        </p:txBody>
      </p:sp>
    </p:spTree>
  </p:cSld>
  <p:clrMapOvr>
    <a:masterClrMapping/>
  </p:clrMapOvr>
  <p:transition spd="med" advClick="0" advTm="20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987824" y="188640"/>
            <a:ext cx="5976664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sz="1400" b="1" dirty="0" smtClean="0"/>
          </a:p>
          <a:p>
            <a:r>
              <a:rPr lang="ru-RU" sz="1400" b="1" dirty="0" smtClean="0"/>
              <a:t>Русская литература XX</a:t>
            </a:r>
            <a:r>
              <a:rPr lang="ru-RU" sz="1400" dirty="0" smtClean="0"/>
              <a:t> века. 1917-1920-е годы. В 2-х кн. : учебное пособие. - М. : Академия</a:t>
            </a:r>
          </a:p>
          <a:p>
            <a:r>
              <a:rPr lang="ru-RU" sz="1400" b="1" dirty="0" smtClean="0"/>
              <a:t>Кн.1</a:t>
            </a:r>
            <a:r>
              <a:rPr lang="ru-RU" sz="1400" dirty="0" smtClean="0"/>
              <a:t> / под ред. Н. Л. </a:t>
            </a:r>
            <a:r>
              <a:rPr lang="ru-RU" sz="1400" dirty="0" err="1" smtClean="0"/>
              <a:t>Лейдермана</a:t>
            </a:r>
            <a:r>
              <a:rPr lang="ru-RU" sz="1400" dirty="0" smtClean="0"/>
              <a:t>. - 2012. - 464 с. </a:t>
            </a:r>
          </a:p>
          <a:p>
            <a:r>
              <a:rPr lang="ru-RU" sz="1400" dirty="0" smtClean="0"/>
              <a:t>Экземпляры: всего:3 - ЧЗ(1), АБ(2).</a:t>
            </a:r>
          </a:p>
          <a:p>
            <a:r>
              <a:rPr lang="ru-RU" sz="1400" b="1" dirty="0" smtClean="0"/>
              <a:t>Кн.2</a:t>
            </a:r>
            <a:r>
              <a:rPr lang="ru-RU" sz="1400" dirty="0" smtClean="0"/>
              <a:t> / под ред. Н. Л. </a:t>
            </a:r>
            <a:r>
              <a:rPr lang="ru-RU" sz="1400" dirty="0" err="1" smtClean="0"/>
              <a:t>Лейдермана</a:t>
            </a:r>
            <a:r>
              <a:rPr lang="ru-RU" sz="1400" dirty="0" smtClean="0"/>
              <a:t>. - 2012. - 544 с. </a:t>
            </a:r>
          </a:p>
          <a:p>
            <a:r>
              <a:rPr lang="ru-RU" sz="1400" dirty="0" smtClean="0"/>
              <a:t>Экземпляры: всего:3 - АБ(3).</a:t>
            </a:r>
          </a:p>
          <a:p>
            <a:endParaRPr lang="ru-RU" sz="1400" dirty="0" smtClean="0"/>
          </a:p>
          <a:p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2348880"/>
            <a:ext cx="54006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50" dirty="0" smtClean="0"/>
              <a:t>Задача пособия – дать максимально полное представление о литературном процессе 1917 – конца 1920-х годов как поворотном историко-литературном этапе, который стал началом новой литературной эпохи. Каждому, </a:t>
            </a:r>
            <a:r>
              <a:rPr lang="ru-RU" sz="1450" dirty="0" smtClean="0"/>
              <a:t>значительному </a:t>
            </a:r>
            <a:r>
              <a:rPr lang="ru-RU" sz="1450" dirty="0" smtClean="0"/>
              <a:t>литературному направлению посвящается отдельная часть, состоящая из обзорных и монографических глав.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50" dirty="0" smtClean="0"/>
              <a:t>В первую книгу вошли части «Литература периода революции и граждан­ской войны (1917—1922 гг.)», «Двадцатые годы как историко-литературный цикл», «Романтические стратегии».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50" dirty="0" smtClean="0"/>
              <a:t>Во вторую книгу вошли части «Судьбы модернизма и авангарда», «Энергия экспрессионизма», «Новая жизнь реалистической традиции», «Гротескный реализм».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50" dirty="0" smtClean="0"/>
              <a:t>Для студентов учреждений высшего профессионального образования. Мо­жет быть полезно аспирантам, учителям-словесникам, учащимся гуманитарных гимназий, лицеев и школ.</a:t>
            </a:r>
            <a:endParaRPr lang="ru-RU" sz="1450" dirty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6632"/>
            <a:ext cx="2592288" cy="384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t="1250" b="1440"/>
          <a:stretch>
            <a:fillRect/>
          </a:stretch>
        </p:blipFill>
        <p:spPr bwMode="auto">
          <a:xfrm>
            <a:off x="1043608" y="2852935"/>
            <a:ext cx="2448272" cy="362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283968" y="116632"/>
            <a:ext cx="4860032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1600" b="1" dirty="0" smtClean="0"/>
              <a:t>83я73</a:t>
            </a:r>
            <a:endParaRPr lang="ru-RU" sz="1600" dirty="0" smtClean="0"/>
          </a:p>
          <a:p>
            <a:r>
              <a:rPr lang="ru-RU" sz="1600" b="1" dirty="0" err="1" smtClean="0"/>
              <a:t>Прозоров</a:t>
            </a:r>
            <a:r>
              <a:rPr lang="ru-RU" sz="1600" b="1" dirty="0" smtClean="0"/>
              <a:t> В.В.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Введение в литературоведение : учебное пособие / В.В. </a:t>
            </a:r>
            <a:r>
              <a:rPr lang="ru-RU" sz="1600" dirty="0" err="1" smtClean="0"/>
              <a:t>Прозоров</a:t>
            </a:r>
            <a:r>
              <a:rPr lang="ru-RU" sz="1600" dirty="0" smtClean="0"/>
              <a:t>, Е. Г. </a:t>
            </a:r>
            <a:r>
              <a:rPr lang="ru-RU" sz="1600" dirty="0" err="1" smtClean="0"/>
              <a:t>Елина</a:t>
            </a:r>
            <a:r>
              <a:rPr lang="ru-RU" sz="1600" dirty="0" smtClean="0"/>
              <a:t>. - М. : Флинта : Наука, 2012. - 224 с. </a:t>
            </a:r>
          </a:p>
          <a:p>
            <a:r>
              <a:rPr lang="ru-RU" sz="1600" dirty="0" smtClean="0"/>
              <a:t>Экземпляры: всего:5 - ЧЗ(1), МКФФ(1), АБ(3).</a:t>
            </a:r>
          </a:p>
          <a:p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2780928"/>
            <a:ext cx="4680520" cy="3590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пособии представлены учебно-методические материалы, необходимые для системного глубокого освоения дисциплины «Введение в литературоведение»: лекционные материалы к курсу, программа практических занятий, тестовые задания, список литературы.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Главная задача пособия – помочь студентам, начинающим свое профессиональное филологическое образование, составить надежное и проч­ное представление о назначении и составе литературной науки, помочь реальному формированию необходимых компетенций, связанных с путями и навыками литературоведческого труда.</a:t>
            </a:r>
            <a:endParaRPr lang="ru-RU" sz="1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6672"/>
            <a:ext cx="3795712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211960" y="116632"/>
            <a:ext cx="493204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1600" b="1" dirty="0" smtClean="0"/>
              <a:t>83я73</a:t>
            </a:r>
            <a:endParaRPr lang="ru-RU" sz="1600" dirty="0" smtClean="0"/>
          </a:p>
          <a:p>
            <a:r>
              <a:rPr lang="ru-RU" sz="1600" b="1" dirty="0" smtClean="0"/>
              <a:t>Головко, Вячеслав Михайлович.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Герменевтика литературного жанра : учебное пособие / В. М. Головко. - М. : Флинта : Наука, 2012. - 184 с. </a:t>
            </a:r>
          </a:p>
          <a:p>
            <a:r>
              <a:rPr lang="ru-RU" sz="1600" dirty="0" smtClean="0"/>
              <a:t>Экземпляры: всего:2 - ЧЗ(1), АБ(1).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2204864"/>
            <a:ext cx="4824536" cy="4461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50" dirty="0" smtClean="0"/>
              <a:t>В учебном пособии анализируется современное состояние изучения проблем </a:t>
            </a:r>
            <a:r>
              <a:rPr lang="ru-RU" sz="1450" dirty="0" err="1" smtClean="0"/>
              <a:t>жанрологии</a:t>
            </a:r>
            <a:r>
              <a:rPr lang="ru-RU" sz="1450" dirty="0" smtClean="0"/>
              <a:t>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50" dirty="0" smtClean="0"/>
              <a:t>В герменевтической парадигме освещается природа «понимающего бытия» литературного жанра, рассматривается </a:t>
            </a:r>
            <a:r>
              <a:rPr lang="ru-RU" sz="1450" dirty="0" err="1" smtClean="0"/>
              <a:t>соприродность</a:t>
            </a:r>
            <a:r>
              <a:rPr lang="ru-RU" sz="1450" dirty="0" smtClean="0"/>
              <a:t> его «частей» и «целого», обосновывается необходимость установления отношений между пониманием и интерпретацией в процессе изучения жанровой специфики художественных произведений.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50" dirty="0" smtClean="0"/>
              <a:t>Определяется значение идей М. М. Бахтина (1895-1975) для эпистемологии современной теории и философии литературного жанра.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50" dirty="0" smtClean="0"/>
              <a:t>Использование герменевтических категорий и процедур нацелено на идентификацию жанровой «системы средств и способов понимающего овладения и за­вершения действительности».</a:t>
            </a:r>
            <a:endParaRPr lang="ru-RU" sz="14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48680"/>
            <a:ext cx="3960440" cy="58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067944" y="332656"/>
            <a:ext cx="4896544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600" b="1" dirty="0" smtClean="0"/>
              <a:t>83.3(</a:t>
            </a:r>
            <a:r>
              <a:rPr lang="ru-RU" sz="1600" b="1" dirty="0" err="1" smtClean="0"/>
              <a:t>Рос=Рус</a:t>
            </a:r>
            <a:r>
              <a:rPr lang="ru-RU" sz="1600" b="1" dirty="0" smtClean="0"/>
              <a:t>)</a:t>
            </a:r>
            <a:endParaRPr lang="ru-RU" sz="1600" dirty="0" smtClean="0"/>
          </a:p>
          <a:p>
            <a:r>
              <a:rPr lang="ru-RU" sz="1600" b="1" dirty="0" smtClean="0"/>
              <a:t>Балашова Е.А.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Анализ лирического стихотворения : учебное пособие / Е. А. Балашова, И. А. </a:t>
            </a:r>
            <a:r>
              <a:rPr lang="ru-RU" sz="1600" dirty="0" err="1" smtClean="0"/>
              <a:t>Каргашин</a:t>
            </a:r>
            <a:r>
              <a:rPr lang="ru-RU" sz="1600" dirty="0" smtClean="0"/>
              <a:t>. - М. : Флинта : Наука, 2011. - 192 с. </a:t>
            </a:r>
          </a:p>
          <a:p>
            <a:r>
              <a:rPr lang="ru-RU" sz="1600" dirty="0" smtClean="0"/>
              <a:t>Экземпляры: всего:5 - ЧЗ(1), МКФФ(1), АБ(3).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4005064"/>
            <a:ext cx="4896544" cy="211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Автор пишет для читателей, способных чувствовать стихи, а литературоведческий анализ позволяет увидеть, попять «механизмы» осуществления авторского замысла, проникнуть в «технику» творче­ства – «поверить алгеброй гармонию».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Для студентов филологических факультетов, а также для всех, кто любит и учится понимать поэзию.</a:t>
            </a: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04664"/>
            <a:ext cx="3829050" cy="581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355976" y="188640"/>
            <a:ext cx="460851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1600" b="1" dirty="0" smtClean="0"/>
              <a:t>82.3(2Рос=Рус)я73</a:t>
            </a:r>
            <a:endParaRPr lang="ru-RU" sz="1600" dirty="0" smtClean="0"/>
          </a:p>
          <a:p>
            <a:r>
              <a:rPr lang="ru-RU" sz="1600" b="1" dirty="0" smtClean="0"/>
              <a:t>Аникин, Владимир Прокопьевич.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Устное народное творчество : учебник / В. П. Аникин. - 4-е изд., </a:t>
            </a:r>
            <a:r>
              <a:rPr lang="ru-RU" sz="1600" dirty="0" err="1" smtClean="0"/>
              <a:t>перераб</a:t>
            </a:r>
            <a:r>
              <a:rPr lang="ru-RU" sz="1600" dirty="0" smtClean="0"/>
              <a:t>. и доп. - М. : Академия, 2011. - 752 с. </a:t>
            </a:r>
          </a:p>
          <a:p>
            <a:r>
              <a:rPr lang="ru-RU" sz="1600" dirty="0" smtClean="0"/>
              <a:t>Экземпляры: всего:3 - ЧЗ(1), АБ(2)</a:t>
            </a:r>
          </a:p>
          <a:p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2780928"/>
            <a:ext cx="4608512" cy="3667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учебнике представлены все периоды истории русского фольклора от его зарождения до современности.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Характеристика традиционных родов и жанров (заговоров и заклинаний, былин, исторических, балладных, лирических песен, городских романсов, обрядового, детского фольклора и т.д.) рассматривается в контексте древних мифов, старинных обрядов, быта нового времени, в соединении с другими видами искусства – хореографией, актерской игрой, музыкой.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итоге фольклор предстает как непреходящая ценность многовековой культуры России.</a:t>
            </a:r>
            <a:endParaRPr lang="ru-RU" sz="1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04664"/>
            <a:ext cx="399176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640" y="2780928"/>
            <a:ext cx="705678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cap="all" dirty="0" smtClean="0">
                <a:solidFill>
                  <a:srgbClr val="1E4778"/>
                </a:solidFill>
                <a:latin typeface="Arial Narrow" pitchFamily="34" charset="0"/>
              </a:rPr>
              <a:t>ИСКУССТВО.  ИСКУССТВОЗНАНИЕ</a:t>
            </a:r>
            <a:endParaRPr lang="ru-RU" sz="34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 cstate="print"/>
          <a:srcRect l="15546" t="53561" r="14313" b="5723"/>
          <a:stretch>
            <a:fillRect/>
          </a:stretch>
        </p:blipFill>
        <p:spPr bwMode="auto">
          <a:xfrm>
            <a:off x="107504" y="116632"/>
            <a:ext cx="290031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 l="47514" t="2846" r="4762" b="48289"/>
          <a:stretch>
            <a:fillRect/>
          </a:stretch>
        </p:blipFill>
        <p:spPr bwMode="auto">
          <a:xfrm>
            <a:off x="6804248" y="3861048"/>
            <a:ext cx="2160240" cy="274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amond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355976" y="188640"/>
            <a:ext cx="4608512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600" b="1" dirty="0" smtClean="0"/>
              <a:t>85.103(3)я73</a:t>
            </a:r>
            <a:endParaRPr lang="ru-RU" sz="1600" dirty="0" smtClean="0"/>
          </a:p>
          <a:p>
            <a:r>
              <a:rPr lang="ru-RU" sz="1600" b="1" dirty="0" smtClean="0"/>
              <a:t>Ильина, Татьяна Валериановна.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История искусства Западной Европы от античности до наших дней: учебник для бакалавров / Т. В. Ильина. - 5-е изд., </a:t>
            </a:r>
            <a:r>
              <a:rPr lang="ru-RU" sz="1600" dirty="0" err="1" smtClean="0"/>
              <a:t>перераб</a:t>
            </a:r>
            <a:r>
              <a:rPr lang="ru-RU" sz="1600" dirty="0" smtClean="0"/>
              <a:t>. и доп. - М. : </a:t>
            </a:r>
            <a:r>
              <a:rPr lang="ru-RU" sz="1600" dirty="0" err="1" smtClean="0"/>
              <a:t>Юрайт</a:t>
            </a:r>
            <a:r>
              <a:rPr lang="ru-RU" sz="1600" dirty="0" smtClean="0"/>
              <a:t>, 2012. - 448 с. </a:t>
            </a:r>
          </a:p>
          <a:p>
            <a:r>
              <a:rPr lang="ru-RU" sz="1600" dirty="0" smtClean="0"/>
              <a:t>Экземпляры: всего:3 - ЧЗ(1), АБ(2)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355976" y="2708920"/>
            <a:ext cx="4608512" cy="3972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Настоящее издание является частью дилогии по курсу «История искусства».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нем рассматриваются процессы развития живописи и скульптуры, архитектуры и прикладного искусства Западной Европы от Античности до конца </a:t>
            </a:r>
            <a:r>
              <a:rPr lang="en-US" sz="1600" dirty="0" smtClean="0"/>
              <a:t>XX </a:t>
            </a:r>
            <a:r>
              <a:rPr lang="ru-RU" sz="1600" dirty="0" smtClean="0"/>
              <a:t>века.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Издание снабжено списком рекомен­дуемой литературы и хорошо иллюстрировано, в том числе имеются цветные иллюстрации.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Соответствует Федеральному государственному образовательному стандарту высшего профессионального образования третьего поколения.</a:t>
            </a:r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60648"/>
            <a:ext cx="4104456" cy="637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88640"/>
            <a:ext cx="4680520" cy="136815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>
                <a:latin typeface="+mn-lt"/>
              </a:rPr>
              <a:t>63.2я73</a:t>
            </a: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b="1" dirty="0" smtClean="0">
                <a:latin typeface="+mn-lt"/>
              </a:rPr>
              <a:t>Голиков </a:t>
            </a:r>
            <a:r>
              <a:rPr lang="ru-RU" sz="1600" b="1" dirty="0">
                <a:latin typeface="+mn-lt"/>
              </a:rPr>
              <a:t>А.Г.</a:t>
            </a:r>
            <a:r>
              <a:rPr lang="ru-RU" sz="1600" dirty="0">
                <a:latin typeface="+mn-lt"/>
              </a:rPr>
              <a:t> Источниковедение отечественной истории: учебное пособие / А. Г. Голиков, Т. А. Круглова; под ред. А. Г. Голикова. - 5-е изд., </a:t>
            </a:r>
            <a:r>
              <a:rPr lang="ru-RU" sz="1600" dirty="0" err="1">
                <a:latin typeface="+mn-lt"/>
              </a:rPr>
              <a:t>испр</a:t>
            </a:r>
            <a:r>
              <a:rPr lang="ru-RU" sz="1600" dirty="0">
                <a:latin typeface="+mn-lt"/>
              </a:rPr>
              <a:t>. - М.: Академия, 2012. - 464 с.: табл.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2924944"/>
            <a:ext cx="4680520" cy="3537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Пособие знакомит читателя с основными видами письменных источников по отечественной истории </a:t>
            </a:r>
            <a:r>
              <a:rPr lang="en-US" sz="1600" dirty="0" smtClean="0"/>
              <a:t>X </a:t>
            </a:r>
            <a:r>
              <a:rPr lang="ru-RU" sz="1600" dirty="0" smtClean="0"/>
              <a:t>– начала </a:t>
            </a:r>
            <a:r>
              <a:rPr lang="en-US" sz="1600" dirty="0" smtClean="0"/>
              <a:t>XXI</a:t>
            </a:r>
            <a:r>
              <a:rPr lang="ru-RU" sz="1600" dirty="0" smtClean="0"/>
              <a:t> в.: летописями, законодательными и частными актами, документами делопроизводства, статистическими источниками, материалами личного происхождения, периодической печатью.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Читатель найдет в книге систематический обзор важнейших комплексов письменных исторических источников; проследит эволюцию этих источников; ознакомится с конкретными приемами выявления, обработки и анализа зафиксированной в них информации.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48680"/>
            <a:ext cx="396044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4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139952" y="260648"/>
            <a:ext cx="5004048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600" b="1" dirty="0" smtClean="0"/>
              <a:t>85.103(2)я73</a:t>
            </a:r>
            <a:endParaRPr lang="ru-RU" sz="1600" dirty="0" smtClean="0"/>
          </a:p>
          <a:p>
            <a:r>
              <a:rPr lang="ru-RU" sz="1600" b="1" dirty="0" smtClean="0"/>
              <a:t>Ильина, Татьяна Валериановна.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История отечественного искусства от крещения Руси до начала третьего тысячелетия : учебник для бакалавров / Т. В. Ильина. - 5-е изд., </a:t>
            </a:r>
            <a:r>
              <a:rPr lang="ru-RU" sz="1600" dirty="0" err="1" smtClean="0"/>
              <a:t>перераб</a:t>
            </a:r>
            <a:r>
              <a:rPr lang="ru-RU" sz="1600" dirty="0" smtClean="0"/>
              <a:t>. и доп. - М. : </a:t>
            </a:r>
            <a:r>
              <a:rPr lang="ru-RU" sz="1600" dirty="0" err="1" smtClean="0"/>
              <a:t>Юрайт</a:t>
            </a:r>
            <a:r>
              <a:rPr lang="ru-RU" sz="1600" dirty="0" smtClean="0"/>
              <a:t>, 2012. - 480 с. </a:t>
            </a:r>
          </a:p>
          <a:p>
            <a:r>
              <a:rPr lang="ru-RU" sz="1600" dirty="0" smtClean="0"/>
              <a:t>Экземпляры: всего:3 - ЧЗ(1), АБ(2)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139952" y="2636912"/>
            <a:ext cx="4752528" cy="3972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Настоящее издание является частью дилогии по курсу «История искусства».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нем рассматриваются процессы развития живописи и скульптуры, архитектуры и прикладного искусства нашей страны с древности до конца </a:t>
            </a:r>
            <a:r>
              <a:rPr lang="en-US" sz="1600" dirty="0" smtClean="0"/>
              <a:t>XX </a:t>
            </a:r>
            <a:r>
              <a:rPr lang="ru-RU" sz="1600" dirty="0" smtClean="0"/>
              <a:t>века.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Издание снабжено списком рекомендуемой литературы и хорошо иллюстрировано, в том числе имеются цветные иллюстрации.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Соответствует Федеральному государственному образователь­ному стандарту высшего профессионального образования </a:t>
            </a:r>
            <a:r>
              <a:rPr lang="ru-RU" sz="1600" dirty="0" smtClean="0"/>
              <a:t>третьего </a:t>
            </a:r>
            <a:r>
              <a:rPr lang="ru-RU" sz="1600" dirty="0" smtClean="0"/>
              <a:t>поколения.</a:t>
            </a:r>
            <a:endParaRPr lang="ru-RU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2656"/>
            <a:ext cx="398330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067944" y="116632"/>
            <a:ext cx="5076056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600" b="1" dirty="0" smtClean="0"/>
              <a:t>85.12я73</a:t>
            </a:r>
            <a:endParaRPr lang="ru-RU" sz="1600" dirty="0" smtClean="0"/>
          </a:p>
          <a:p>
            <a:r>
              <a:rPr lang="ru-RU" sz="1600" b="1" dirty="0" err="1" smtClean="0"/>
              <a:t>Косогорова</a:t>
            </a:r>
            <a:r>
              <a:rPr lang="ru-RU" sz="1600" b="1" dirty="0" smtClean="0"/>
              <a:t> Л.В.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Основы декоративно-прикладного искусства : учебник / Л. В. </a:t>
            </a:r>
            <a:r>
              <a:rPr lang="ru-RU" sz="1600" dirty="0" err="1" smtClean="0"/>
              <a:t>Косогорова</a:t>
            </a:r>
            <a:r>
              <a:rPr lang="ru-RU" sz="1600" dirty="0" smtClean="0"/>
              <a:t>, Л. В. </a:t>
            </a:r>
            <a:r>
              <a:rPr lang="ru-RU" sz="1600" dirty="0" err="1" smtClean="0"/>
              <a:t>Неретина</a:t>
            </a:r>
            <a:r>
              <a:rPr lang="ru-RU" sz="1600" dirty="0" smtClean="0"/>
              <a:t>. - М. : Академия, 2012. - 224 с. </a:t>
            </a:r>
          </a:p>
          <a:p>
            <a:r>
              <a:rPr lang="ru-RU" sz="1600" dirty="0" smtClean="0"/>
              <a:t>Экземпляры: всего:3 - ЧЗ(2), АБ(1)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2636912"/>
            <a:ext cx="4896544" cy="3960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учебнике даны краткие сведения по теоретическим основам декоративно-прикладного искусства, а также подробная характеристика основных видов народного декоративно-прикладного искусства: резьбы и росписи по дереву, художественной керамики, обработки металла, вышивки, кружева, ткачества, народной игрушки, художественных лаков, гончарного дела, кружевоплетения и др.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Раскрываются художественно-стилистические и выразительные особенности произведений </a:t>
            </a:r>
            <a:r>
              <a:rPr lang="ru-RU" sz="1600" dirty="0" smtClean="0"/>
              <a:t>декоративно-прикладного </a:t>
            </a:r>
            <a:r>
              <a:rPr lang="ru-RU" sz="1600" dirty="0" smtClean="0"/>
              <a:t>искусства.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Особое внимание уделено орнаменту как основному способу декорирования изделий.</a:t>
            </a:r>
            <a:endParaRPr lang="ru-RU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76672"/>
            <a:ext cx="3802063" cy="583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355976" y="116632"/>
            <a:ext cx="468052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ru-RU" sz="1600" b="1" dirty="0" smtClean="0"/>
          </a:p>
          <a:p>
            <a:r>
              <a:rPr lang="ru-RU" sz="1600" b="1" dirty="0" smtClean="0"/>
              <a:t>85.15я73</a:t>
            </a:r>
            <a:endParaRPr lang="ru-RU" sz="1600" dirty="0" smtClean="0"/>
          </a:p>
          <a:p>
            <a:r>
              <a:rPr lang="ru-RU" sz="1600" b="1" dirty="0" err="1" smtClean="0"/>
              <a:t>Лугина</a:t>
            </a:r>
            <a:r>
              <a:rPr lang="ru-RU" sz="1600" b="1" dirty="0" smtClean="0"/>
              <a:t>, Яна Александровна.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Основы академического рисунка : учебное пособие / Я. А. </a:t>
            </a:r>
            <a:r>
              <a:rPr lang="ru-RU" sz="1600" dirty="0" err="1" smtClean="0"/>
              <a:t>Лугина</a:t>
            </a:r>
            <a:r>
              <a:rPr lang="ru-RU" sz="1600" dirty="0" smtClean="0"/>
              <a:t>, В. Н. </a:t>
            </a:r>
            <a:r>
              <a:rPr lang="ru-RU" sz="1600" dirty="0" err="1" smtClean="0"/>
              <a:t>Латышенко</a:t>
            </a:r>
            <a:r>
              <a:rPr lang="ru-RU" sz="1600" dirty="0" smtClean="0"/>
              <a:t>. - Омск : Полиграфический центр КАН, 2013. - 142 с. </a:t>
            </a:r>
          </a:p>
          <a:p>
            <a:r>
              <a:rPr lang="ru-RU" sz="1600" dirty="0" smtClean="0"/>
              <a:t>Экземпляры: всего:25 - АБ(22), ЧЗ(2), МКФФ(1).</a:t>
            </a:r>
          </a:p>
          <a:p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355976" y="2924944"/>
            <a:ext cx="4608512" cy="3614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Учебное пособие представляет собой анализ изобразительных материалов, а также художественные возможности, которые помогут реализовать академический, тоновой рисунок.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пособии приведены способы выполнения перспектив­ных изображений геометрических фигур.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Данное пособие предназначено для студентов </a:t>
            </a:r>
            <a:r>
              <a:rPr lang="en-US" sz="1600" dirty="0" smtClean="0"/>
              <a:t>I</a:t>
            </a:r>
            <a:r>
              <a:rPr lang="ru-RU" sz="1600" dirty="0" smtClean="0"/>
              <a:t>-</a:t>
            </a:r>
            <a:r>
              <a:rPr lang="en-US" sz="1600" dirty="0" smtClean="0"/>
              <a:t>II </a:t>
            </a:r>
            <a:r>
              <a:rPr lang="ru-RU" sz="1600" dirty="0" smtClean="0"/>
              <a:t>курсов </a:t>
            </a:r>
            <a:r>
              <a:rPr lang="ru-RU" sz="1600" dirty="0" smtClean="0"/>
              <a:t>направления «Педагогическое образование», профиля «Художественное образование», а также для всех, кто хочет профессионально овладеть навыками рисунка.</a:t>
            </a:r>
            <a:endParaRPr lang="ru-RU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 r="974"/>
          <a:stretch>
            <a:fillRect/>
          </a:stretch>
        </p:blipFill>
        <p:spPr bwMode="auto">
          <a:xfrm>
            <a:off x="179512" y="404664"/>
            <a:ext cx="409909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932040" y="116632"/>
            <a:ext cx="410445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ru-RU" sz="1600" b="1" dirty="0" smtClean="0"/>
          </a:p>
          <a:p>
            <a:r>
              <a:rPr lang="ru-RU" sz="1600" b="1" dirty="0" smtClean="0"/>
              <a:t>85.14я73</a:t>
            </a:r>
            <a:endParaRPr lang="ru-RU" sz="1600" dirty="0" smtClean="0"/>
          </a:p>
          <a:p>
            <a:r>
              <a:rPr lang="ru-RU" sz="1600" b="1" dirty="0" err="1" smtClean="0"/>
              <a:t>Логвиненко</a:t>
            </a:r>
            <a:r>
              <a:rPr lang="ru-RU" sz="1600" b="1" dirty="0" smtClean="0"/>
              <a:t>, Галина Михайловна.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Декоративная композиция : учебное пособие / Г. М. </a:t>
            </a:r>
            <a:r>
              <a:rPr lang="ru-RU" sz="1600" dirty="0" err="1" smtClean="0"/>
              <a:t>Логвиненко</a:t>
            </a:r>
            <a:r>
              <a:rPr lang="ru-RU" sz="1600" dirty="0" smtClean="0"/>
              <a:t>. - М. : ВЛАДОС, 2012. - 144 с. </a:t>
            </a:r>
          </a:p>
          <a:p>
            <a:r>
              <a:rPr lang="ru-RU" sz="1600" dirty="0" smtClean="0"/>
              <a:t>Экземпляры: всего:5 - ЧЗ(1), МКФФ(1), АБ(3).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860032" y="3645024"/>
            <a:ext cx="4104456" cy="2398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Учебное пособие знакомит с основными принципами организации декоративной композиции, свойствами цветов и вариантами создания цветовых гармоний, способами и приемами стилизации.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Каждая глава включает в себя, помимо теоретического материала, вопросы для повторения и практические задания.</a:t>
            </a:r>
            <a:endParaRPr lang="ru-RU" sz="1600" dirty="0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4" cstate="print"/>
          <a:srcRect r="1557"/>
          <a:stretch>
            <a:fillRect/>
          </a:stretch>
        </p:blipFill>
        <p:spPr bwMode="auto">
          <a:xfrm>
            <a:off x="107504" y="404664"/>
            <a:ext cx="4680520" cy="608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851920" y="116632"/>
            <a:ext cx="518457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600" b="1" dirty="0" smtClean="0"/>
              <a:t>85.14</a:t>
            </a:r>
            <a:endParaRPr lang="ru-RU" sz="1600" dirty="0" smtClean="0"/>
          </a:p>
          <a:p>
            <a:r>
              <a:rPr lang="ru-RU" sz="1600" b="1" dirty="0" smtClean="0"/>
              <a:t>Третьяков Н.Н.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Образ в искусстве: основы композиции / Н. Н. Третьяков. - Козельск : Свято-Введенская </a:t>
            </a:r>
            <a:r>
              <a:rPr lang="ru-RU" sz="1600" dirty="0" err="1" smtClean="0"/>
              <a:t>Оптина</a:t>
            </a:r>
            <a:r>
              <a:rPr lang="ru-RU" sz="1600" dirty="0" smtClean="0"/>
              <a:t> Пустынь, 2001. - 264 с. </a:t>
            </a:r>
          </a:p>
          <a:p>
            <a:r>
              <a:rPr lang="ru-RU" sz="1600" dirty="0" smtClean="0"/>
              <a:t>Экземпляры: всего:1 - ЧЗ(1).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851920" y="1916832"/>
            <a:ext cx="5112568" cy="4796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Книга Н.Н. Третьякова «Образ в искусстве» составлена на основе лекций, записанных студентами на магнитофон в начале 1980-х годов.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процессе подготовки материалы были дополнены и отредактированы автором, в работе принимали участие его ученики.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Издание этой книги представляется важным и необходимым делом. История русского искусства на протяжении многих десятилетий рассматривалась вне связи с первоосновой русской жизни – Православием. Многие произведения нашего искусства, в частности реалистические картины </a:t>
            </a:r>
            <a:r>
              <a:rPr lang="en-US" sz="1500" dirty="0" smtClean="0"/>
              <a:t>XIX</a:t>
            </a:r>
            <a:r>
              <a:rPr lang="ru-RU" sz="1500" dirty="0" smtClean="0"/>
              <a:t>–</a:t>
            </a:r>
            <a:r>
              <a:rPr lang="en-US" sz="1500" dirty="0" smtClean="0"/>
              <a:t>XX </a:t>
            </a:r>
            <a:r>
              <a:rPr lang="ru-RU" sz="1500" dirty="0" smtClean="0"/>
              <a:t>веков, недооценивались, получали превратное истолкование.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Автор сопоставляет русскую школу с искусством Запада, имевшим другую религиозную основу, – и это позволяет проследить путь мировой культуры в связи с историей христианства. </a:t>
            </a:r>
            <a:endParaRPr lang="ru-RU" sz="1500" dirty="0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764704"/>
            <a:ext cx="357846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355976" y="548680"/>
            <a:ext cx="468052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600" b="1" dirty="0" smtClean="0"/>
              <a:t>85.118я73</a:t>
            </a:r>
            <a:endParaRPr lang="ru-RU" sz="1600" dirty="0" smtClean="0"/>
          </a:p>
          <a:p>
            <a:r>
              <a:rPr lang="ru-RU" sz="1600" b="1" dirty="0" err="1" smtClean="0"/>
              <a:t>Прудовская</a:t>
            </a:r>
            <a:r>
              <a:rPr lang="ru-RU" sz="1600" b="1" dirty="0" smtClean="0"/>
              <a:t>, Ольга Юрьевна.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Выразительные средства ландшафтного дизайна: учебное пособие / О. Ю. </a:t>
            </a:r>
            <a:r>
              <a:rPr lang="ru-RU" sz="1600" dirty="0" err="1" smtClean="0"/>
              <a:t>Прудовская</a:t>
            </a:r>
            <a:r>
              <a:rPr lang="ru-RU" sz="1600" dirty="0" smtClean="0"/>
              <a:t>, Т. Ю. Березина. - Тара: Изд-во </a:t>
            </a:r>
            <a:r>
              <a:rPr lang="ru-RU" sz="1600" dirty="0" err="1" smtClean="0"/>
              <a:t>ОмГАУ</a:t>
            </a:r>
            <a:r>
              <a:rPr lang="ru-RU" sz="1600" dirty="0" smtClean="0"/>
              <a:t>, 2009. - 84 с. </a:t>
            </a:r>
          </a:p>
          <a:p>
            <a:r>
              <a:rPr lang="ru-RU" sz="1600" dirty="0" smtClean="0"/>
              <a:t>Экземпляры: всего:1 - ЧЗ(1).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55976" y="4221088"/>
            <a:ext cx="4536504" cy="205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учебном пособии рассматривается в основном исторический аспект создания объектов ландшафтной архитектуры, его становление и развитие среди других видов современной проектно-художественной деятельности, его методике, дается толкование основных употребляемых терминов.</a:t>
            </a:r>
            <a:endParaRPr lang="ru-RU" sz="1600" dirty="0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4" cstate="print"/>
          <a:srcRect l="1660" b="1344"/>
          <a:stretch>
            <a:fillRect/>
          </a:stretch>
        </p:blipFill>
        <p:spPr bwMode="auto">
          <a:xfrm>
            <a:off x="107504" y="548680"/>
            <a:ext cx="3963485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355976" y="260648"/>
            <a:ext cx="468052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600" b="1" dirty="0" smtClean="0"/>
              <a:t>85.125</a:t>
            </a:r>
            <a:endParaRPr lang="ru-RU" sz="1600" dirty="0" smtClean="0"/>
          </a:p>
          <a:p>
            <a:r>
              <a:rPr lang="ru-RU" sz="1600" b="1" dirty="0" smtClean="0"/>
              <a:t>Румянцева Е.А.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Аппликация. Простые поделки : к изучению дисциплины / Е. А. Румянцева. - М. : Айрис-Пресс, 2012. - 128 с. </a:t>
            </a:r>
          </a:p>
          <a:p>
            <a:r>
              <a:rPr lang="ru-RU" sz="1600" dirty="0" smtClean="0"/>
              <a:t>Экземпляры: всего:3 - ЧЗ(1), АБ(2).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3968" y="3429000"/>
            <a:ext cx="4608512" cy="2618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</a:t>
            </a:r>
            <a:r>
              <a:rPr lang="ru-RU" sz="1600" b="1" dirty="0" smtClean="0"/>
              <a:t> </a:t>
            </a:r>
            <a:r>
              <a:rPr lang="ru-RU" sz="1600" dirty="0" smtClean="0"/>
              <a:t>книге представлены разнообразные виды аппликаций: простые, обрывные, объёмные, коллажи. Для большинства поделок нужны только бумага, ножницы и клей, в некоторых используются нестандартные материалы: ткань, бисер, крупа, вата, спички. Это даёт ребёнку возможность познакомиться с различными фактурами, развить творческое мышление и фантазию.</a:t>
            </a: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60648"/>
            <a:ext cx="407977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572000" y="116632"/>
            <a:ext cx="45720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600" b="1" dirty="0" smtClean="0"/>
              <a:t>74.268.51</a:t>
            </a:r>
            <a:endParaRPr lang="ru-RU" sz="1600" dirty="0" smtClean="0"/>
          </a:p>
          <a:p>
            <a:r>
              <a:rPr lang="ru-RU" sz="1600" b="1" dirty="0" err="1" smtClean="0"/>
              <a:t>Неменский</a:t>
            </a:r>
            <a:r>
              <a:rPr lang="ru-RU" sz="1600" b="1" dirty="0" smtClean="0"/>
              <a:t> Б.М.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Педагогика искусства. Видеть, ведать и творить : книга для учителей общеобразовательных учреждений / Б. М. </a:t>
            </a:r>
            <a:r>
              <a:rPr lang="ru-RU" sz="1600" dirty="0" err="1" smtClean="0"/>
              <a:t>Неменский</a:t>
            </a:r>
            <a:r>
              <a:rPr lang="ru-RU" sz="1600" dirty="0" smtClean="0"/>
              <a:t>. - М. : Просвещение, 2012. - 240+32 ил. с. </a:t>
            </a:r>
          </a:p>
          <a:p>
            <a:r>
              <a:rPr lang="ru-RU" sz="1600" dirty="0" smtClean="0"/>
              <a:t>Экземпляры: всего:5 - ЧЗ(1), МКПФ(1), АБ(3).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9992" y="2852936"/>
            <a:ext cx="4536504" cy="373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50" dirty="0" smtClean="0"/>
              <a:t>Книга народного художника России, академика Российской академии художеств и Российской академии образования, лауреата Государственных премий СССР и РФ, лауреата Премии президента РФ в области образования раскрывает современное понимание целей, содержания и методов преподавания изобразительного искусства, его особое значение для становления личности человека и взаимодействия людей в условиях нового глобального мира.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50" dirty="0" smtClean="0"/>
              <a:t>Автор рассматривает искусство как незаменимый способ познания и освоения действительности, </a:t>
            </a:r>
            <a:r>
              <a:rPr lang="ru-RU" sz="1450" dirty="0" err="1" smtClean="0"/>
              <a:t>самостроительства</a:t>
            </a:r>
            <a:r>
              <a:rPr lang="ru-RU" sz="1450" dirty="0" smtClean="0"/>
              <a:t> человеческой личности и формирования современного общества.</a:t>
            </a:r>
            <a:endParaRPr lang="ru-RU" sz="1450" dirty="0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92696"/>
            <a:ext cx="4295456" cy="56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980728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 smtClean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1" i="0" u="none" strike="noStrike" kern="1200" cap="none" spc="0" normalizeH="0" baseline="0" noProof="0" dirty="0">
              <a:ln>
                <a:noFill/>
              </a:ln>
              <a:solidFill>
                <a:srgbClr val="1E4778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2276872"/>
            <a:ext cx="705678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cap="all" dirty="0" smtClean="0">
                <a:solidFill>
                  <a:srgbClr val="1E4778"/>
                </a:solidFill>
                <a:latin typeface="Arial Narrow" pitchFamily="34" charset="0"/>
              </a:rPr>
              <a:t> ДИЗАЙН  </a:t>
            </a:r>
          </a:p>
          <a:p>
            <a:pPr algn="ctr"/>
            <a:r>
              <a:rPr lang="ru-RU" sz="3400" b="1" cap="all" dirty="0" smtClean="0">
                <a:solidFill>
                  <a:srgbClr val="1E4778"/>
                </a:solidFill>
                <a:latin typeface="Arial Narrow" pitchFamily="34" charset="0"/>
              </a:rPr>
              <a:t>И КОМПЬЮТЕРНАЯ  ГРАФИКА</a:t>
            </a:r>
            <a:endParaRPr lang="ru-RU" sz="34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5274" t="42500" r="29674" b="13750"/>
          <a:stretch>
            <a:fillRect/>
          </a:stretch>
        </p:blipFill>
        <p:spPr bwMode="auto">
          <a:xfrm>
            <a:off x="6588224" y="4365104"/>
            <a:ext cx="2406979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diamond/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88640"/>
            <a:ext cx="5184576" cy="122413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>
                <a:latin typeface="+mn-lt"/>
              </a:rPr>
              <a:t>30.18гя73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b="1" dirty="0" err="1" smtClean="0">
                <a:latin typeface="+mn-lt"/>
              </a:rPr>
              <a:t>Ковешникова</a:t>
            </a:r>
            <a:r>
              <a:rPr lang="ru-RU" sz="1600" b="1" dirty="0" smtClean="0">
                <a:latin typeface="+mn-lt"/>
              </a:rPr>
              <a:t> Н.А.</a:t>
            </a:r>
            <a:r>
              <a:rPr lang="ru-RU" sz="1600" dirty="0" smtClean="0">
                <a:latin typeface="+mn-lt"/>
              </a:rPr>
              <a:t> История дизайна: учебное пособие / Н. А. </a:t>
            </a:r>
            <a:r>
              <a:rPr lang="ru-RU" sz="1600" dirty="0" err="1" smtClean="0">
                <a:latin typeface="+mn-lt"/>
              </a:rPr>
              <a:t>Ковешникова</a:t>
            </a:r>
            <a:r>
              <a:rPr lang="ru-RU" sz="1600" dirty="0" smtClean="0">
                <a:latin typeface="+mn-lt"/>
              </a:rPr>
              <a:t>. - 2-е изд., стереотип. – М.: Омега-Л, 2012. - 256 с.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Экземпляры: всего:3 - ЧЗ(1), АБ(2)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2708920"/>
            <a:ext cx="5112568" cy="382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книге дан краткий обзор зарождения и развития промышленного дизайна.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Рассматриваются основные направления в мировом промышленном дизайне.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Раскрываются характерные черты, особенности, причины и предпосылки формирования различных стилистических направлений в промышленном дизайне XX в.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Анализируется творчество выдающихся дизайнеров, опыт крупнейших отечественных и зарубежных дизайнерских школ.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Материал сопровождается иллюстрациями, снабжен вопросами для самостоятельного изучения, примерными темами рефератов и тестами для самопроверки.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836712"/>
            <a:ext cx="3600400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48680"/>
            <a:ext cx="3960320" cy="571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11960" y="2924944"/>
            <a:ext cx="4752528" cy="3542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Учебник повествует об истории территории, на которой сейчас находится Россия, в древности.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Рассказ охватывает примерно тысячу лет - от первых известий о славянах до конца XV в., когда образовалось Московское государство.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Во введении описаны основные виды источников, с помощью которых изучают данный период.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части I рассказывается о Восточной Европе в первом тысячелетии нашей эры, о Древнерусском государстве, его возникновении, развитии, особенностях и культуре.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Часть II повествует о послемонгольском периоде Восточной Европы. </a:t>
            </a:r>
            <a:endParaRPr lang="ru-RU" sz="1500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211960" y="332656"/>
            <a:ext cx="4752528" cy="108012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>
                <a:latin typeface="+mn-lt"/>
              </a:rPr>
              <a:t>63.3(2)я73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b="1" dirty="0" err="1" smtClean="0">
                <a:latin typeface="+mn-lt"/>
              </a:rPr>
              <a:t>Вовина-Лебедева</a:t>
            </a:r>
            <a:r>
              <a:rPr lang="ru-RU" sz="1600" b="1" dirty="0" smtClean="0">
                <a:latin typeface="+mn-lt"/>
              </a:rPr>
              <a:t> В.Г.</a:t>
            </a:r>
            <a:r>
              <a:rPr lang="ru-RU" sz="1600" dirty="0" smtClean="0">
                <a:latin typeface="+mn-lt"/>
              </a:rPr>
              <a:t>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История Древней Руси: учебник / В. Г. </a:t>
            </a:r>
            <a:r>
              <a:rPr lang="ru-RU" sz="1600" dirty="0" err="1" smtClean="0">
                <a:latin typeface="+mn-lt"/>
              </a:rPr>
              <a:t>Вовина-Лебедева</a:t>
            </a:r>
            <a:r>
              <a:rPr lang="ru-RU" sz="1600" dirty="0" smtClean="0">
                <a:latin typeface="+mn-lt"/>
              </a:rPr>
              <a:t>. - М. : Академия, 2011. - 256 с. :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Экземпляры: всего:5 - ЧЗ(1), МКФФ(1), АБ(3)</a:t>
            </a:r>
            <a:r>
              <a:rPr lang="ru-RU" sz="1600" b="1" dirty="0" smtClean="0"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/>
            </a:r>
            <a:br>
              <a:rPr lang="ru-RU" sz="1600" b="1" dirty="0" smtClean="0">
                <a:latin typeface="+mn-lt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88640"/>
            <a:ext cx="4608512" cy="136815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30.18я73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Розенсон</a:t>
            </a:r>
            <a:r>
              <a:rPr lang="ru-RU" sz="1600" b="1" dirty="0" smtClean="0"/>
              <a:t>, Инна Александровна.</a:t>
            </a:r>
            <a:r>
              <a:rPr lang="ru-RU" sz="1600" dirty="0" smtClean="0"/>
              <a:t> Основы теории дизайна : учебник / И. А. </a:t>
            </a:r>
            <a:r>
              <a:rPr lang="ru-RU" sz="1600" dirty="0" err="1" smtClean="0"/>
              <a:t>Розенсон</a:t>
            </a:r>
            <a:r>
              <a:rPr lang="ru-RU" sz="1600" dirty="0" smtClean="0"/>
              <a:t>. - СПб. : Питер, 2010. - 224 с. </a:t>
            </a:r>
            <a:br>
              <a:rPr lang="ru-RU" sz="1600" dirty="0" smtClean="0"/>
            </a:br>
            <a:r>
              <a:rPr lang="ru-RU" sz="1600" dirty="0" smtClean="0"/>
              <a:t>Экземпляры: всего:2 - ЧЗ(2)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3501008"/>
            <a:ext cx="4608512" cy="305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учебнике освещаются теоретические вопросы дизайна, сохраняющие свою значимость в любых профессиональных специализациях.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Особый акцент ставится на подготовке сознания студентов к творчеству в электронной среде.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Книга помогает познать логику развития профессии, почувствовать сложность отношений дизайнера с обществом и миром, понять причинно-следственную связь принятия тех или иных дизайнерских решений.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48680"/>
            <a:ext cx="395537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5904656" cy="115212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30.18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Глазычев В. Л.</a:t>
            </a:r>
            <a:r>
              <a:rPr lang="ru-RU" sz="1600" dirty="0" smtClean="0"/>
              <a:t> Дизайн как он есть: к изучению дисциплины / В. Л. Глазычев. - 2-е изд., доп. - М.: Европа, 2011. - 320 с</a:t>
            </a:r>
            <a:br>
              <a:rPr lang="ru-RU" sz="1600" dirty="0" smtClean="0"/>
            </a:br>
            <a:r>
              <a:rPr lang="ru-RU" sz="1600" dirty="0" smtClean="0"/>
              <a:t>Экземпляры: всего:3 - ЧЗ(1), АБ(2</a:t>
            </a:r>
            <a:r>
              <a:rPr lang="ru-RU" sz="1600" dirty="0" smtClean="0"/>
              <a:t>)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501008"/>
            <a:ext cx="8712968" cy="329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Эта книга была впервые издана в 1970 г. и давно превратилась в библиографическую редкость.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сегодняшних условиях текст приобрел новую актуальность, так как дизайн, маркетинг, </a:t>
            </a:r>
            <a:r>
              <a:rPr lang="ru-RU" sz="1500" dirty="0" err="1" smtClean="0"/>
              <a:t>брэндинг</a:t>
            </a:r>
            <a:r>
              <a:rPr lang="ru-RU" sz="1500" dirty="0" smtClean="0"/>
              <a:t> прочно вошли в словарь российской практики.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Понимание социальной природы дизайна стало тем более необходимым, что его технологии давно используются во всех видах проектных задач, если только в дело вовлечено множество людей.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Людей, занятых разработкой программ и проектов, продвижением готовых продуктов и, прежде всего, людей, постоянно оказывающихся в роли потребителей.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Не изменяв ни строчки в прежнем тексте, автор дополнил его комментариями, написанными с сегодняшней позиции, и заключительной главой, вкратце характеризующей метаморфозы проектной деятельности за целое поколение, миновавшее с первого издания первой российской монографии о дизайне.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lum bright="26000"/>
          </a:blip>
          <a:stretch>
            <a:fillRect/>
          </a:stretch>
        </p:blipFill>
        <p:spPr bwMode="auto">
          <a:xfrm>
            <a:off x="395536" y="188639"/>
            <a:ext cx="2232248" cy="3158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88640"/>
            <a:ext cx="4824536" cy="122413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30.18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Дизайн и основы</a:t>
            </a:r>
            <a:r>
              <a:rPr lang="ru-RU" sz="1600" dirty="0" smtClean="0"/>
              <a:t> композиции в дизайнерском творчестве и фотографии : учебное пособие / авт.-сост. М. В. </a:t>
            </a:r>
            <a:r>
              <a:rPr lang="ru-RU" sz="1600" dirty="0" err="1" smtClean="0"/>
              <a:t>Адамчик</a:t>
            </a:r>
            <a:r>
              <a:rPr lang="ru-RU" sz="1600" dirty="0" smtClean="0"/>
              <a:t>. - Минск : </a:t>
            </a:r>
            <a:r>
              <a:rPr lang="ru-RU" sz="1600" dirty="0" err="1" smtClean="0"/>
              <a:t>Харвест</a:t>
            </a:r>
            <a:r>
              <a:rPr lang="ru-RU" sz="1600" dirty="0" smtClean="0"/>
              <a:t>, 2010. - 192 с.</a:t>
            </a:r>
            <a:br>
              <a:rPr lang="ru-RU" sz="1600" dirty="0" smtClean="0"/>
            </a:br>
            <a:r>
              <a:rPr lang="ru-RU" sz="1600" dirty="0" smtClean="0"/>
              <a:t>Экземпляры: всего:3 - ЧЗ(1), АБ(2)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3068960"/>
            <a:ext cx="4968552" cy="321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Композиция является одним из главных организующих компонентов каждого художественного проявления.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Именно композиция придает ему целостность, соподчиняет его элементы друг другу.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настоящем пособии рассматриваются основы композиции как графических, так и пластических </a:t>
            </a:r>
            <a:r>
              <a:rPr lang="ru-RU" sz="1500" dirty="0" err="1" smtClean="0"/>
              <a:t>дизайн-объектов</a:t>
            </a:r>
            <a:r>
              <a:rPr lang="ru-RU" sz="1500" dirty="0" smtClean="0"/>
              <a:t>, а также черно-белых и цветных фотографий.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Предполагается, что учащиеся, усвоив основные формальные композиционные средства, приемы и принципы, смогут использовать их творчески, создавая новые, современные образы.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76672"/>
            <a:ext cx="370326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16632"/>
            <a:ext cx="5184576" cy="144016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>
                <a:latin typeface="+mn-lt"/>
              </a:rPr>
              <a:t>30.18я73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b="1" dirty="0" err="1" smtClean="0">
                <a:latin typeface="+mn-lt"/>
              </a:rPr>
              <a:t>Овчинникова</a:t>
            </a:r>
            <a:r>
              <a:rPr lang="ru-RU" sz="1600" b="1" dirty="0" smtClean="0">
                <a:latin typeface="+mn-lt"/>
              </a:rPr>
              <a:t> Р.Ю.</a:t>
            </a:r>
            <a:r>
              <a:rPr lang="ru-RU" sz="1600" dirty="0" smtClean="0">
                <a:latin typeface="+mn-lt"/>
              </a:rPr>
              <a:t> Дизайн в рекламе. Основы графического проектирования : учебное пособие / Р. Ю. </a:t>
            </a:r>
            <a:r>
              <a:rPr lang="ru-RU" sz="1600" dirty="0" err="1" smtClean="0">
                <a:latin typeface="+mn-lt"/>
              </a:rPr>
              <a:t>Овчинникова</a:t>
            </a:r>
            <a:r>
              <a:rPr lang="ru-RU" sz="1600" dirty="0" smtClean="0">
                <a:latin typeface="+mn-lt"/>
              </a:rPr>
              <a:t> ; под ред. Л. М. Дмитриевой. - М. : ЮНИТИ, 2010. - 240 с.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Экземпляры: всего 3 : ЧЗ (1), АБ (2)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2204864"/>
            <a:ext cx="5149080" cy="4347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Автор учебного пособия строит свою концепцию на основе </a:t>
            </a:r>
            <a:r>
              <a:rPr lang="ru-RU" sz="1500" dirty="0" err="1" smtClean="0"/>
              <a:t>социокультурного</a:t>
            </a:r>
            <a:r>
              <a:rPr lang="ru-RU" sz="1500" dirty="0" smtClean="0"/>
              <a:t> подхода к осмыслению роли дизайна в визуальной рекламе.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Учебное пособие дает дизайнерам-графикам и рекламистам целостное представление о </a:t>
            </a:r>
            <a:r>
              <a:rPr lang="ru-RU" sz="1500" dirty="0" err="1" smtClean="0"/>
              <a:t>дизайн-проектировании</a:t>
            </a:r>
            <a:r>
              <a:rPr lang="ru-RU" sz="1500" dirty="0" smtClean="0"/>
              <a:t> рекламы.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доступной и наглядной форме излагаются основные аспекты создания визуальной рекламы.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Раскрываются приемы и принципы ее образной выразительности, особенности мышления графического дизайнера, этапы проектирования рекламной </a:t>
            </a:r>
            <a:r>
              <a:rPr lang="ru-RU" sz="1500" dirty="0" err="1" smtClean="0"/>
              <a:t>дизайн-графики</a:t>
            </a:r>
            <a:r>
              <a:rPr lang="ru-RU" sz="1500" dirty="0" smtClean="0"/>
              <a:t>, а также методы и критерии оценки оптимальности проектного решения.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Отдельная глава посвящена основным художественным средствам рекламной </a:t>
            </a:r>
            <a:r>
              <a:rPr lang="ru-RU" sz="1500" dirty="0" err="1" smtClean="0"/>
              <a:t>дизайн-графики</a:t>
            </a:r>
            <a:r>
              <a:rPr lang="ru-RU" sz="1500" dirty="0" smtClean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836712"/>
            <a:ext cx="3528392" cy="533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08912" cy="136815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30.18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Д 94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Дэбнер</a:t>
            </a:r>
            <a:r>
              <a:rPr lang="ru-RU" sz="1600" b="1" dirty="0" smtClean="0"/>
              <a:t>, Дэвид. </a:t>
            </a:r>
            <a:r>
              <a:rPr lang="ru-RU" sz="1600" dirty="0" smtClean="0"/>
              <a:t>Школа графического дизайна [Текст] : принципы и практика графического дизайна / Д. </a:t>
            </a:r>
            <a:r>
              <a:rPr lang="ru-RU" sz="1600" dirty="0" err="1" smtClean="0"/>
              <a:t>Дэбнер</a:t>
            </a:r>
            <a:r>
              <a:rPr lang="ru-RU" sz="1600" dirty="0" smtClean="0"/>
              <a:t> ; пер. с англ. В. Е. </a:t>
            </a:r>
            <a:r>
              <a:rPr lang="ru-RU" sz="1600" dirty="0" err="1" smtClean="0"/>
              <a:t>Бельченко</a:t>
            </a:r>
            <a:r>
              <a:rPr lang="ru-RU" sz="1600" dirty="0" smtClean="0"/>
              <a:t>. - М. : РИПОЛ КЛАССИК, 2009. - 192 с.</a:t>
            </a:r>
            <a:br>
              <a:rPr lang="ru-RU" sz="1600" dirty="0" smtClean="0"/>
            </a:br>
            <a:r>
              <a:rPr lang="ru-RU" sz="1600" dirty="0" smtClean="0"/>
              <a:t>Экземпляры: всего 1 : ЧЗ (1)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3284984"/>
            <a:ext cx="4032448" cy="331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Построенная как самоучитель, книга "Школа графического дизайна" рассказывает об использовании компьютеров и программного обеспечения во всех областях дизайна.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500" dirty="0" smtClean="0"/>
              <a:t>В этой книге: практические рекомендации для начинающих и профессионалов, работающих с современными цифровыми технологиями; специальные упражнения и задания, помогающие совершенствовать свое мастерство дизайнера; множество </a:t>
            </a:r>
            <a:r>
              <a:rPr lang="ru-RU" sz="1500" dirty="0" err="1" smtClean="0"/>
              <a:t>полноцветных</a:t>
            </a:r>
            <a:r>
              <a:rPr lang="ru-RU" sz="1500" dirty="0" smtClean="0"/>
              <a:t> иллюстраций, стимулирующих творческое вдохновение.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772815"/>
            <a:ext cx="4752528" cy="493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60648"/>
            <a:ext cx="4824536" cy="194421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26.82я73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err="1" smtClean="0"/>
              <a:t>Нехуженко</a:t>
            </a:r>
            <a:r>
              <a:rPr lang="ru-RU" sz="1600" b="1" dirty="0" smtClean="0"/>
              <a:t>, Наталья Александровна. </a:t>
            </a:r>
            <a:r>
              <a:rPr lang="ru-RU" sz="1600" dirty="0" smtClean="0"/>
              <a:t>Основы ландшафтного проектирования и ландшафтной архитектуры [Текст]: учебное пособие / Н. А. </a:t>
            </a:r>
            <a:r>
              <a:rPr lang="ru-RU" sz="1600" dirty="0" err="1" smtClean="0"/>
              <a:t>Нехуженко</a:t>
            </a:r>
            <a:r>
              <a:rPr lang="ru-RU" sz="1600" dirty="0" smtClean="0"/>
              <a:t>. - 2-е изд., </a:t>
            </a:r>
            <a:r>
              <a:rPr lang="ru-RU" sz="1600" dirty="0" err="1" smtClean="0"/>
              <a:t>испр</a:t>
            </a:r>
            <a:r>
              <a:rPr lang="ru-RU" sz="1600" dirty="0" smtClean="0"/>
              <a:t>. и доп. - СПб. : Питер, 2011. - 192 с. </a:t>
            </a:r>
            <a:br>
              <a:rPr lang="ru-RU" sz="1600" dirty="0" smtClean="0"/>
            </a:br>
            <a:r>
              <a:rPr lang="ru-RU" sz="1600" dirty="0" smtClean="0"/>
              <a:t>Экземпляры: всего 2 : ЧЗ (1), АБ (1) 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3968" y="3789040"/>
            <a:ext cx="4608512" cy="2338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учебном пособии рассматриваются проблемы взаимодействия природных и городских ландшафтов, история ландшафтной архитектуры, основные приемы формирования пейзажа, изложены теоретические основы ландшафтного проектирования, определен порядок ландшафтных </a:t>
            </a:r>
            <a:r>
              <a:rPr lang="ru-RU" sz="1600" dirty="0" err="1" smtClean="0"/>
              <a:t>предпроектных</a:t>
            </a:r>
            <a:r>
              <a:rPr lang="ru-RU" sz="1600" dirty="0" smtClean="0"/>
              <a:t> исследований и оформления документации.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48680"/>
            <a:ext cx="3888432" cy="546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116632"/>
            <a:ext cx="4680520" cy="2088232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30.18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Калмыкова</a:t>
            </a:r>
            <a:r>
              <a:rPr lang="ru-RU" sz="1600" b="1" dirty="0" smtClean="0"/>
              <a:t>, Н. В.  </a:t>
            </a:r>
            <a:r>
              <a:rPr lang="ru-RU" sz="1600" dirty="0" smtClean="0"/>
              <a:t>Дизайн поверхности: композиция, пластика, графика, </a:t>
            </a:r>
            <a:r>
              <a:rPr lang="ru-RU" sz="1600" dirty="0" err="1" smtClean="0"/>
              <a:t>колористика</a:t>
            </a:r>
            <a:r>
              <a:rPr lang="ru-RU" sz="1600" dirty="0" smtClean="0"/>
              <a:t> [Текст] : учебное пособие / Н. В. Калмыкова, И. А. Максимова. – М.: Книжный дом "Университет", 2010. - 154 с. </a:t>
            </a:r>
            <a:br>
              <a:rPr lang="ru-RU" sz="1600" dirty="0" smtClean="0"/>
            </a:br>
            <a:r>
              <a:rPr lang="ru-RU" sz="1600" dirty="0" smtClean="0"/>
              <a:t>Экземпляры:  всего 3 : ЧЗ (1), АБ (2)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717032"/>
            <a:ext cx="4680520" cy="2695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Книга рассматривает вопросы, связанные с художественным проектированием или моделированием плоскости.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Помимо закономерностей композиционного построения читатель ознакомится с графическими и пластическими способами разработки поверхности и с ее решениями в ахроматической, монохромной или полихромной гамме, с их использованием в интерьере.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92696"/>
            <a:ext cx="3947661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476672"/>
            <a:ext cx="4536504" cy="158417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32.973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 81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Пронин, Г.  </a:t>
            </a:r>
            <a:r>
              <a:rPr lang="ru-RU" sz="1600" dirty="0" smtClean="0"/>
              <a:t>Технология дизайна в 3ds </a:t>
            </a:r>
            <a:r>
              <a:rPr lang="ru-RU" sz="1600" dirty="0" err="1" smtClean="0"/>
              <a:t>Max</a:t>
            </a:r>
            <a:r>
              <a:rPr lang="ru-RU" sz="1600" dirty="0" smtClean="0"/>
              <a:t> 2011. От моделирования до визуализации + CD [Текст] : к изучению дисциплины / Г. Пронин. - СПб. : Питер, 2011. - 384 с. </a:t>
            </a:r>
            <a:br>
              <a:rPr lang="ru-RU" sz="1600" dirty="0" smtClean="0"/>
            </a:br>
            <a:r>
              <a:rPr lang="ru-RU" sz="1600" dirty="0" smtClean="0"/>
              <a:t>Экземпляры: всего 3 : ЧЗ (1), АБ (2)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3356992"/>
            <a:ext cx="4536504" cy="305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В книге подробно описано создание проектов в среде популярной программы трехмерной графики 3</a:t>
            </a:r>
            <a:r>
              <a:rPr lang="en-US" sz="1600" dirty="0" err="1" smtClean="0"/>
              <a:t>ds</a:t>
            </a:r>
            <a:r>
              <a:rPr lang="en-US" sz="1600" dirty="0" smtClean="0"/>
              <a:t> Max</a:t>
            </a:r>
            <a:r>
              <a:rPr lang="ru-RU" sz="1600" dirty="0" smtClean="0"/>
              <a:t>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Особое внимание уделено разделам, которые в обширной литературе по этой программе рассмотрены поверхностно или не рассмотрены вовсе.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Проекты, которые описываются в издании, наиболее востребованы — малоэтажное строительство, интерьеры, рирпроекция и т. Д.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620688"/>
            <a:ext cx="409564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60648"/>
            <a:ext cx="4680520" cy="144016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dirty="0" smtClean="0"/>
              <a:t>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 </a:t>
            </a:r>
            <a:br>
              <a:rPr lang="ru-RU" sz="1600" b="1" dirty="0" smtClean="0"/>
            </a:br>
            <a:r>
              <a:rPr lang="ru-RU" sz="1600" b="1" dirty="0" smtClean="0"/>
              <a:t>32.973.26-018.2я73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 30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Петров, М. Н. </a:t>
            </a:r>
            <a:r>
              <a:rPr lang="ru-RU" sz="1600" dirty="0" smtClean="0"/>
              <a:t>Компьютерная графика + CD [Текст] : учебное пособие / М. Н. Петров. - 3-е изд. - СПб. : Питер, 2011. - 544 с. </a:t>
            </a:r>
            <a:br>
              <a:rPr lang="ru-RU" sz="1600" dirty="0" smtClean="0"/>
            </a:br>
            <a:r>
              <a:rPr lang="ru-RU" sz="1600" dirty="0" smtClean="0"/>
              <a:t>Экземпляры: всего 3 : ЧЗ (1), АБ (2)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140968"/>
            <a:ext cx="4824536" cy="341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Учебник освещает все современные направления развития компьютерной графики.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Отличительной чертой книги является наличие большого числа подробных упражнений, поясняющих порядок и особенности использования инструментов и команд.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 Прилагаемый к книге компакт-диск содержит сгруппированную по главам библиотеку изображений и дополнительные главы в электронном формате.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764704"/>
            <a:ext cx="3955369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512168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85.1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Теоретические и прикладные</a:t>
            </a:r>
            <a:r>
              <a:rPr lang="ru-RU" sz="1600" dirty="0" smtClean="0"/>
              <a:t> исследования в области архитектуры, искусства, дизайна и </a:t>
            </a:r>
            <a:r>
              <a:rPr lang="ru-RU" sz="1600" dirty="0" err="1" smtClean="0"/>
              <a:t>медиатехнологий</a:t>
            </a:r>
            <a:r>
              <a:rPr lang="ru-RU" sz="1600" dirty="0" smtClean="0"/>
              <a:t> [Текст] : материалы Всероссийской научно-практической конференции / отв. ред. Л. М. Дмитриева. - Омск : Изд-во </a:t>
            </a:r>
            <a:r>
              <a:rPr lang="ru-RU" sz="1600" dirty="0" err="1" smtClean="0"/>
              <a:t>ОмГТУ</a:t>
            </a:r>
            <a:r>
              <a:rPr lang="ru-RU" sz="1600" dirty="0" smtClean="0"/>
              <a:t>, 2012. - 150 с. </a:t>
            </a:r>
            <a:br>
              <a:rPr lang="ru-RU" sz="1600" dirty="0" smtClean="0"/>
            </a:br>
            <a:r>
              <a:rPr lang="ru-RU" sz="1600" dirty="0" smtClean="0"/>
              <a:t>Экземпляры: всего 1 : ЧЗ (1)</a:t>
            </a: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2132856"/>
            <a:ext cx="5472608" cy="4518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50" dirty="0" smtClean="0"/>
              <a:t>Традиция проведения ежегодных научно-практических конференций на кафедре «Дизайн и технологии </a:t>
            </a:r>
            <a:r>
              <a:rPr lang="ru-RU" sz="1450" dirty="0" err="1" smtClean="0"/>
              <a:t>медиаиндустрии</a:t>
            </a:r>
            <a:r>
              <a:rPr lang="ru-RU" sz="1450" dirty="0" smtClean="0"/>
              <a:t>» </a:t>
            </a:r>
            <a:r>
              <a:rPr lang="ru-RU" sz="1450" dirty="0" err="1" smtClean="0"/>
              <a:t>ОмГТУ</a:t>
            </a:r>
            <a:r>
              <a:rPr lang="ru-RU" sz="1450" dirty="0" smtClean="0"/>
              <a:t> позволяет охватывать большой круг вопросов, связанных с визуальной культурой в самых разнообразных аспектах: архитектура, изобразительное искусство, дизайн, реклама и информационные технологии.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50" dirty="0" smtClean="0"/>
              <a:t>Одновременно для поощрения </a:t>
            </a:r>
            <a:r>
              <a:rPr lang="ru-RU" sz="1450" dirty="0" err="1" smtClean="0"/>
              <a:t>креативных</a:t>
            </a:r>
            <a:r>
              <a:rPr lang="ru-RU" sz="1450" dirty="0" smtClean="0"/>
              <a:t> инициатив молодежи проходит </a:t>
            </a:r>
            <a:r>
              <a:rPr lang="en-US" sz="1450" dirty="0" smtClean="0"/>
              <a:t>II </a:t>
            </a:r>
            <a:r>
              <a:rPr lang="ru-RU" sz="1450" dirty="0" smtClean="0"/>
              <a:t>Всероссийская студенческая выставка-конкурс творческих работ «Формообразование в дизайне».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50" dirty="0" smtClean="0"/>
              <a:t>Конференция текущего года совпала с большой юбилейной датой: 100-летием со дня рождения В.И. </a:t>
            </a:r>
            <a:r>
              <a:rPr lang="ru-RU" sz="1450" dirty="0" err="1" smtClean="0"/>
              <a:t>Кочедамова</a:t>
            </a:r>
            <a:r>
              <a:rPr lang="ru-RU" sz="1450" dirty="0" smtClean="0"/>
              <a:t>, уроженца г. Омска, архитектора, ученого - специалиста в области архитектуры и градостроительства, автора широко известной книги «Омск. Как рос и строился город».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450" dirty="0" smtClean="0"/>
              <a:t>Это послужило основанием для посвящения сборника статей памяти Виктора Ильича </a:t>
            </a:r>
            <a:r>
              <a:rPr lang="ru-RU" sz="1450" dirty="0" err="1" smtClean="0"/>
              <a:t>Кочедамова</a:t>
            </a:r>
            <a:r>
              <a:rPr lang="ru-RU" sz="1450" dirty="0" smtClean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6792"/>
            <a:ext cx="3491880" cy="497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11960" y="3573016"/>
            <a:ext cx="4752528" cy="2772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ru-RU" sz="1600" dirty="0" smtClean="0"/>
              <a:t>Учебное пособие написано в соответствии с государственной федеральной программой по истории для неисторических вузов и с учетом последних достижений отечественной и зарубежной исторической на­уки. </a:t>
            </a:r>
          </a:p>
          <a:p>
            <a:pPr algn="just">
              <a:lnSpc>
                <a:spcPct val="114000"/>
              </a:lnSpc>
              <a:spcAft>
                <a:spcPts val="1200"/>
              </a:spcAft>
            </a:pPr>
            <a:r>
              <a:rPr lang="ru-RU" sz="1600" dirty="0" smtClean="0"/>
              <a:t>В нем показана эволюция экономики и социальных отношений, политической системы и культуры, внешнеполитического положения России с момента возникновения государства по настоящее время.</a:t>
            </a:r>
            <a:endParaRPr lang="ru-RU" sz="1600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283968" y="404664"/>
            <a:ext cx="4860032" cy="122413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>
                <a:latin typeface="+mn-lt"/>
              </a:rPr>
              <a:t/>
            </a:r>
            <a:br>
              <a:rPr lang="ru-RU" sz="1600" b="1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>63.3(2)я73</a:t>
            </a:r>
            <a:r>
              <a:rPr lang="ru-RU" sz="1600" dirty="0">
                <a:latin typeface="+mn-lt"/>
              </a:rPr>
              <a:t/>
            </a:r>
            <a:br>
              <a:rPr lang="ru-RU" sz="1600" dirty="0">
                <a:latin typeface="+mn-lt"/>
              </a:rPr>
            </a:br>
            <a:r>
              <a:rPr lang="ru-RU" sz="1600" b="1" dirty="0" err="1" smtClean="0">
                <a:latin typeface="+mn-lt"/>
              </a:rPr>
              <a:t>Земцов</a:t>
            </a:r>
            <a:r>
              <a:rPr lang="ru-RU" sz="1600" b="1" dirty="0" smtClean="0">
                <a:latin typeface="+mn-lt"/>
              </a:rPr>
              <a:t> </a:t>
            </a:r>
            <a:r>
              <a:rPr lang="ru-RU" sz="1600" b="1" dirty="0">
                <a:latin typeface="+mn-lt"/>
              </a:rPr>
              <a:t>Б.Н.</a:t>
            </a:r>
            <a:r>
              <a:rPr lang="ru-RU" sz="1600" dirty="0">
                <a:latin typeface="+mn-lt"/>
              </a:rPr>
              <a:t> История России. IX - начало XXI в. : учебное пособие / Б. Н. </a:t>
            </a:r>
            <a:r>
              <a:rPr lang="ru-RU" sz="1600" dirty="0" err="1">
                <a:latin typeface="+mn-lt"/>
              </a:rPr>
              <a:t>Земцов</a:t>
            </a:r>
            <a:r>
              <a:rPr lang="ru-RU" sz="1600" dirty="0">
                <a:latin typeface="+mn-lt"/>
              </a:rPr>
              <a:t>. - М. : IDO PRESS : Университетская книга, 2012. - 552 с</a:t>
            </a:r>
            <a:r>
              <a:rPr lang="ru-RU" sz="1600" dirty="0" smtClean="0">
                <a:latin typeface="+mn-lt"/>
              </a:rPr>
              <a:t>.: </a:t>
            </a:r>
            <a:r>
              <a:rPr lang="ru-RU" sz="1600" dirty="0">
                <a:latin typeface="+mn-lt"/>
              </a:rPr>
              <a:t>ил., </a:t>
            </a:r>
            <a:r>
              <a:rPr lang="ru-RU" sz="1600" dirty="0" err="1">
                <a:latin typeface="+mn-lt"/>
              </a:rPr>
              <a:t>портр</a:t>
            </a:r>
            <a:r>
              <a:rPr lang="ru-RU" sz="1600" dirty="0">
                <a:latin typeface="+mn-lt"/>
              </a:rPr>
              <a:t>., фот. 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 </a:t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/>
            </a:r>
            <a:br>
              <a:rPr lang="ru-RU" sz="1600" b="1" dirty="0" smtClean="0"/>
            </a:br>
            <a:endParaRPr lang="ru-RU" sz="1600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 cstate="print"/>
          <a:srcRect r="3135"/>
          <a:stretch>
            <a:fillRect/>
          </a:stretch>
        </p:blipFill>
        <p:spPr bwMode="auto">
          <a:xfrm>
            <a:off x="107504" y="476672"/>
            <a:ext cx="4007881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4248472" cy="657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88640"/>
            <a:ext cx="4117583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3960440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solidFill>
                  <a:srgbClr val="1E4778"/>
                </a:solidFill>
                <a:latin typeface="Arial Narrow" pitchFamily="34" charset="0"/>
              </a:rPr>
              <a:t>Благодарим   за внимание ! </a:t>
            </a:r>
            <a:endParaRPr lang="ru-RU" sz="4000" b="1" cap="all" dirty="0">
              <a:solidFill>
                <a:srgbClr val="1E4778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276872"/>
            <a:ext cx="7344816" cy="182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По интересующим вас вопросам обращайтесь в читальный зал библиотеки </a:t>
            </a:r>
          </a:p>
          <a:p>
            <a:pPr algn="ctr">
              <a:lnSpc>
                <a:spcPct val="150000"/>
              </a:lnSpc>
            </a:pP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филиала </a:t>
            </a:r>
            <a:r>
              <a:rPr lang="ru-RU" sz="2600" b="1" cap="all" dirty="0" err="1" smtClean="0">
                <a:solidFill>
                  <a:srgbClr val="1E4778"/>
                </a:solidFill>
                <a:latin typeface="Arial Narrow" pitchFamily="34" charset="0"/>
              </a:rPr>
              <a:t>омгпу</a:t>
            </a:r>
            <a:r>
              <a:rPr lang="ru-RU" sz="2600" b="1" cap="all" dirty="0" smtClean="0">
                <a:solidFill>
                  <a:srgbClr val="1E4778"/>
                </a:solidFill>
                <a:latin typeface="Arial Narrow" pitchFamily="34" charset="0"/>
              </a:rPr>
              <a:t> в г. Таре </a:t>
            </a:r>
            <a:endParaRPr lang="ru-RU" sz="2600" dirty="0"/>
          </a:p>
        </p:txBody>
      </p:sp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776864" cy="86409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latin typeface="+mn-lt"/>
              </a:rPr>
              <a:t>63.2я73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>Голиков </a:t>
            </a:r>
            <a:r>
              <a:rPr lang="ru-RU" sz="1600" b="1" dirty="0">
                <a:latin typeface="+mn-lt"/>
              </a:rPr>
              <a:t>А.Г.</a:t>
            </a:r>
            <a:r>
              <a:rPr lang="ru-RU" sz="1600" dirty="0">
                <a:latin typeface="+mn-lt"/>
              </a:rPr>
              <a:t> </a:t>
            </a:r>
            <a:r>
              <a:rPr lang="ru-RU" sz="1600" b="1" dirty="0">
                <a:latin typeface="+mn-lt"/>
              </a:rPr>
              <a:t>Фортунатов В.В.</a:t>
            </a:r>
            <a:r>
              <a:rPr lang="ru-RU" sz="1600" dirty="0"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> История: </a:t>
            </a:r>
            <a:r>
              <a:rPr lang="ru-RU" sz="1600" dirty="0">
                <a:latin typeface="+mn-lt"/>
              </a:rPr>
              <a:t>учебное пособие / В. В. Фортунатов. - СПб. : Питер, 2014. - 464 с. : </a:t>
            </a:r>
            <a:r>
              <a:rPr lang="ru-RU" sz="1600" dirty="0" err="1">
                <a:latin typeface="+mn-lt"/>
              </a:rPr>
              <a:t>портр</a:t>
            </a:r>
            <a:r>
              <a:rPr lang="ru-RU" sz="1600" dirty="0">
                <a:latin typeface="+mn-lt"/>
              </a:rPr>
              <a:t>., табл., фот., карты. </a:t>
            </a:r>
            <a:br>
              <a:rPr lang="ru-RU" sz="1600" dirty="0">
                <a:latin typeface="+mn-lt"/>
              </a:rPr>
            </a:br>
            <a:r>
              <a:rPr lang="ru-RU" sz="1600" dirty="0" smtClean="0">
                <a:latin typeface="+mn-lt"/>
              </a:rPr>
              <a:t>Экземпляры</a:t>
            </a:r>
            <a:r>
              <a:rPr lang="ru-RU" sz="1600" dirty="0">
                <a:latin typeface="+mn-lt"/>
              </a:rPr>
              <a:t>: всего:17 - АБ(15), МКФФ(1), ЧЗ(1).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 cstate="print"/>
          <a:srcRect b="1865"/>
          <a:stretch>
            <a:fillRect/>
          </a:stretch>
        </p:blipFill>
        <p:spPr bwMode="auto">
          <a:xfrm>
            <a:off x="107504" y="1412776"/>
            <a:ext cx="367240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3995936" y="1480421"/>
            <a:ext cx="5040560" cy="506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Учебное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пособие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дисциплине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«История»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подготовлено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строгом соответствии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утвержденным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Государственным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образовательным стандартом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охватывает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всю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историю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человечества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появления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первых государств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наших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дней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данном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пособии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представлены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базовые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факты по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истории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наиболее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крупных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стран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регионов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цивилизаций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без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знания 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понимания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которых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невозможно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целостное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восприятие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всемирно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исторического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процесса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книгу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вошли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основные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проблемы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всемирной 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российской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истории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этапы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государственности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сущность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социально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-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экономических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отношений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характер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международных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связей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влияний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главные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тенденции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культурного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развития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различные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исторические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эпохи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Особенностью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пособия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является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что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история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России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излагается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нем параллельно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материалом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всемирной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истории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издании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приведены наиболее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важные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карты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изображения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отдельных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персонажей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исторических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событий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памятных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исторических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мест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med" advClick="0" advTm="20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332656"/>
            <a:ext cx="4932040" cy="1584176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latin typeface="+mn-lt"/>
              </a:rPr>
              <a:t>63.3(2)я73</a:t>
            </a:r>
            <a:r>
              <a:rPr lang="ru-RU" sz="1600" dirty="0" smtClean="0">
                <a:latin typeface="+mn-lt"/>
              </a:rPr>
              <a:t/>
            </a:r>
            <a:br>
              <a:rPr lang="ru-RU" sz="1600" dirty="0" smtClean="0">
                <a:latin typeface="+mn-lt"/>
              </a:rPr>
            </a:br>
            <a:r>
              <a:rPr lang="ru-RU" sz="1600" b="1" dirty="0" smtClean="0">
                <a:latin typeface="+mn-lt"/>
              </a:rPr>
              <a:t>Некрасова М.Б.</a:t>
            </a:r>
            <a:r>
              <a:rPr lang="ru-RU" sz="1600" dirty="0" smtClean="0">
                <a:latin typeface="+mn-lt"/>
              </a:rPr>
              <a:t>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Отечественная история: учебное пособие для бакалавров / М. Б. Некрасова. - 3-е изд., </a:t>
            </a:r>
            <a:r>
              <a:rPr lang="ru-RU" sz="1600" dirty="0" err="1" smtClean="0">
                <a:latin typeface="+mn-lt"/>
              </a:rPr>
              <a:t>перераб</a:t>
            </a:r>
            <a:r>
              <a:rPr lang="ru-RU" sz="1600" dirty="0" smtClean="0">
                <a:latin typeface="+mn-lt"/>
              </a:rPr>
              <a:t>. и доп. - М. : </a:t>
            </a:r>
            <a:r>
              <a:rPr lang="ru-RU" sz="1600" dirty="0" err="1" smtClean="0">
                <a:latin typeface="+mn-lt"/>
              </a:rPr>
              <a:t>Юрайт</a:t>
            </a:r>
            <a:r>
              <a:rPr lang="ru-RU" sz="1600" dirty="0" smtClean="0">
                <a:latin typeface="+mn-lt"/>
              </a:rPr>
              <a:t>, 2013. - 416 с.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Экземпляры: всего:7 - ЧЗ(1), МКФФ(1), АБ(5).</a:t>
            </a:r>
            <a:endParaRPr lang="ru-RU" sz="1600" dirty="0">
              <a:latin typeface="+mn-lt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4139952" y="3212976"/>
            <a:ext cx="4896544" cy="30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Учебное пособие содержит основные события внутренней и внешней политики и культуры Российского государства с момента его создания восточными славянами до начала </a:t>
            </a:r>
            <a:r>
              <a:rPr lang="en-US" sz="1600" dirty="0" smtClean="0"/>
              <a:t>XXI </a:t>
            </a:r>
            <a:r>
              <a:rPr lang="ru-RU" sz="1600" dirty="0" smtClean="0"/>
              <a:t>в.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Особое внимание уделено темам, вызывающим наибольшие трудности при изучении материала и сдаче экзаменов.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600" dirty="0" smtClean="0"/>
              <a:t>Соответствует Федеральному государственному образовательному стандарту высшего профессионального образования третьего поколения.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1352"/>
          <a:stretch>
            <a:fillRect/>
          </a:stretch>
        </p:blipFill>
        <p:spPr bwMode="auto">
          <a:xfrm>
            <a:off x="179512" y="260648"/>
            <a:ext cx="3816424" cy="6278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6000">
    <p:diamond/>
    <p:sndAc>
      <p:stSnd>
        <p:snd r:embed="rId3" name="coin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9523</TotalTime>
  <Words>5068</Words>
  <Application>Microsoft Office PowerPoint</Application>
  <PresentationFormat>Экран (4:3)</PresentationFormat>
  <Paragraphs>414</Paragraphs>
  <Slides>72</Slides>
  <Notes>62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72</vt:i4>
      </vt:variant>
    </vt:vector>
  </HeadingPairs>
  <TitlesOfParts>
    <vt:vector size="73" baseType="lpstr">
      <vt:lpstr>Тема Office</vt:lpstr>
      <vt:lpstr> Неделя  кафедры  ГУМАНИТАРНЫХ  Дисциплин    </vt:lpstr>
      <vt:lpstr>Презентация    </vt:lpstr>
      <vt:lpstr>Слайд 3</vt:lpstr>
      <vt:lpstr>      63я73 Репина Л.П. История исторического знания: учебное пособие для бакалавров / Л. П. Репина, В. В. Зверева, М. Ю. Парамонова; под общ. ред. Л. П. Репиной. - 4-е изд., испр. и доп. – М.: Юрайт, 2013. - 288 с.        </vt:lpstr>
      <vt:lpstr>     63.2я73 Голиков А.Г. Источниковедение отечественной истории: учебное пособие / А. Г. Голиков, Т. А. Круглова; под ред. А. Г. Голикова. - 5-е изд., испр. - М.: Академия, 2012. - 464 с.: табл.     </vt:lpstr>
      <vt:lpstr>             63.3(2)я73 Вовина-Лебедева В.Г.  История Древней Руси: учебник / В. Г. Вовина-Лебедева. - М. : Академия, 2011. - 256 с. :  Экземпляры: всего:5 - ЧЗ(1), МКФФ(1), АБ(3)               </vt:lpstr>
      <vt:lpstr>             63.3(2)я73 Земцов Б.Н. История России. IX - начало XXI в. : учебное пособие / Б. Н. Земцов. - М. : IDO PRESS : Университетская книга, 2012. - 552 с.: ил., портр., фот.               </vt:lpstr>
      <vt:lpstr>63.2я73 Голиков А.Г. Фортунатов В.В.  История: учебное пособие / В. В. Фортунатов. - СПб. : Питер, 2014. - 464 с. : портр., табл., фот., карты.  Экземпляры: всего:17 - АБ(15), МКФФ(1), ЧЗ(1).</vt:lpstr>
      <vt:lpstr>63.3(2)я73 Некрасова М.Б.  Отечественная история: учебное пособие для бакалавров / М. Б. Некрасова. - 3-е изд., перераб. и доп. - М. : Юрайт, 2013. - 416 с.  Экземпляры: всего:7 - ЧЗ(1), МКФФ(1), АБ(5).</vt:lpstr>
      <vt:lpstr>63.3(2)6я73 Н 72   Новейшая история России 1914-2010: учебное пособие для бакалавров / под ред. М. В. Ходякова. - 5-е изд., испр. и доп. - М. : Юрайт, 2012. - 544 с.  </vt:lpstr>
      <vt:lpstr>        63.3(2Р53) Словцов, Пётр Андреевич.  История Сибири. От Ермака до Екатерины II / П. А. Словцов. - М. : Вече, 2012. – 512 с.  Экземпляры: всего:5 - ЧЗ(2), МКФФ(1), АБ(2).           </vt:lpstr>
      <vt:lpstr>Слайд 12</vt:lpstr>
      <vt:lpstr>        66.1я73 Мачин И.Ф.  История политических и правовых учений: учебное пособие / И. Ф. Мачин. - М. : Юрайт, 2013. - 416 с. : табл. Экземпляры: всего:2 - ЧЗ(1), АБ(1).         </vt:lpstr>
      <vt:lpstr>        66.4(0)я73 Гаджиев К.С.  Геополитика: учебник / К. С. Гаджиев. - 4-е изд., перераб. и доп. - М. : Юрайт, 2011. - 480 с Экземпляры: всего:5 - ЧЗ(1), МКФФ(1), АБ(3)         </vt:lpstr>
      <vt:lpstr>         66.4(0)я73 Василенко И.А.  Геополитика современного мира : учебное пособие для бакалавров / И. А. Василенко. - 2-е изд., испр. и доп. - М. : Юрайт, 2011. - 400 с.  Экземпляры: всего:3 - ЧЗ(1), АБ(2)          </vt:lpstr>
      <vt:lpstr>        66.3(2Рос),123я73 Куликов В.И.  Организация государственных учреждений России : учебник / В. И. Куликов. - М. : Академия, 2011. - 272 с.  Экземпляры: всего:3 - ЧЗ(2), АБ(1)         </vt:lpstr>
      <vt:lpstr>        66.033.141я73 Василенко, Ирина Алексеевна.  Государственное и муниципальное управление : учебник для бакалавров / И. А. Василенко. - 5-е изд., перераб. и доп. - М. : Юрайт, 2013. - 496 с.  Экземпляры: всего:5 - ЧЗ(1), МКФФ(1), АБ(3).         </vt:lpstr>
      <vt:lpstr>         66.033.141я73 Рой, Олег Михайлович.  Основы государственного и муниципального управления : учебное пособие / О. М. Рой. - СПб. : Питер, 2013. - 400 с.  Экземпляры: всего:5 - ЧЗ(1), МКФФ(1), АБ(3).            </vt:lpstr>
      <vt:lpstr>Слайд 19</vt:lpstr>
      <vt:lpstr>           87я73 Калиновская, Антонина Александровна.  Философия как мировоззренческая основа в формировании личности : учебно-методическое пособие / А.А.  Калиновская. - Тара : Изд-во ОмГАУ, 2012. - 92 с. Экземпляры: всего:1 - ЧЗ(1)           </vt:lpstr>
      <vt:lpstr>          87 Философия, культура, образование в XXI  веке : сборник статей и тезисов докладов / науч. ред.: Э. А. Тайсина, А. Р. Каримов. - Казань : Изд-во ТГГПУ, 2011. - 184 с.  Экземпляры: всего:1 - ЧЗ(1) Аннотация: В сборнике представлена статья В.И. Жилина.            </vt:lpstr>
      <vt:lpstr>87(2Рос) Актуальные проблемы российской философии. В 2-х т. : межвузовский сборник научных трудов (по материалам Всероссийской научной конференции, Пермь, 29-30 сентября 2011г.). - Пермь : Изд-во ПГНИУ Т.1 / гл. ред. А. Ю. Внутских. - 2011. - 366 с. : табл.). Т.2 / гл. ред. А. Ю. Внутских. - 2011. - 250 с).   Экземпляры: всего:1 - ЧЗ, науч. фонд(1)</vt:lpstr>
      <vt:lpstr>Слайд 23</vt:lpstr>
      <vt:lpstr>          67.0я73 П 68 Правоведение: учебник / под ред. А. В. Малько. - 5-е изд., стереотип. – М.: КноРус, 2010. - 400 с.  Экземпляры: всего:1 - ЧЗ(1).             </vt:lpstr>
      <vt:lpstr>          67.7(2Рос)я73 Правоохранительные органы Российской Федерации : учебник для бакалавров / под ред. В. М. Бозрова ; рук. авт. коллектива В. Н. Смирнов. - М. : Юрайт, 2013. - 416 с.  Экземпляры: всего:3 - ЧЗ(1), АБ(2).             </vt:lpstr>
      <vt:lpstr>         67.7 Авдонкин В.С.  Правоохранительные органы: в схемах с комментариями / В. С. Авдонкин. - 4-е изд., перераб. и доп. - М. : Эксмо, 2008. - 288 с.  Экземпляры: всего:1 - ЧЗ(1).            </vt:lpstr>
      <vt:lpstr>         67.404.91я73 Предпринимательское право: учебник / под науч. ред.: С. А. Зинченко, Г. И. Колесника. - 5-е изд., перераб. и доп. - М. : Дашков и К" : Академ-центр, 2013. - 464 с Экземпляры: всего:2 - ЧЗ(1), АБ(1).           </vt:lpstr>
      <vt:lpstr>         67.404 Правила торговли: к изучению дисциплины / сост. М. Ю. Рогожин. - СПб. : Питер, 2014. - 96 с  Экземпляры: всего:5 - ЧЗ(2), МКМФ(1), АБ(2)          </vt:lpstr>
      <vt:lpstr>         67.410.1я73 Афанасьев С.Ф.  Гражданское процессуальное право : учебник для бакалавров / С. Ф. Афанасьев, А. И. Зайцев. - 5-е изд., перераб. и доп. - М. : Юрайт, 2014. - 704 с.  Экземпляры: всего:3 - ЧЗ(1), АБ(2).          </vt:lpstr>
      <vt:lpstr>          67.410.1я73 Лебедев М.Ю.  Гражданский процесс : учебник для бакалавров / М.Ю.Лебедев. - 4-е изд., перераб. и доп. - М. : Юрайт, 2013. - 448 с.  Экземпляры: всего:3 - ЧЗ(1), АБ(2).           </vt:lpstr>
      <vt:lpstr>          67.405я723 Харитонова С.В.  Трудовое право : учебник / С. В. Харитонова. - М. : Академия, 2013. - 320 с. - (Среднее профессиональное образование).  Экземпляры: всего:2 - ЧЗ(1), АБ(1).           </vt:lpstr>
      <vt:lpstr>        67.410.2я73 Уголовный процесс : учебник / под ред. В. П. Божьева. - 4-е изд., перераб. и доп. - М. : Юрайт, 2014. - 576 с. - (Бакалавр. Базовый курс). - Библиогр.  Экземпляры: всего:3 - ЧЗ(1), АБ(2).          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          30.18гя73 Ковешникова Н.А. История дизайна: учебное пособие / Н. А. Ковешникова. - 2-е изд., стереотип. – М.: Омега-Л, 2012. - 256 с.  Экземпляры: всего:3 - ЧЗ(1), АБ(2)           </vt:lpstr>
      <vt:lpstr>          30.18я73 Розенсон, Инна Александровна. Основы теории дизайна : учебник / И. А. Розенсон. - СПб. : Питер, 2010. - 224 с.  Экземпляры: всего:2 - ЧЗ(2)           </vt:lpstr>
      <vt:lpstr>          30.18 Глазычев В. Л. Дизайн как он есть: к изучению дисциплины / В. Л. Глазычев. - 2-е изд., доп. - М.: Европа, 2011. - 320 с Экземпляры: всего:3 - ЧЗ(1), АБ(2)          </vt:lpstr>
      <vt:lpstr>            30.18 Дизайн и основы композиции в дизайнерском творчестве и фотографии : учебное пособие / авт.-сост. М. В. Адамчик. - Минск : Харвест, 2010. - 192 с. Экземпляры: всего:3 - ЧЗ(1), АБ(2)            </vt:lpstr>
      <vt:lpstr>             30.18я73 Овчинникова Р.Ю. Дизайн в рекламе. Основы графического проектирования : учебное пособие / Р. Ю. Овчинникова ; под ред. Л. М. Дмитриевой. - М. : ЮНИТИ, 2010. - 240 с.  Экземпляры: всего 3 : ЧЗ (1), АБ (2)              </vt:lpstr>
      <vt:lpstr>          30.18 Д 94 Дэбнер, Дэвид. Школа графического дизайна [Текст] : принципы и практика графического дизайна / Д. Дэбнер ; пер. с англ. В. Е. Бельченко. - М. : РИПОЛ КЛАССИК, 2009. - 192 с. Экземпляры: всего 1 : ЧЗ (1)           </vt:lpstr>
      <vt:lpstr>              26.82я73 Нехуженко, Наталья Александровна. Основы ландшафтного проектирования и ландшафтной архитектуры [Текст]: учебное пособие / Н. А. Нехуженко. - 2-е изд., испр. и доп. - СПб. : Питер, 2011. - 192 с.  Экземпляры: всего 2 : ЧЗ (1), АБ (1)               </vt:lpstr>
      <vt:lpstr>              30.18 Калмыкова, Н. В.  Дизайн поверхности: композиция, пластика, графика, колористика [Текст] : учебное пособие / Н. В. Калмыкова, И. А. Максимова. – М.: Книжный дом "Университет", 2010. - 154 с.  Экземпляры:  всего 3 : ЧЗ (1), АБ (2)              </vt:lpstr>
      <vt:lpstr>            32.973 П 81 Пронин, Г.  Технология дизайна в 3ds Max 2011. От моделирования до визуализации + CD [Текст] : к изучению дисциплины / Г. Пронин. - СПб. : Питер, 2011. - 384 с.  Экземпляры: всего 3 : ЧЗ (1), АБ (2)             </vt:lpstr>
      <vt:lpstr>               32.973.26-018.2я73 П 30 Петров, М. Н. Компьютерная графика + CD [Текст] : учебное пособие / М. Н. Петров. - 3-е изд. - СПб. : Питер, 2011. - 544 с.  Экземпляры: всего 3 : ЧЗ (1), АБ (2)            </vt:lpstr>
      <vt:lpstr>        85.1 Теоретические и прикладные исследования в области архитектуры, искусства, дизайна и медиатехнологий [Текст] : материалы Всероссийской научно-практической конференции / отв. ред. Л. М. Дмитриева. - Омск : Изд-во ОмГТУ, 2012. - 150 с.  Экземпляры: всего 1 : ЧЗ (1)         </vt:lpstr>
      <vt:lpstr>Слайд 70</vt:lpstr>
      <vt:lpstr>Благодарим   за внимание ! </vt:lpstr>
      <vt:lpstr>Слайд 72</vt:lpstr>
    </vt:vector>
  </TitlesOfParts>
  <Company>lib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l1</dc:creator>
  <cp:lastModifiedBy>l1</cp:lastModifiedBy>
  <cp:revision>1446</cp:revision>
  <dcterms:created xsi:type="dcterms:W3CDTF">2012-10-03T01:37:12Z</dcterms:created>
  <dcterms:modified xsi:type="dcterms:W3CDTF">2014-02-05T03:51:09Z</dcterms:modified>
</cp:coreProperties>
</file>