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415" r:id="rId2"/>
    <p:sldId id="416" r:id="rId3"/>
    <p:sldId id="470" r:id="rId4"/>
    <p:sldId id="518" r:id="rId5"/>
    <p:sldId id="516" r:id="rId6"/>
    <p:sldId id="510" r:id="rId7"/>
    <p:sldId id="511" r:id="rId8"/>
    <p:sldId id="519" r:id="rId9"/>
    <p:sldId id="529" r:id="rId10"/>
    <p:sldId id="512" r:id="rId11"/>
    <p:sldId id="513" r:id="rId12"/>
    <p:sldId id="514" r:id="rId13"/>
    <p:sldId id="471" r:id="rId14"/>
    <p:sldId id="520" r:id="rId15"/>
    <p:sldId id="473" r:id="rId16"/>
    <p:sldId id="521" r:id="rId17"/>
    <p:sldId id="522" r:id="rId18"/>
    <p:sldId id="523" r:id="rId19"/>
    <p:sldId id="525" r:id="rId20"/>
    <p:sldId id="526" r:id="rId21"/>
    <p:sldId id="527" r:id="rId22"/>
    <p:sldId id="450" r:id="rId23"/>
    <p:sldId id="43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1" autoAdjust="0"/>
    <p:restoredTop sz="94660"/>
  </p:normalViewPr>
  <p:slideViewPr>
    <p:cSldViewPr>
      <p:cViewPr>
        <p:scale>
          <a:sx n="69" d="100"/>
          <a:sy n="69" d="100"/>
        </p:scale>
        <p:origin x="-1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15000"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413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413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410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ibrary.ru/contents.asp?issueid=138480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05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387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378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gafund.ru/books/17308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49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кафедры </a:t>
            </a:r>
            <a:r>
              <a:rPr lang="ru-RU" sz="47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47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b="1" cap="all" dirty="0" smtClean="0">
                <a:solidFill>
                  <a:srgbClr val="1E4778"/>
                </a:solidFill>
                <a:latin typeface="Arial Narrow" pitchFamily="34" charset="0"/>
              </a:rPr>
              <a:t>русского и иностранных языков  </a:t>
            </a:r>
            <a:r>
              <a:rPr lang="ru-RU" sz="47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47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4300" t="29480" r="83252" b="9261"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2015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6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4572000" cy="144016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Орлова Н.В. </a:t>
            </a:r>
            <a:r>
              <a:rPr lang="ru-RU" sz="1600" dirty="0" err="1" smtClean="0"/>
              <a:t>Лингвокультурология</a:t>
            </a:r>
            <a:r>
              <a:rPr lang="ru-RU" sz="1600" dirty="0" smtClean="0"/>
              <a:t> [Электронный ресурс]: учебное пособие / Н. В. Орлова. – Омск: Изд-во Ом. </a:t>
            </a:r>
            <a:r>
              <a:rPr lang="ru-RU" sz="1600" dirty="0" err="1" smtClean="0"/>
              <a:t>гос</a:t>
            </a:r>
            <a:r>
              <a:rPr lang="ru-RU" sz="1600" dirty="0" smtClean="0"/>
              <a:t>. ун-та , 2014. – 168 с. – Режим доступа: </a:t>
            </a:r>
            <a:r>
              <a:rPr lang="ru-RU" sz="2000" u="sng" dirty="0" smtClean="0">
                <a:hlinkClick r:id="rId3"/>
              </a:rPr>
              <a:t>http://www.knigafund.ru/books/174130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789040"/>
            <a:ext cx="4392488" cy="277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обобщаются теоретические сведения, выработанные отечественной </a:t>
            </a:r>
            <a:r>
              <a:rPr lang="ru-RU" sz="1600" dirty="0" err="1" smtClean="0"/>
              <a:t>лингвокультурологией</a:t>
            </a:r>
            <a:r>
              <a:rPr lang="ru-RU" sz="1600" dirty="0" smtClean="0"/>
              <a:t>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Представлены авторитетные концепции, отражающие трактовки базовых понятий дисциплины.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Приведены результаты исследования автором пособия обыденной этики российского социума.</a:t>
            </a:r>
            <a:endParaRPr lang="ru-RU" sz="1600" dirty="0"/>
          </a:p>
        </p:txBody>
      </p:sp>
      <p:pic>
        <p:nvPicPr>
          <p:cNvPr id="4098" name="Picture 2" descr="http://e.lanbook.com/bookphoto/OmskGU/jpg_240315/Lingvokulturologi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4283969" cy="599759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788024" cy="158417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Рогожникова Т.П. История Омского края: </a:t>
            </a:r>
            <a:r>
              <a:rPr lang="ru-RU" sz="1600" dirty="0" err="1" smtClean="0"/>
              <a:t>лингвокультурологические</a:t>
            </a:r>
            <a:r>
              <a:rPr lang="ru-RU" sz="1600" dirty="0" smtClean="0"/>
              <a:t> очерки [Электронный ресурс]: учебное пособие / Т.П. Рогожникова,  К.Р. Ваганова, И.Г. </a:t>
            </a:r>
            <a:r>
              <a:rPr lang="ru-RU" sz="1600" dirty="0" err="1" smtClean="0"/>
              <a:t>Дьячкова</a:t>
            </a:r>
            <a:r>
              <a:rPr lang="ru-RU" sz="1600" dirty="0" smtClean="0"/>
              <a:t>; [отв. ред. Рогожникова]. – Омск: Изд-во Ом. </a:t>
            </a:r>
            <a:r>
              <a:rPr lang="ru-RU" sz="1600" dirty="0" err="1" smtClean="0"/>
              <a:t>гос</a:t>
            </a:r>
            <a:r>
              <a:rPr lang="ru-RU" sz="1600" dirty="0" smtClean="0"/>
              <a:t>. ун-та, 2014. – 132 с. – Режим доступа:   </a:t>
            </a:r>
            <a:r>
              <a:rPr lang="ru-RU" sz="2000" u="sng" dirty="0" smtClean="0">
                <a:hlinkClick r:id="rId3"/>
              </a:rPr>
              <a:t>http://www.knigafund.ru/books/174132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2852936"/>
            <a:ext cx="478802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00" dirty="0" smtClean="0"/>
              <a:t>Учебное пособие продолжает серию </a:t>
            </a:r>
            <a:r>
              <a:rPr lang="ru-RU" sz="1500" dirty="0" err="1" smtClean="0"/>
              <a:t>лингворегионоведческих</a:t>
            </a:r>
            <a:r>
              <a:rPr lang="ru-RU" sz="1500" dirty="0" smtClean="0"/>
              <a:t> трудов сотрудников кафедры исторического языкознания. 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/>
              <a:t>Авторы сосредоточили внимание на прикладном аспекте региональной </a:t>
            </a:r>
            <a:r>
              <a:rPr lang="ru-RU" sz="1500" dirty="0" err="1" smtClean="0"/>
              <a:t>лингвокультурологии</a:t>
            </a:r>
            <a:r>
              <a:rPr lang="ru-RU" sz="1500" dirty="0" smtClean="0"/>
              <a:t>. 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/>
              <a:t>В очерках, объединённых в три раздела, описаны языковые, стилистические, жанровые особенности омских деловых документов, объявлений, мемуаров XVIII – начала XX в.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/>
              <a:t>Данные особенности стали основой для лингвистического моделирования </a:t>
            </a:r>
            <a:r>
              <a:rPr lang="ru-RU" sz="1500" dirty="0" err="1" smtClean="0"/>
              <a:t>социокультурной</a:t>
            </a:r>
            <a:r>
              <a:rPr lang="ru-RU" sz="1500" dirty="0" smtClean="0"/>
              <a:t> истории Омска в рассматриваемый период. 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/>
              <a:t>Каждый очерк содержит фрагменты региональных текстов, сопровождается заданиями разного характера.</a:t>
            </a:r>
            <a:endParaRPr lang="ru-RU" sz="1500" dirty="0"/>
          </a:p>
        </p:txBody>
      </p:sp>
      <p:pic>
        <p:nvPicPr>
          <p:cNvPr id="62466" name="Picture 2" descr="История Омского края: лингвокультурологические очерки"/>
          <p:cNvPicPr>
            <a:picLocks noChangeAspect="1" noChangeArrowheads="1"/>
          </p:cNvPicPr>
          <p:nvPr/>
        </p:nvPicPr>
        <p:blipFill>
          <a:blip r:embed="rId4" cstate="print"/>
          <a:srcRect l="1695"/>
          <a:stretch>
            <a:fillRect/>
          </a:stretch>
        </p:blipFill>
        <p:spPr bwMode="auto">
          <a:xfrm>
            <a:off x="107504" y="620688"/>
            <a:ext cx="4176464" cy="578264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60648"/>
            <a:ext cx="4644008" cy="1656184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Харламова </a:t>
            </a:r>
            <a:r>
              <a:rPr lang="ru-RU" sz="1600" dirty="0" smtClean="0"/>
              <a:t>М.А. Константы народной </a:t>
            </a:r>
            <a:r>
              <a:rPr lang="ru-RU" sz="1600" dirty="0" err="1" smtClean="0"/>
              <a:t>речемысли</a:t>
            </a:r>
            <a:r>
              <a:rPr lang="ru-RU" sz="1600" dirty="0" smtClean="0"/>
              <a:t> и их лексикографическая интерпретация [Электронный ресурс]: монография / М. А. Харламова; [</a:t>
            </a:r>
            <a:r>
              <a:rPr lang="ru-RU" sz="1600" dirty="0" err="1" smtClean="0"/>
              <a:t>науч</a:t>
            </a:r>
            <a:r>
              <a:rPr lang="ru-RU" sz="1600" dirty="0" smtClean="0"/>
              <a:t>. ред. Н.В. Орлова]. – Омск: Изд-во Ом. </a:t>
            </a:r>
            <a:r>
              <a:rPr lang="ru-RU" sz="1600" dirty="0" err="1" smtClean="0"/>
              <a:t>гос</a:t>
            </a:r>
            <a:r>
              <a:rPr lang="ru-RU" sz="1600" dirty="0" smtClean="0"/>
              <a:t>. ун-та, 2014. – 290 с. – Режим доступа: </a:t>
            </a:r>
            <a:r>
              <a:rPr lang="ru-RU" sz="2000" u="sng" dirty="0" smtClean="0">
                <a:hlinkClick r:id="rId3"/>
              </a:rPr>
              <a:t>http://www.knigafund.ru/books/174107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212976"/>
            <a:ext cx="4716016" cy="332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монографии впервые исследуется языковая ситуация </a:t>
            </a:r>
            <a:r>
              <a:rPr lang="ru-RU" sz="1500" dirty="0" err="1" smtClean="0"/>
              <a:t>полиэтнического</a:t>
            </a:r>
            <a:r>
              <a:rPr lang="ru-RU" sz="1500" dirty="0" smtClean="0"/>
              <a:t> региона Омского </a:t>
            </a:r>
            <a:r>
              <a:rPr lang="ru-RU" sz="1500" dirty="0" err="1" smtClean="0"/>
              <a:t>Прииртышья</a:t>
            </a:r>
            <a:r>
              <a:rPr lang="ru-RU" sz="1500" dirty="0" smtClean="0"/>
              <a:t> и теоретически обосновывается возможность и необходимость создания нового словаря активного типа, репрезентирующего базовые константы народной «</a:t>
            </a:r>
            <a:r>
              <a:rPr lang="ru-RU" sz="1500" dirty="0" err="1" smtClean="0"/>
              <a:t>речемысли</a:t>
            </a:r>
            <a:r>
              <a:rPr lang="ru-RU" sz="1500" dirty="0" smtClean="0"/>
              <a:t>».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Полевая структура и электронная форма Словаря народной речи Среднего </a:t>
            </a:r>
            <a:r>
              <a:rPr lang="ru-RU" sz="1500" dirty="0" err="1" smtClean="0"/>
              <a:t>Прииртышья</a:t>
            </a:r>
            <a:r>
              <a:rPr lang="ru-RU" sz="1500" dirty="0" smtClean="0"/>
              <a:t> позволят использовать его в качестве источника для дальнейших филологических, культурологических, </a:t>
            </a:r>
            <a:r>
              <a:rPr lang="ru-RU" sz="1500" dirty="0" err="1" smtClean="0"/>
              <a:t>концептологических</a:t>
            </a:r>
            <a:r>
              <a:rPr lang="ru-RU" sz="1500" dirty="0" smtClean="0"/>
              <a:t>, исторических, этнографических и других исследований.</a:t>
            </a:r>
            <a:endParaRPr lang="ru-RU" sz="1500" dirty="0"/>
          </a:p>
        </p:txBody>
      </p:sp>
      <p:pic>
        <p:nvPicPr>
          <p:cNvPr id="64514" name="Picture 2" descr="Константа народной речемысли и их лексикографическая интерпрета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692696"/>
            <a:ext cx="4320477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44008" y="404664"/>
            <a:ext cx="44999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ФИЛОЛОГИЧЕСКИЕ НАУКИ.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Вопросы теории и практики</a:t>
            </a:r>
            <a:endParaRPr lang="ru-RU" sz="2400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932040" y="1556792"/>
            <a:ext cx="4032448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  научно-теоретический  и прикладной  журнал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365104"/>
            <a:ext cx="4572000" cy="2259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Материалы журнала содержат избранные статьи, посвященные теоретическим и прикладным аспектам актуальных проблем филологических наук и методики их преподавания в плане сравнительно-исторического изучения и современных подходов.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Представленные в журнале статьи будут интересны не только специалистам, но и широкому кругу читателей, студентам и аспирантам.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50629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hlinkClick r:id="rId4"/>
              </a:rPr>
              <a:t>http://elibrary.ru/contents.asp?issueid=1384808</a:t>
            </a:r>
            <a:endParaRPr lang="ru-RU" sz="1700" b="1" dirty="0" smtClean="0"/>
          </a:p>
          <a:p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256490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полные тексты статей</a:t>
            </a:r>
            <a:endParaRPr lang="ru-RU" b="1" dirty="0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88024" y="1124744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ВОПРОСЫ  ФИЛОЛОГИИ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580112" y="1772816"/>
            <a:ext cx="2664296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  научный журнал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852936"/>
            <a:ext cx="4320480" cy="368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Структура журнала:</a:t>
            </a:r>
          </a:p>
          <a:p>
            <a:endParaRPr lang="ru-RU" dirty="0" smtClean="0"/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Теоретические проблемы лингвистики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Социолингвистика. Психолингвистика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Языки и культуры народов мира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Проблемы перевода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Литературоведение.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Лингводидактика.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Трибуна молодого ученого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Научная жизнь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499992" cy="64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44008" y="1628800"/>
            <a:ext cx="4499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ВОПРОСЫ  ЯЗЫКОЗНАНИЯ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80" y="2204864"/>
            <a:ext cx="3240360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  научный  журнал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429000"/>
            <a:ext cx="4499992" cy="2677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Тематика журнала: проблемы теории языка, ареального, типологического и сравнительно-исторического изучения языков мира, а также прикладной лингвистики, социолингвистики, семиотики и смежных дисциплин</a:t>
            </a:r>
            <a:r>
              <a:rPr lang="ru-RU" dirty="0" smtClean="0"/>
              <a:t>.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 </a:t>
            </a:r>
            <a:r>
              <a:rPr lang="en-US" dirty="0" err="1" smtClean="0"/>
              <a:t>Журнал</a:t>
            </a:r>
            <a:r>
              <a:rPr lang="en-US" dirty="0" smtClean="0"/>
              <a:t> </a:t>
            </a:r>
            <a:r>
              <a:rPr lang="en-US" dirty="0" err="1" smtClean="0"/>
              <a:t>включен</a:t>
            </a:r>
            <a:r>
              <a:rPr lang="en-US" dirty="0" smtClean="0"/>
              <a:t> в </a:t>
            </a:r>
            <a:r>
              <a:rPr lang="en-US" dirty="0" err="1" smtClean="0"/>
              <a:t>Российский</a:t>
            </a:r>
            <a:r>
              <a:rPr lang="en-US" dirty="0" smtClean="0"/>
              <a:t> </a:t>
            </a:r>
            <a:r>
              <a:rPr lang="en-US" dirty="0" err="1" smtClean="0"/>
              <a:t>индекс</a:t>
            </a:r>
            <a:r>
              <a:rPr lang="en-US" dirty="0" smtClean="0"/>
              <a:t> </a:t>
            </a:r>
            <a:r>
              <a:rPr lang="en-US" dirty="0" err="1" smtClean="0"/>
              <a:t>научного</a:t>
            </a:r>
            <a:r>
              <a:rPr lang="en-US" dirty="0" smtClean="0"/>
              <a:t> </a:t>
            </a:r>
            <a:r>
              <a:rPr lang="en-US" dirty="0" err="1" smtClean="0"/>
              <a:t>цитирования</a:t>
            </a:r>
            <a:r>
              <a:rPr lang="en-US" dirty="0" smtClean="0"/>
              <a:t> (РИНЦ). </a:t>
            </a:r>
            <a:endParaRPr lang="ru-RU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550199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0" y="1052736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РУССКИЙ ЯЗЫК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 НАУЧНОМ ОСВЕЩЕНИИ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80" y="2132856"/>
            <a:ext cx="3240360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  научный  журнал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3140968"/>
            <a:ext cx="4644008" cy="332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В журнале публикуются исследования по теории и истории русского языка, обсуждаются дискуссионные вопросы и публикуются материалы по истории науки, а также хроникально-информационные сообщения и обзоры новых книг. </a:t>
            </a:r>
            <a:endParaRPr lang="ru-RU" dirty="0" smtClean="0"/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ru-RU" dirty="0" smtClean="0"/>
              <a:t>Большое </a:t>
            </a:r>
            <a:r>
              <a:rPr lang="ru-RU" dirty="0" smtClean="0"/>
              <a:t>внимание уделяется рецензированию наиболее интересных отечественных и зарубежных исследований по русскому языку.</a:t>
            </a:r>
            <a:endParaRPr lang="ru-RU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000"/>
            <a:ext cx="4497470" cy="63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3968" y="764704"/>
            <a:ext cx="4860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СИБИРСКИЙ ФИЛОЛОГИЧЕСКИЙ  ЖУРНАЛ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44008" y="1844824"/>
            <a:ext cx="4176464" cy="360040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  </a:t>
            </a:r>
            <a:r>
              <a:rPr lang="ru-RU" sz="1400" b="1" cap="all" dirty="0" smtClean="0"/>
              <a:t>Всероссийский научный  </a:t>
            </a:r>
            <a:r>
              <a:rPr lang="ru-RU" sz="1400" b="1" cap="all" dirty="0" smtClean="0"/>
              <a:t>журнал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708920"/>
            <a:ext cx="5148064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300"/>
              </a:spcAft>
            </a:pPr>
            <a:r>
              <a:rPr lang="ru-RU" sz="1500" dirty="0" smtClean="0"/>
              <a:t>В </a:t>
            </a:r>
            <a:r>
              <a:rPr lang="ru-RU" sz="1500" dirty="0" smtClean="0"/>
              <a:t>журнале публикуются материалы и статьи по лингвистике, литературоведению, фольклористике и </a:t>
            </a:r>
            <a:r>
              <a:rPr lang="ru-RU" sz="1500" dirty="0" err="1" smtClean="0"/>
              <a:t>сибиреведению</a:t>
            </a:r>
            <a:r>
              <a:rPr lang="ru-RU" sz="1500" dirty="0" smtClean="0"/>
              <a:t>, в том числе по тюркологии и финно-угроведению. </a:t>
            </a:r>
            <a:endParaRPr lang="ru-RU" sz="1500" dirty="0" smtClean="0"/>
          </a:p>
          <a:p>
            <a:pPr algn="ctr">
              <a:lnSpc>
                <a:spcPct val="114000"/>
              </a:lnSpc>
              <a:spcAft>
                <a:spcPts val="300"/>
              </a:spcAft>
            </a:pPr>
            <a:r>
              <a:rPr lang="ru-RU" sz="1500" dirty="0" smtClean="0"/>
              <a:t>Публикуется </a:t>
            </a:r>
            <a:r>
              <a:rPr lang="ru-RU" sz="1500" dirty="0" smtClean="0"/>
              <a:t>информация о проведении филологических конференций и научных совещаний в сибирских научных институтах и университетах, о прошедших защитах в диссертационных советах, рецензии на научные труды, аннотированные списки книг, опубликованных в сибирских издательствах</a:t>
            </a:r>
            <a:r>
              <a:rPr lang="ru-RU" sz="1500" dirty="0" smtClean="0"/>
              <a:t>.</a:t>
            </a:r>
          </a:p>
          <a:p>
            <a:pPr algn="ctr">
              <a:lnSpc>
                <a:spcPct val="114000"/>
              </a:lnSpc>
              <a:spcAft>
                <a:spcPts val="300"/>
              </a:spcAft>
            </a:pPr>
            <a:r>
              <a:rPr lang="ru-RU" sz="1500" dirty="0" smtClean="0"/>
              <a:t>В </a:t>
            </a:r>
            <a:r>
              <a:rPr lang="ru-RU" sz="1500" dirty="0" smtClean="0"/>
              <a:t>целом журнал выступает единым научно-информационным органом, объединяющим филологические науки всех научно-образовательных центров Сибири.</a:t>
            </a:r>
            <a:endParaRPr lang="ru-RU" sz="15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 l="2552" r="1710"/>
          <a:stretch>
            <a:fillRect/>
          </a:stretch>
        </p:blipFill>
        <p:spPr bwMode="auto">
          <a:xfrm>
            <a:off x="0" y="332656"/>
            <a:ext cx="4032448" cy="637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27984" y="332656"/>
            <a:ext cx="471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РУССКИЙ  ЯЗЫК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20072" y="908720"/>
            <a:ext cx="3240360" cy="648072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  Методический журнал для учителей –словесников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448267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932040" y="1772816"/>
            <a:ext cx="4032448" cy="485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Рубрики  журнала:</a:t>
            </a:r>
          </a:p>
          <a:p>
            <a:endParaRPr lang="ru-RU" dirty="0" smtClean="0"/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Ученые – школе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Готовимся к экзаменам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Материалы к уроку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Развитие речи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Учение с увлечением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Методические разработки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Школа – учитель – ученик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Олимпиада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Удивительный русский язык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Поломаем голову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</a:pPr>
            <a:endParaRPr lang="ru-RU" dirty="0" smtClean="0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44008" y="476672"/>
            <a:ext cx="4499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РУССКИЙ  ЯЗЫК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И ЛИТЕРАТУРА. </a:t>
            </a: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Всё 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для учителя!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20072" y="1916832"/>
            <a:ext cx="3240360" cy="432048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  научно-методический  журнал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3429000"/>
            <a:ext cx="3816424" cy="290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Рубрики  журнала:</a:t>
            </a:r>
          </a:p>
          <a:p>
            <a:endParaRPr lang="ru-RU" dirty="0" smtClean="0"/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Методический путеводитель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Зарисовки о русских лингвистах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«А я делаю так…»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Опыт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Мой конспект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Литературная гостиная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644008" cy="643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872208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2015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068960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 и периодических изданий  </a:t>
            </a:r>
            <a:endParaRPr lang="ru-RU" sz="32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46082" name="Picture 2" descr="Алфавит русского язы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221088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60032" y="548680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ИНОСТРАННЫЕ  ЯЗЫКИ В ШКОЛЕ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20072" y="1484784"/>
            <a:ext cx="3240360" cy="648072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  научно-методический  журнал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2420888"/>
            <a:ext cx="4464496" cy="4002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Рубрики  журнала:</a:t>
            </a:r>
          </a:p>
          <a:p>
            <a:endParaRPr lang="ru-RU" dirty="0" smtClean="0"/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Теория (Методика)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Практика (Внеклассная работа)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Вопросы подготовки учителя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</a:pPr>
            <a:r>
              <a:rPr lang="ru-RU" dirty="0" smtClean="0"/>
              <a:t>     (Из опыта повышения квалификации.  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</a:pPr>
            <a:r>
              <a:rPr lang="ru-RU" dirty="0" smtClean="0"/>
              <a:t>      Из опыта работы педагогического вуза)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Страноведение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Информируем читателя (Обзоры и рецензии)      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Золотые страницы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187082" cy="6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32040" y="476672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АНГЛИЙСКИЙ ЯЗЫК.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Всё для учителя!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20072" y="1484784"/>
            <a:ext cx="3240360" cy="648072"/>
          </a:xfrm>
        </p:spPr>
        <p:txBody>
          <a:bodyPr>
            <a:noAutofit/>
          </a:bodyPr>
          <a:lstStyle/>
          <a:p>
            <a:pPr indent="85725">
              <a:lnSpc>
                <a:spcPct val="114000"/>
              </a:lnSpc>
              <a:spcBef>
                <a:spcPts val="0"/>
              </a:spcBef>
            </a:pPr>
            <a:r>
              <a:rPr lang="ru-RU" sz="1400" b="1" cap="all" dirty="0" smtClean="0"/>
              <a:t>  научно-методический  журнал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2388828"/>
            <a:ext cx="3816424" cy="4079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Рубрики  журнала:</a:t>
            </a:r>
          </a:p>
          <a:p>
            <a:endParaRPr lang="ru-RU" dirty="0" smtClean="0"/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Проектные технологии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Мой конспект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Домашнее чтение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Мастер-класс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Внеклассная работа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Методический уголок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Всякая всячина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Конкурс</a:t>
            </a:r>
          </a:p>
          <a:p>
            <a:pPr marL="265113" indent="-265113">
              <a:lnSpc>
                <a:spcPct val="113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Они изменили мир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468198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780928"/>
            <a:ext cx="7059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dirty="0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76672"/>
            <a:ext cx="5184576" cy="136815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>Голуб И. Б. Русский язык и культура речи [Электронный ресурс]: учеб. пособие / И.Б. Голуб. – М.: Логос, 2013. – 432 с. – Режим доступа: </a:t>
            </a:r>
            <a:br>
              <a:rPr lang="ru-RU" sz="1600" dirty="0" smtClean="0"/>
            </a:br>
            <a:r>
              <a:rPr lang="en-US" sz="1600" dirty="0" smtClean="0"/>
              <a:t> </a:t>
            </a:r>
            <a:r>
              <a:rPr lang="en-US" sz="1800" dirty="0" smtClean="0">
                <a:hlinkClick r:id="rId3"/>
              </a:rPr>
              <a:t>http://www.knigafund.ru/books/170581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780928"/>
            <a:ext cx="5328592" cy="361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описаны функциональные стили и стилистическая система современного русского языка, рассмотрены особенности научного и официально-делового стилей.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Изложены способы составления и оформления административно-канцелярских документов, деловых писем, дано представление о речевом этикете официальной переписки, стандартах официально-делового стиля, языке рекламы.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Проанализированы наиболее сложные моменты русского правописания и пунктуации, приведены основы красноречия.</a:t>
            </a:r>
            <a:endParaRPr lang="ru-RU" sz="1600" dirty="0"/>
          </a:p>
        </p:txBody>
      </p:sp>
      <p:pic>
        <p:nvPicPr>
          <p:cNvPr id="45058" name="Picture 2" descr="Русский язык и культура речи: учебное пособие Голуб И.Б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3528392" cy="529258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764704"/>
            <a:ext cx="4860032" cy="158417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Русская грамматика в таблицах [Электронный ресурс]: учебное пособие /  Н.К  </a:t>
            </a:r>
            <a:r>
              <a:rPr lang="ru-RU" sz="1600" dirty="0" err="1" smtClean="0"/>
              <a:t>Ерилова</a:t>
            </a:r>
            <a:r>
              <a:rPr lang="ru-RU" sz="1600" dirty="0" smtClean="0"/>
              <a:t>, О. А.  </a:t>
            </a:r>
            <a:r>
              <a:rPr lang="ru-RU" sz="1600" dirty="0" err="1" smtClean="0"/>
              <a:t>Чечина</a:t>
            </a:r>
            <a:r>
              <a:rPr lang="ru-RU" sz="1600" dirty="0" smtClean="0"/>
              <a:t>, Л. С. </a:t>
            </a:r>
            <a:r>
              <a:rPr lang="ru-RU" sz="1600" dirty="0" err="1" smtClean="0"/>
              <a:t>Кателина</a:t>
            </a:r>
            <a:r>
              <a:rPr lang="ru-RU" sz="1600" dirty="0" smtClean="0"/>
              <a:t>, Е. А. </a:t>
            </a:r>
            <a:r>
              <a:rPr lang="ru-RU" sz="1600" dirty="0" err="1" smtClean="0"/>
              <a:t>Ядрихинская</a:t>
            </a:r>
            <a:r>
              <a:rPr lang="ru-RU" sz="1600" dirty="0" smtClean="0"/>
              <a:t>; Воронеж. </a:t>
            </a:r>
            <a:r>
              <a:rPr lang="ru-RU" sz="1600" dirty="0" err="1" smtClean="0"/>
              <a:t>гос</a:t>
            </a:r>
            <a:r>
              <a:rPr lang="ru-RU" sz="1600" dirty="0" smtClean="0"/>
              <a:t>. ун-т </a:t>
            </a:r>
            <a:r>
              <a:rPr lang="ru-RU" sz="1600" dirty="0" err="1" smtClean="0"/>
              <a:t>инж</a:t>
            </a:r>
            <a:r>
              <a:rPr lang="ru-RU" sz="1600" dirty="0" smtClean="0"/>
              <a:t>. </a:t>
            </a:r>
            <a:r>
              <a:rPr lang="ru-RU" sz="1600" dirty="0" err="1" smtClean="0"/>
              <a:t>технол</a:t>
            </a:r>
            <a:r>
              <a:rPr lang="ru-RU" sz="1600" dirty="0" smtClean="0"/>
              <a:t>. – Воронеж: ВГУИТ, 2014. – 101 с. – Режим доступа: </a:t>
            </a:r>
            <a:r>
              <a:rPr lang="en-US" sz="2000" dirty="0" smtClean="0">
                <a:hlinkClick r:id="rId3"/>
              </a:rPr>
              <a:t>http://www.knigafund.ru/books/173873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221088"/>
            <a:ext cx="4752528" cy="2322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Данное пособие предназначено для обучения иностранных студентов в аспекте «Общее владение русским языком как иностранным. II сертификационный уровень обучения». Оно содержит табличный материал наиболее сложных для изучения и использования в речи категорий русского языка: «Склоняемые части речи», «Виды глагола», «Глаголы движения».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 l="38635" t="8803" r="18191" b="11620"/>
          <a:stretch>
            <a:fillRect/>
          </a:stretch>
        </p:blipFill>
        <p:spPr bwMode="auto">
          <a:xfrm>
            <a:off x="107504" y="476672"/>
            <a:ext cx="4104456" cy="603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620688"/>
            <a:ext cx="4932040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81.2Англ</a:t>
            </a:r>
            <a:br>
              <a:rPr lang="ru-RU" sz="1600" b="1" dirty="0" smtClean="0"/>
            </a:br>
            <a:r>
              <a:rPr lang="ru-RU" sz="1600" dirty="0" smtClean="0"/>
              <a:t>Васильева, Е. А. 100 главных правил английского языка [Текст] : пособие / Е. А. Васильева. - М. : Проспект, 2014. - 200 с.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2852936"/>
            <a:ext cx="4824536" cy="367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кратко сформулированы основные правила грамматики английского языка.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Все правила сопровождаются пояснениями и многочисленными примерами, в ряде случаев снабженными переводом.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Удобная подача материала помогает читателю свободно </a:t>
            </a:r>
            <a:r>
              <a:rPr lang="ru-RU" sz="1600" dirty="0" smtClean="0"/>
              <a:t>ориентироваться </a:t>
            </a:r>
            <a:r>
              <a:rPr lang="ru-RU" sz="1600" dirty="0" smtClean="0"/>
              <a:t>в пособии и быстро находить ответы на интересующие вопросы.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Книгой можно пользоваться уже с первых занятий и возвращаться к ней на протяжении всего периода изучения языка, а также в процессе повторения пройденного материала.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3888432" cy="571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5220072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81.2Англ-923</a:t>
            </a:r>
            <a:br>
              <a:rPr lang="ru-RU" sz="1600" b="1" dirty="0" smtClean="0"/>
            </a:br>
            <a:r>
              <a:rPr lang="ru-RU" sz="1600" b="1" dirty="0" smtClean="0"/>
              <a:t>Фёдоров, С. Е.</a:t>
            </a:r>
            <a:r>
              <a:rPr lang="ru-RU" sz="1600" dirty="0" smtClean="0"/>
              <a:t> </a:t>
            </a:r>
            <a:r>
              <a:rPr lang="ru-RU" sz="1600" b="1" dirty="0" smtClean="0"/>
              <a:t>Английский язык для историков</a:t>
            </a:r>
            <a:r>
              <a:rPr lang="ru-RU" sz="1600" dirty="0" smtClean="0"/>
              <a:t> [Текст] : учебник для бакалавров / С. Е. Фёдоров, А. В. Шапиро, Л. И. </a:t>
            </a:r>
            <a:r>
              <a:rPr lang="ru-RU" sz="1600" dirty="0" err="1" smtClean="0"/>
              <a:t>Шульгат</a:t>
            </a:r>
            <a:r>
              <a:rPr lang="ru-RU" sz="1600" dirty="0" smtClean="0"/>
              <a:t> ; под общ. ред. А. В. Шапиро.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2014. - 464 с.</a:t>
            </a:r>
            <a:br>
              <a:rPr lang="ru-RU" sz="1600" dirty="0" smtClean="0"/>
            </a:br>
            <a:r>
              <a:rPr lang="ru-RU" sz="1600" dirty="0" smtClean="0"/>
              <a:t>всего 3 : ЧЗ (1), АБ (2)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492896"/>
            <a:ext cx="5148064" cy="4178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Материал учебника рассчитан на начинающих обучение английскому языку на уровне В Самостоятельное владение (</a:t>
            </a:r>
            <a:r>
              <a:rPr lang="en-US" sz="1500" dirty="0" smtClean="0"/>
              <a:t>Independent User</a:t>
            </a:r>
            <a:r>
              <a:rPr lang="ru-RU" sz="1500" dirty="0" smtClean="0"/>
              <a:t>) и </a:t>
            </a:r>
            <a:r>
              <a:rPr lang="ru-RU" sz="1500" dirty="0" smtClean="0"/>
              <a:t>завершающих </a:t>
            </a:r>
            <a:r>
              <a:rPr lang="ru-RU" sz="1500" dirty="0" smtClean="0"/>
              <a:t>на уровне В1 Пороговый уровень (</a:t>
            </a:r>
            <a:r>
              <a:rPr lang="en-US" sz="1500" dirty="0" smtClean="0"/>
              <a:t>Threshold</a:t>
            </a:r>
            <a:r>
              <a:rPr lang="ru-RU" sz="1500" dirty="0" smtClean="0"/>
              <a:t>)/</a:t>
            </a:r>
            <a:r>
              <a:rPr lang="en-US" sz="1500" dirty="0" smtClean="0"/>
              <a:t>B</a:t>
            </a:r>
            <a:r>
              <a:rPr lang="ru-RU" sz="1500" dirty="0" smtClean="0"/>
              <a:t>2 Пороговый продвинутый уровень (</a:t>
            </a:r>
            <a:r>
              <a:rPr lang="en-US" sz="1500" dirty="0" smtClean="0"/>
              <a:t>Vantage</a:t>
            </a:r>
            <a:r>
              <a:rPr lang="ru-RU" sz="1500" dirty="0" smtClean="0"/>
              <a:t>).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Учебник состоит из 15 разделов, посвященных общим проблемам английского языка, и 15 разделов, посвященных изучению специальной исторической терминологии. В книгу включены разделы, обучающие </a:t>
            </a:r>
            <a:r>
              <a:rPr lang="ru-RU" sz="1500" dirty="0" smtClean="0"/>
              <a:t>студентов </a:t>
            </a:r>
            <a:r>
              <a:rPr lang="ru-RU" sz="1500" dirty="0" smtClean="0"/>
              <a:t>письменной английской речи, а также тестовые задания к разделам и заключительный тест для проверки приобретенных навыков и умений.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Приложениях помещены список неправильных глаголов, список идиоматических выражений с переводом на русский язык, а также </a:t>
            </a:r>
            <a:r>
              <a:rPr lang="ru-RU" sz="1500" dirty="0" smtClean="0"/>
              <a:t>список </a:t>
            </a:r>
            <a:r>
              <a:rPr lang="ru-RU" sz="1500" dirty="0" smtClean="0"/>
              <a:t>исторических терминов.</a:t>
            </a:r>
            <a:endParaRPr lang="ru-RU" sz="15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3851920" cy="575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932040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81.2Англя73</a:t>
            </a:r>
            <a:br>
              <a:rPr lang="ru-RU" sz="1600" b="1" dirty="0" smtClean="0"/>
            </a:br>
            <a:r>
              <a:rPr lang="ru-RU" sz="1600" b="1" dirty="0" smtClean="0"/>
              <a:t>Степанова, С. Н.</a:t>
            </a:r>
            <a:r>
              <a:rPr lang="ru-RU" sz="1600" dirty="0" smtClean="0"/>
              <a:t> Английский язык для направления "Педагогическое образование" [Текст] : учебник / С. Н. Степанова, С. И. Хафизова, Т. А. </a:t>
            </a:r>
            <a:r>
              <a:rPr lang="ru-RU" sz="1600" dirty="0" err="1" smtClean="0"/>
              <a:t>Гревцева</a:t>
            </a:r>
            <a:r>
              <a:rPr lang="ru-RU" sz="1600" dirty="0" smtClean="0"/>
              <a:t> ; под ред. С. Н. Степановой. - 5-е изд., стереотип. - М. : Академия, 2014. - 224 с.</a:t>
            </a:r>
            <a:br>
              <a:rPr lang="ru-RU" sz="1600" dirty="0" smtClean="0"/>
            </a:br>
            <a:r>
              <a:rPr lang="ru-RU" sz="1600" dirty="0" smtClean="0"/>
              <a:t>всего 10 : ЧЗ (1), МКФФ (1), АБ (8)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2636912"/>
            <a:ext cx="4932040" cy="416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создан в соответствии с Федеральными государственными образовательными стандартами по направлениям подготовки 050100 — Педагогическое образование и 050400 — Психолого-педагогическое </a:t>
            </a:r>
            <a:r>
              <a:rPr lang="ru-RU" sz="1600" dirty="0" smtClean="0"/>
              <a:t>образование </a:t>
            </a:r>
            <a:r>
              <a:rPr lang="ru-RU" sz="1600" dirty="0" smtClean="0"/>
              <a:t>(квалификация «бакалавр»).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направлен на совершенствование навыков чтения и перевода литературы по педагогическим специальностям на английском языке; развитие навыков </a:t>
            </a:r>
            <a:r>
              <a:rPr lang="ru-RU" sz="1600" dirty="0" err="1" smtClean="0"/>
              <a:t>аудирования</a:t>
            </a:r>
            <a:r>
              <a:rPr lang="ru-RU" sz="1600" dirty="0" smtClean="0"/>
              <a:t>, говорения и письма; овладение базовой терминологией в сфере образования.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Для студентов учреждений высшего профессионального образования.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3923922" cy="589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788024" cy="158417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Гусева Т.С. Уверенное общение в деловом английском [Электронный ресурс]: учебное пособие для студентов, обучающихся по специальности «Мировая экономика». В 2 ч. Ч. 2 /  Т. С. Гусева, Г. И. Дедкова. – М.: ВЛАДОС, 2014. – 199 с. – Режим доступа: </a:t>
            </a:r>
            <a:r>
              <a:rPr lang="en-US" sz="2000" dirty="0" smtClean="0">
                <a:hlinkClick r:id="rId3"/>
              </a:rPr>
              <a:t>http://www.knigafund.ru/books/173783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2636912"/>
            <a:ext cx="4788024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Учебное пособие состоит из двух частей и обеспечивает формирование и закрепление коммуникативных компетенций делового общения, переводческих компетенций, а также профессиональной терминологии.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Значительное место в учебнике уделяется формату и стилистике написания деловых сообщений, грамматическим и стилистическим трудностям, характерным именно для деловой переписки.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учебнике использованы аутентичные материалы, схемы, таблицы и чертежи, отражающие новейшие тенденции в сфере экономики и финансов.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Учебник адресован студентам, изучающим мировую экономику, финансы и бухгалтерский учёт.</a:t>
            </a:r>
            <a:endParaRPr lang="ru-RU" sz="1500" dirty="0"/>
          </a:p>
        </p:txBody>
      </p:sp>
      <p:pic>
        <p:nvPicPr>
          <p:cNvPr id="66562" name="Picture 2" descr="Уверенное общение в деловом английском. В 2 частях. Часть 2"/>
          <p:cNvPicPr>
            <a:picLocks noChangeAspect="1" noChangeArrowheads="1"/>
          </p:cNvPicPr>
          <p:nvPr/>
        </p:nvPicPr>
        <p:blipFill>
          <a:blip r:embed="rId4" cstate="print"/>
          <a:srcRect r="1786"/>
          <a:stretch>
            <a:fillRect/>
          </a:stretch>
        </p:blipFill>
        <p:spPr bwMode="auto">
          <a:xfrm>
            <a:off x="107504" y="764704"/>
            <a:ext cx="4176662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92696"/>
            <a:ext cx="4644008" cy="180020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Никитенко З.Н. Методика овладения иностранным языком на начальной ступени школьного образования [Электронный ресурс]: учебное пособие. – М.: Прометей,  2013. – 288 </a:t>
            </a:r>
            <a:r>
              <a:rPr lang="ru-RU" sz="1600" dirty="0" smtClean="0"/>
              <a:t>с. – Режим доступа: </a:t>
            </a:r>
            <a:br>
              <a:rPr lang="ru-RU" sz="1600" dirty="0" smtClean="0"/>
            </a:br>
            <a:r>
              <a:rPr lang="en-US" sz="1800" dirty="0" smtClean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www.knigafund.ru/books/173084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293096"/>
            <a:ext cx="4572000" cy="204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книге представлена методика овладения иностранным языком в начальной школе, базирующаяся на психолого-педагогическом, психолингвистическом и психофизиологическом фундаменте и обеспечивающая успешное достижение учащимися образовательных результатов.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 l="26402" t="13107" r="28905" b="7399"/>
          <a:stretch>
            <a:fillRect/>
          </a:stretch>
        </p:blipFill>
        <p:spPr bwMode="auto">
          <a:xfrm>
            <a:off x="107504" y="476671"/>
            <a:ext cx="4320480" cy="615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8552</TotalTime>
  <Words>1148</Words>
  <Application>Microsoft Office PowerPoint</Application>
  <PresentationFormat>Экран (4:3)</PresentationFormat>
  <Paragraphs>157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Неделя кафедры  русского и иностранных языков   </vt:lpstr>
      <vt:lpstr>Презентация    </vt:lpstr>
      <vt:lpstr>Голуб И. Б. Русский язык и культура речи [Электронный ресурс]: учеб. пособие / И.Б. Голуб. – М.: Логос, 2013. – 432 с. – Режим доступа:   http://www.knigafund.ru/books/170581 </vt:lpstr>
      <vt:lpstr>    Русская грамматика в таблицах [Электронный ресурс]: учебное пособие /  Н.К  Ерилова, О. А.  Чечина, Л. С. Кателина, Е. А. Ядрихинская; Воронеж. гос. ун-т инж. технол. – Воронеж: ВГУИТ, 2014. – 101 с. – Режим доступа: http://www.knigafund.ru/books/173873     </vt:lpstr>
      <vt:lpstr>81.2Англ Васильева, Е. А. 100 главных правил английского языка [Текст] : пособие / Е. А. Васильева. - М. : Проспект, 2014. - 200 с.</vt:lpstr>
      <vt:lpstr>81.2Англ-923 Фёдоров, С. Е. Английский язык для историков [Текст] : учебник для бакалавров / С. Е. Фёдоров, А. В. Шапиро, Л. И. Шульгат ; под общ. ред. А. В. Шапиро. - М. : Юрайт, 2014. - 464 с. всего 3 : ЧЗ (1), АБ (2)</vt:lpstr>
      <vt:lpstr>81.2Англя73 Степанова, С. Н. Английский язык для направления "Педагогическое образование" [Текст] : учебник / С. Н. Степанова, С. И. Хафизова, Т. А. Гревцева ; под ред. С. Н. Степановой. - 5-е изд., стереотип. - М. : Академия, 2014. - 224 с. всего 10 : ЧЗ (1), МКФФ (1), АБ (8)</vt:lpstr>
      <vt:lpstr>    Гусева Т.С. Уверенное общение в деловом английском [Электронный ресурс]: учебное пособие для студентов, обучающихся по специальности «Мировая экономика». В 2 ч. Ч. 2 /  Т. С. Гусева, Г. И. Дедкова. – М.: ВЛАДОС, 2014. – 199 с. – Режим доступа: http://www.knigafund.ru/books/173783   </vt:lpstr>
      <vt:lpstr>    Никитенко З.Н. Методика овладения иностранным языком на начальной ступени школьного образования [Электронный ресурс]: учебное пособие. – М.: Прометей,  2013. – 288 с. – Режим доступа:  http://www.knigafund.ru/books/173084     </vt:lpstr>
      <vt:lpstr> Орлова Н.В. Лингвокультурология [Электронный ресурс]: учебное пособие / Н. В. Орлова. – Омск: Изд-во Ом. гос. ун-та , 2014. – 168 с. – Режим доступа: http://www.knigafund.ru/books/174130  </vt:lpstr>
      <vt:lpstr>    Рогожникова Т.П. История Омского края: лингвокультурологические очерки [Электронный ресурс]: учебное пособие / Т.П. Рогожникова,  К.Р. Ваганова, И.Г. Дьячкова; [отв. ред. Рогожникова]. – Омск: Изд-во Ом. гос. ун-та, 2014. – 132 с. – Режим доступа:   http://www.knigafund.ru/books/174132   </vt:lpstr>
      <vt:lpstr>   Харламова М.А. Константы народной речемысли и их лексикографическая интерпретация [Электронный ресурс]: монография / М. А. Харламова; [науч. ред. Н.В. Орлова]. – Омск: Изд-во Ом. гос. ун-та, 2014. – 290 с. – Режим доступа: http://www.knigafund.ru/books/174107   </vt:lpstr>
      <vt:lpstr>  научно-теоретический  и прикладной  журнал</vt:lpstr>
      <vt:lpstr>  научный журнал</vt:lpstr>
      <vt:lpstr>  научный  журнал</vt:lpstr>
      <vt:lpstr>  научный  журнал</vt:lpstr>
      <vt:lpstr>  Всероссийский научный  журнал</vt:lpstr>
      <vt:lpstr>  Методический журнал для учителей –словесников</vt:lpstr>
      <vt:lpstr>  научно-методический  журнал</vt:lpstr>
      <vt:lpstr>  научно-методический  журнал</vt:lpstr>
      <vt:lpstr>  научно-методический  журнал</vt:lpstr>
      <vt:lpstr>Слайд 22</vt:lpstr>
      <vt:lpstr>Слайд 23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l1</cp:lastModifiedBy>
  <cp:revision>1306</cp:revision>
  <dcterms:created xsi:type="dcterms:W3CDTF">2012-10-03T01:37:12Z</dcterms:created>
  <dcterms:modified xsi:type="dcterms:W3CDTF">2015-05-14T08:42:51Z</dcterms:modified>
</cp:coreProperties>
</file>