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Default Extension="gif" ContentType="image/gif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6"/>
  </p:notesMasterIdLst>
  <p:sldIdLst>
    <p:sldId id="415" r:id="rId2"/>
    <p:sldId id="416" r:id="rId3"/>
    <p:sldId id="465" r:id="rId4"/>
    <p:sldId id="519" r:id="rId5"/>
    <p:sldId id="504" r:id="rId6"/>
    <p:sldId id="506" r:id="rId7"/>
    <p:sldId id="507" r:id="rId8"/>
    <p:sldId id="508" r:id="rId9"/>
    <p:sldId id="509" r:id="rId10"/>
    <p:sldId id="510" r:id="rId11"/>
    <p:sldId id="511" r:id="rId12"/>
    <p:sldId id="513" r:id="rId13"/>
    <p:sldId id="515" r:id="rId14"/>
    <p:sldId id="516" r:id="rId15"/>
    <p:sldId id="517" r:id="rId16"/>
    <p:sldId id="518" r:id="rId17"/>
    <p:sldId id="501" r:id="rId18"/>
    <p:sldId id="502" r:id="rId19"/>
    <p:sldId id="520" r:id="rId20"/>
    <p:sldId id="521" r:id="rId21"/>
    <p:sldId id="522" r:id="rId22"/>
    <p:sldId id="523" r:id="rId23"/>
    <p:sldId id="450" r:id="rId24"/>
    <p:sldId id="437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E4778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411" autoAdjust="0"/>
    <p:restoredTop sz="94660"/>
  </p:normalViewPr>
  <p:slideViewPr>
    <p:cSldViewPr>
      <p:cViewPr>
        <p:scale>
          <a:sx n="73" d="100"/>
          <a:sy n="73" d="100"/>
        </p:scale>
        <p:origin x="-62" y="1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374A63-CB4F-4745-9A71-AB3DC5B9587D}" type="datetimeFigureOut">
              <a:rPr lang="ru-RU" smtClean="0"/>
              <a:pPr/>
              <a:t>20.04.2015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086FA3-01D9-4C99-AEE4-97B0E91CF07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086FA3-01D9-4C99-AEE4-97B0E91CF076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086FA3-01D9-4C99-AEE4-97B0E91CF076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086FA3-01D9-4C99-AEE4-97B0E91CF076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086FA3-01D9-4C99-AEE4-97B0E91CF076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086FA3-01D9-4C99-AEE4-97B0E91CF076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086FA3-01D9-4C99-AEE4-97B0E91CF076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086FA3-01D9-4C99-AEE4-97B0E91CF076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086FA3-01D9-4C99-AEE4-97B0E91CF076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086FA3-01D9-4C99-AEE4-97B0E91CF076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086FA3-01D9-4C99-AEE4-97B0E91CF076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086FA3-01D9-4C99-AEE4-97B0E91CF076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086FA3-01D9-4C99-AEE4-97B0E91CF076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086FA3-01D9-4C99-AEE4-97B0E91CF076}" type="slidenum">
              <a:rPr lang="ru-RU" smtClean="0"/>
              <a:pPr/>
              <a:t>22</a:t>
            </a:fld>
            <a:endParaRPr lang="ru-RU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086FA3-01D9-4C99-AEE4-97B0E91CF076}" type="slidenum">
              <a:rPr lang="ru-RU" smtClean="0"/>
              <a:pPr/>
              <a:t>23</a:t>
            </a:fld>
            <a:endParaRPr lang="ru-RU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086FA3-01D9-4C99-AEE4-97B0E91CF076}" type="slidenum">
              <a:rPr lang="ru-RU" smtClean="0"/>
              <a:pPr/>
              <a:t>24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086FA3-01D9-4C99-AEE4-97B0E91CF076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086FA3-01D9-4C99-AEE4-97B0E91CF076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086FA3-01D9-4C99-AEE4-97B0E91CF076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086FA3-01D9-4C99-AEE4-97B0E91CF076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086FA3-01D9-4C99-AEE4-97B0E91CF076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086FA3-01D9-4C99-AEE4-97B0E91CF076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086FA3-01D9-4C99-AEE4-97B0E91CF076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7ED44-93FD-4FAF-811E-55B807A843F0}" type="datetimeFigureOut">
              <a:rPr lang="ru-RU" smtClean="0"/>
              <a:pPr/>
              <a:t>20.04.2015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AD21A-C70A-4814-8802-ECEC75DD43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6000">
    <p:diamond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7ED44-93FD-4FAF-811E-55B807A843F0}" type="datetimeFigureOut">
              <a:rPr lang="ru-RU" smtClean="0"/>
              <a:pPr/>
              <a:t>20.04.2015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AD21A-C70A-4814-8802-ECEC75DD43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6000">
    <p:diamond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7ED44-93FD-4FAF-811E-55B807A843F0}" type="datetimeFigureOut">
              <a:rPr lang="ru-RU" smtClean="0"/>
              <a:pPr/>
              <a:t>20.04.2015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AD21A-C70A-4814-8802-ECEC75DD43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6000">
    <p:diamond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7ED44-93FD-4FAF-811E-55B807A843F0}" type="datetimeFigureOut">
              <a:rPr lang="ru-RU" smtClean="0"/>
              <a:pPr/>
              <a:t>20.04.2015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AD21A-C70A-4814-8802-ECEC75DD43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6000">
    <p:diamond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7ED44-93FD-4FAF-811E-55B807A843F0}" type="datetimeFigureOut">
              <a:rPr lang="ru-RU" smtClean="0"/>
              <a:pPr/>
              <a:t>20.04.2015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AD21A-C70A-4814-8802-ECEC75DD43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6000">
    <p:diamond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7ED44-93FD-4FAF-811E-55B807A843F0}" type="datetimeFigureOut">
              <a:rPr lang="ru-RU" smtClean="0"/>
              <a:pPr/>
              <a:t>20.04.2015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AD21A-C70A-4814-8802-ECEC75DD43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6000">
    <p:diamond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7ED44-93FD-4FAF-811E-55B807A843F0}" type="datetimeFigureOut">
              <a:rPr lang="ru-RU" smtClean="0"/>
              <a:pPr/>
              <a:t>20.04.2015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AD21A-C70A-4814-8802-ECEC75DD43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6000">
    <p:diamond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7ED44-93FD-4FAF-811E-55B807A843F0}" type="datetimeFigureOut">
              <a:rPr lang="ru-RU" smtClean="0"/>
              <a:pPr/>
              <a:t>20.04.2015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AD21A-C70A-4814-8802-ECEC75DD43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6000">
    <p:diamond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7ED44-93FD-4FAF-811E-55B807A843F0}" type="datetimeFigureOut">
              <a:rPr lang="ru-RU" smtClean="0"/>
              <a:pPr/>
              <a:t>20.04.2015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AD21A-C70A-4814-8802-ECEC75DD43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6000">
    <p:diamond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7ED44-93FD-4FAF-811E-55B807A843F0}" type="datetimeFigureOut">
              <a:rPr lang="ru-RU" smtClean="0"/>
              <a:pPr/>
              <a:t>20.04.2015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AD21A-C70A-4814-8802-ECEC75DD43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6000">
    <p:diamond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7ED44-93FD-4FAF-811E-55B807A843F0}" type="datetimeFigureOut">
              <a:rPr lang="ru-RU" smtClean="0"/>
              <a:pPr/>
              <a:t>20.04.2015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AD21A-C70A-4814-8802-ECEC75DD43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6000">
    <p:diamond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F7ED44-93FD-4FAF-811E-55B807A843F0}" type="datetimeFigureOut">
              <a:rPr lang="ru-RU" smtClean="0"/>
              <a:pPr/>
              <a:t>20.04.2015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3AD21A-C70A-4814-8802-ECEC75DD438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 spd="med" advClick="0" advTm="6000">
    <p:diamond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nigafund.ru/books/172182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nigafund.ru/books/173686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nigafund.ru/authors/29727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hyperlink" Target="http://www.knigafund.ru/books/172650" TargetMode="External"/><Relationship Id="rId4" Type="http://schemas.openxmlformats.org/officeDocument/2006/relationships/hyperlink" Target="http://www.knigafund.ru/authors/30467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nigafund.ru/books/172495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nigafund.ru/books/173567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nigafund.ru/books/55370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nigafund.ru/books/173793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nigafund.ru/books/173795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elibrary.ru/contents.asp?titleid=8861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elibrary.ru/contents.asp?issueid=1375929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elibrary.ru/contents.asp?issueid=1375929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gi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nigafund.ru/books/57936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nigafund.ru/books/173811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nigafund.ru/books/173687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nigafund.ru/books/14610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nigafund.ru/books/172695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628800"/>
            <a:ext cx="8208912" cy="3672408"/>
          </a:xfrm>
        </p:spPr>
        <p:txBody>
          <a:bodyPr>
            <a:normAutofit fontScale="90000"/>
          </a:bodyPr>
          <a:lstStyle/>
          <a:p>
            <a:r>
              <a:rPr lang="ru-RU" sz="6000" b="1" cap="all" dirty="0" smtClean="0">
                <a:solidFill>
                  <a:srgbClr val="1E4778"/>
                </a:solidFill>
                <a:latin typeface="Arial Narrow" pitchFamily="34" charset="0"/>
              </a:rPr>
              <a:t/>
            </a:r>
            <a:br>
              <a:rPr lang="ru-RU" sz="6000" b="1" cap="all" dirty="0" smtClean="0">
                <a:solidFill>
                  <a:srgbClr val="1E4778"/>
                </a:solidFill>
                <a:latin typeface="Arial Narrow" pitchFamily="34" charset="0"/>
              </a:rPr>
            </a:br>
            <a:r>
              <a:rPr lang="ru-RU" sz="6000" b="1" cap="all" dirty="0" smtClean="0">
                <a:solidFill>
                  <a:srgbClr val="1E4778"/>
                </a:solidFill>
                <a:latin typeface="Arial Narrow" pitchFamily="34" charset="0"/>
              </a:rPr>
              <a:t>Неделя кафедры  </a:t>
            </a:r>
            <a:br>
              <a:rPr lang="ru-RU" sz="6000" b="1" cap="all" dirty="0" smtClean="0">
                <a:solidFill>
                  <a:srgbClr val="1E4778"/>
                </a:solidFill>
                <a:latin typeface="Arial Narrow" pitchFamily="34" charset="0"/>
              </a:rPr>
            </a:br>
            <a:r>
              <a:rPr lang="ru-RU" b="1" dirty="0" smtClean="0">
                <a:solidFill>
                  <a:srgbClr val="1E4778"/>
                </a:solidFill>
                <a:latin typeface="Arial Narrow" pitchFamily="34" charset="0"/>
              </a:rPr>
              <a:t>психологии и специального (дефектологического) образования</a:t>
            </a:r>
            <a:r>
              <a:rPr lang="ru-RU" b="1" cap="all" dirty="0" smtClean="0">
                <a:solidFill>
                  <a:srgbClr val="1E4778"/>
                </a:solidFill>
                <a:latin typeface="Arial Narrow" pitchFamily="34" charset="0"/>
              </a:rPr>
              <a:t> </a:t>
            </a:r>
            <a:r>
              <a:rPr lang="ru-RU" sz="6000" b="1" cap="all" dirty="0" smtClean="0">
                <a:solidFill>
                  <a:srgbClr val="1E4778"/>
                </a:solidFill>
                <a:latin typeface="Arial Narrow" pitchFamily="34" charset="0"/>
              </a:rPr>
              <a:t/>
            </a:r>
            <a:br>
              <a:rPr lang="ru-RU" sz="6000" b="1" cap="all" dirty="0" smtClean="0">
                <a:solidFill>
                  <a:srgbClr val="1E4778"/>
                </a:solidFill>
                <a:latin typeface="Arial Narrow" pitchFamily="34" charset="0"/>
              </a:rPr>
            </a:br>
            <a:r>
              <a:rPr lang="ru-RU" sz="6000" b="1" cap="all" dirty="0" smtClean="0">
                <a:solidFill>
                  <a:srgbClr val="1E4778"/>
                </a:solidFill>
                <a:latin typeface="Arial Narrow" pitchFamily="34" charset="0"/>
              </a:rPr>
              <a:t>   </a:t>
            </a:r>
            <a:endParaRPr lang="ru-RU" sz="6000" b="1" cap="all" dirty="0">
              <a:solidFill>
                <a:srgbClr val="1E4778"/>
              </a:solidFill>
              <a:latin typeface="Arial Narrow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67744" y="476672"/>
            <a:ext cx="4608512" cy="72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4000"/>
              </a:lnSpc>
            </a:pPr>
            <a:r>
              <a:rPr lang="ru-RU" b="1" dirty="0" smtClean="0">
                <a:solidFill>
                  <a:srgbClr val="1E4778"/>
                </a:solidFill>
                <a:latin typeface="Arial Narrow" pitchFamily="34" charset="0"/>
              </a:rPr>
              <a:t>БИБЛИОТЕКА </a:t>
            </a:r>
          </a:p>
          <a:p>
            <a:pPr algn="ctr">
              <a:lnSpc>
                <a:spcPct val="114000"/>
              </a:lnSpc>
            </a:pPr>
            <a:r>
              <a:rPr lang="ru-RU" b="1" dirty="0" smtClean="0">
                <a:solidFill>
                  <a:srgbClr val="1E4778"/>
                </a:solidFill>
                <a:latin typeface="Arial Narrow" pitchFamily="34" charset="0"/>
              </a:rPr>
              <a:t>ФИЛИАЛА  ОМГПУ В Г. ТАРЕ</a:t>
            </a:r>
            <a:endParaRPr lang="ru-RU" b="1" dirty="0">
              <a:solidFill>
                <a:srgbClr val="1E4778"/>
              </a:solidFill>
              <a:latin typeface="Arial Narrow" pitchFamily="34" charset="0"/>
            </a:endParaRPr>
          </a:p>
        </p:txBody>
      </p:sp>
      <p:pic>
        <p:nvPicPr>
          <p:cNvPr id="1026" name="Рисунок 1"/>
          <p:cNvPicPr>
            <a:picLocks noChangeAspect="1" noChangeArrowheads="1"/>
          </p:cNvPicPr>
          <p:nvPr/>
        </p:nvPicPr>
        <p:blipFill>
          <a:blip r:embed="rId2" cstate="print"/>
          <a:srcRect l="4300" t="29480" r="83252" b="9261"/>
          <a:stretch>
            <a:fillRect/>
          </a:stretch>
        </p:blipFill>
        <p:spPr bwMode="auto">
          <a:xfrm>
            <a:off x="683568" y="332656"/>
            <a:ext cx="936104" cy="943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059832" y="6093296"/>
            <a:ext cx="2880320" cy="4081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4000"/>
              </a:lnSpc>
            </a:pPr>
            <a:r>
              <a:rPr lang="ru-RU" b="1" dirty="0" smtClean="0">
                <a:solidFill>
                  <a:srgbClr val="1E4778"/>
                </a:solidFill>
                <a:latin typeface="Arial Narrow" pitchFamily="34" charset="0"/>
              </a:rPr>
              <a:t>ТАРА – 2015 </a:t>
            </a:r>
            <a:endParaRPr lang="ru-RU" b="1" dirty="0">
              <a:solidFill>
                <a:srgbClr val="1E4778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ransition spd="med" advClick="0" advTm="6000">
    <p:diamond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99992" y="836712"/>
            <a:ext cx="4644008" cy="1512168"/>
          </a:xfrm>
        </p:spPr>
        <p:txBody>
          <a:bodyPr>
            <a:noAutofit/>
          </a:bodyPr>
          <a:lstStyle/>
          <a:p>
            <a:pPr algn="l"/>
            <a:r>
              <a:rPr lang="ru-RU" sz="1600" dirty="0" smtClean="0"/>
              <a:t>Степанов В.Е  Психология [Электронный ресурс]: учебник для бакалавров / В. Е. Степанов, В. П. </a:t>
            </a:r>
            <a:r>
              <a:rPr lang="ru-RU" sz="1600" dirty="0" err="1" smtClean="0"/>
              <a:t>Ступницкий</a:t>
            </a:r>
            <a:r>
              <a:rPr lang="ru-RU" sz="1600" dirty="0" smtClean="0"/>
              <a:t>, О. И. Щербакова. – М.: Дашков и К,  2014. – 518 с. – Режим доступа:  </a:t>
            </a:r>
            <a:r>
              <a:rPr lang="en-US" sz="1600" b="1" dirty="0" smtClean="0">
                <a:hlinkClick r:id="rId3"/>
              </a:rPr>
              <a:t>http://www.knigafund.ru/books/172182</a:t>
            </a:r>
            <a:r>
              <a:rPr lang="ru-RU" sz="1600" dirty="0" smtClean="0"/>
              <a:t/>
            </a:r>
            <a:br>
              <a:rPr lang="ru-RU" sz="1600" dirty="0" smtClean="0"/>
            </a:br>
            <a:endParaRPr lang="ru-RU" sz="16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499992" y="4293096"/>
            <a:ext cx="4536504" cy="1837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4000"/>
              </a:lnSpc>
              <a:spcAft>
                <a:spcPts val="600"/>
              </a:spcAft>
            </a:pPr>
            <a:r>
              <a:rPr lang="ru-RU" sz="1600" dirty="0" smtClean="0"/>
              <a:t>В учебнике рассмотрены вопросы становления и развития мировой и отечественной психологии. </a:t>
            </a:r>
          </a:p>
          <a:p>
            <a:pPr algn="just">
              <a:lnSpc>
                <a:spcPct val="114000"/>
              </a:lnSpc>
              <a:spcAft>
                <a:spcPts val="600"/>
              </a:spcAft>
            </a:pPr>
            <a:r>
              <a:rPr lang="ru-RU" sz="1600" dirty="0" smtClean="0"/>
              <a:t>Раскрыты проблемы личностного развития, группового поведения, </a:t>
            </a:r>
            <a:r>
              <a:rPr lang="ru-RU" sz="1600" dirty="0" err="1" smtClean="0"/>
              <a:t>конфликтологической</a:t>
            </a:r>
            <a:r>
              <a:rPr lang="ru-RU" sz="1600" dirty="0" smtClean="0"/>
              <a:t> культуры личности, проанализирована её деятельность в особых ситуациях.</a:t>
            </a:r>
            <a:endParaRPr lang="ru-RU" sz="1600" dirty="0"/>
          </a:p>
        </p:txBody>
      </p:sp>
      <p:pic>
        <p:nvPicPr>
          <p:cNvPr id="101378" name="Picture 2" descr="http://static.my-shop.ru/product/3/146/145538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692696"/>
            <a:ext cx="4176464" cy="5763518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6000">
    <p:diamond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55976" y="548680"/>
            <a:ext cx="4788024" cy="1512168"/>
          </a:xfrm>
        </p:spPr>
        <p:txBody>
          <a:bodyPr>
            <a:noAutofit/>
          </a:bodyPr>
          <a:lstStyle/>
          <a:p>
            <a:pPr algn="l"/>
            <a:r>
              <a:rPr lang="ru-RU" sz="1600" dirty="0" err="1" smtClean="0"/>
              <a:t>Галасюк</a:t>
            </a:r>
            <a:r>
              <a:rPr lang="en-US" sz="1600" dirty="0" smtClean="0"/>
              <a:t> </a:t>
            </a:r>
            <a:r>
              <a:rPr lang="ru-RU" sz="1600" dirty="0" smtClean="0"/>
              <a:t>И.</a:t>
            </a:r>
            <a:r>
              <a:rPr lang="en-US" sz="1600" dirty="0" smtClean="0"/>
              <a:t> </a:t>
            </a:r>
            <a:r>
              <a:rPr lang="ru-RU" sz="1600" dirty="0" smtClean="0"/>
              <a:t>Н.  Психология социальной работы [Электронный ресурс]: учебник для бакалавров / И. Н. </a:t>
            </a:r>
            <a:r>
              <a:rPr lang="ru-RU" sz="1600" dirty="0" err="1" smtClean="0"/>
              <a:t>Галасюк</a:t>
            </a:r>
            <a:r>
              <a:rPr lang="ru-RU" sz="1600" dirty="0" smtClean="0"/>
              <a:t>,  О. В.</a:t>
            </a:r>
            <a:r>
              <a:rPr lang="en-US" sz="1600" dirty="0" smtClean="0"/>
              <a:t> </a:t>
            </a:r>
            <a:r>
              <a:rPr lang="ru-RU" sz="1600" dirty="0" smtClean="0"/>
              <a:t>Краснова, Т. В.  </a:t>
            </a:r>
            <a:r>
              <a:rPr lang="ru-RU" sz="1600" dirty="0" err="1" smtClean="0"/>
              <a:t>Шинина</a:t>
            </a:r>
            <a:r>
              <a:rPr lang="ru-RU" sz="1600" dirty="0" smtClean="0"/>
              <a:t>; под ред. О.В. Красновой. – М.: Дашков и К,  2014. – 303 с. – Режим доступа: </a:t>
            </a:r>
            <a:r>
              <a:rPr lang="ru-RU" sz="1600" b="1" u="sng" dirty="0" smtClean="0">
                <a:hlinkClick r:id="rId3"/>
              </a:rPr>
              <a:t>http://www.knigafund.ru/books/173686</a:t>
            </a:r>
            <a:endParaRPr lang="ru-RU" sz="16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355976" y="2996952"/>
            <a:ext cx="4608512" cy="34659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4000"/>
              </a:lnSpc>
              <a:spcAft>
                <a:spcPts val="600"/>
              </a:spcAft>
            </a:pPr>
            <a:r>
              <a:rPr lang="ru-RU" sz="1500" dirty="0" smtClean="0"/>
              <a:t>В учебнике раскрываются теоретико-методологические и практико-ориентированные аспекты психосоциальной работы в её основных направлениях. </a:t>
            </a:r>
          </a:p>
          <a:p>
            <a:pPr algn="just">
              <a:lnSpc>
                <a:spcPct val="114000"/>
              </a:lnSpc>
              <a:spcAft>
                <a:spcPts val="600"/>
              </a:spcAft>
            </a:pPr>
            <a:r>
              <a:rPr lang="ru-RU" sz="1500" dirty="0" smtClean="0"/>
              <a:t>Представлены методы, виды психосоциальной работы в социальной сфере.</a:t>
            </a:r>
          </a:p>
          <a:p>
            <a:pPr algn="just">
              <a:lnSpc>
                <a:spcPct val="114000"/>
              </a:lnSpc>
              <a:spcAft>
                <a:spcPts val="600"/>
              </a:spcAft>
            </a:pPr>
            <a:r>
              <a:rPr lang="ru-RU" sz="1500" dirty="0" smtClean="0"/>
              <a:t>Особое внимание уделено кризисной психосоциальной помощи уязвимым группам населения: пожилым людям, семьям, имеющим детей с ограничениями здоровья. </a:t>
            </a:r>
          </a:p>
          <a:p>
            <a:pPr algn="just">
              <a:lnSpc>
                <a:spcPct val="114000"/>
              </a:lnSpc>
              <a:spcAft>
                <a:spcPts val="600"/>
              </a:spcAft>
            </a:pPr>
            <a:r>
              <a:rPr lang="ru-RU" sz="1500" dirty="0" smtClean="0"/>
              <a:t>Освещаются основы диагностики, консультирования и </a:t>
            </a:r>
            <a:r>
              <a:rPr lang="ru-RU" sz="1500" dirty="0" err="1" smtClean="0"/>
              <a:t>тренинговой</a:t>
            </a:r>
            <a:r>
              <a:rPr lang="ru-RU" sz="1500" dirty="0" smtClean="0"/>
              <a:t> работы в социальной сфере.</a:t>
            </a:r>
            <a:endParaRPr lang="ru-RU" sz="1500" dirty="0"/>
          </a:p>
        </p:txBody>
      </p:sp>
      <p:pic>
        <p:nvPicPr>
          <p:cNvPr id="103426" name="Picture 2" descr="http://znanium.com/images/0511/51197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620688"/>
            <a:ext cx="4034489" cy="5688632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6000">
    <p:diamond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11960" y="620688"/>
            <a:ext cx="4788024" cy="1872208"/>
          </a:xfrm>
        </p:spPr>
        <p:txBody>
          <a:bodyPr>
            <a:noAutofit/>
          </a:bodyPr>
          <a:lstStyle/>
          <a:p>
            <a:pPr algn="l"/>
            <a:r>
              <a:rPr lang="ru-RU" sz="1600" dirty="0" err="1" smtClean="0"/>
              <a:t>Дементий</a:t>
            </a:r>
            <a:r>
              <a:rPr lang="ru-RU" sz="1600" dirty="0" smtClean="0"/>
              <a:t> Л.И.  Методологические основы психологии [Электронный ресурс]: учебное пособие / Л.И. </a:t>
            </a:r>
            <a:r>
              <a:rPr lang="ru-RU" sz="1600" dirty="0" err="1" smtClean="0"/>
              <a:t>Дементий</a:t>
            </a:r>
            <a:r>
              <a:rPr lang="ru-RU" sz="1600" dirty="0" smtClean="0"/>
              <a:t>,</a:t>
            </a:r>
            <a:r>
              <a:rPr lang="ru-RU" sz="1600" dirty="0" smtClean="0">
                <a:hlinkClick r:id="rId3"/>
              </a:rPr>
              <a:t> </a:t>
            </a:r>
            <a:r>
              <a:rPr lang="ru-RU" sz="1600" dirty="0" smtClean="0"/>
              <a:t> А. В. </a:t>
            </a:r>
            <a:r>
              <a:rPr lang="ru-RU" sz="1600" dirty="0" err="1" smtClean="0"/>
              <a:t>Колодина</a:t>
            </a:r>
            <a:r>
              <a:rPr lang="ru-RU" sz="1600" dirty="0" smtClean="0"/>
              <a:t>. </a:t>
            </a:r>
            <a:r>
              <a:rPr lang="ru-RU" sz="1600" dirty="0" smtClean="0">
                <a:hlinkClick r:id="rId4"/>
              </a:rPr>
              <a:t>–</a:t>
            </a:r>
            <a:r>
              <a:rPr lang="ru-RU" sz="1600" dirty="0" smtClean="0"/>
              <a:t> Омск:  Издательство Омского государственного университета им. Ф.М. Достоевского, 2014. – 100 с. – Режим доступа: </a:t>
            </a:r>
            <a:r>
              <a:rPr lang="ru-RU" sz="1600" b="1" u="sng" dirty="0" smtClean="0">
                <a:hlinkClick r:id="rId5"/>
              </a:rPr>
              <a:t>http://www.knigafund.ru/books/172650</a:t>
            </a:r>
            <a:endParaRPr lang="ru-RU" sz="16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283968" y="3861048"/>
            <a:ext cx="4680520" cy="2415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4000"/>
              </a:lnSpc>
              <a:spcAft>
                <a:spcPts val="600"/>
              </a:spcAft>
            </a:pPr>
            <a:r>
              <a:rPr lang="ru-RU" sz="1600" dirty="0" smtClean="0"/>
              <a:t>Материал, изложенный в учебном пособии, направлен на формирование системы представлений о методологии психологического знания. </a:t>
            </a:r>
          </a:p>
          <a:p>
            <a:pPr algn="just">
              <a:lnSpc>
                <a:spcPct val="114000"/>
              </a:lnSpc>
              <a:spcAft>
                <a:spcPts val="600"/>
              </a:spcAft>
            </a:pPr>
            <a:r>
              <a:rPr lang="ru-RU" sz="1600" dirty="0" smtClean="0"/>
              <a:t>Рассматриваются центральные понятия психологии как науки, её объект и предмет, базовые методологические принципы и проблемы, а также ведущие </a:t>
            </a:r>
            <a:r>
              <a:rPr lang="ru-RU" sz="1600" dirty="0" err="1" smtClean="0"/>
              <a:t>метапсихологические</a:t>
            </a:r>
            <a:r>
              <a:rPr lang="ru-RU" sz="1600" dirty="0" smtClean="0"/>
              <a:t> категории.</a:t>
            </a:r>
            <a:endParaRPr lang="ru-RU" sz="1500" dirty="0"/>
          </a:p>
        </p:txBody>
      </p:sp>
      <p:pic>
        <p:nvPicPr>
          <p:cNvPr id="107522" name="Picture 2" descr="Методологические основы психологии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9512" y="764704"/>
            <a:ext cx="3803238" cy="540060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6000">
    <p:diamond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11960" y="620688"/>
            <a:ext cx="4788024" cy="1584176"/>
          </a:xfrm>
        </p:spPr>
        <p:txBody>
          <a:bodyPr>
            <a:noAutofit/>
          </a:bodyPr>
          <a:lstStyle/>
          <a:p>
            <a:pPr algn="l"/>
            <a:r>
              <a:rPr lang="ru-RU" sz="1600" dirty="0" smtClean="0"/>
              <a:t>Власова О.А.  </a:t>
            </a:r>
            <a:r>
              <a:rPr lang="ru-RU" sz="1600" dirty="0" err="1" smtClean="0"/>
              <a:t>Антипсихиатрия</a:t>
            </a:r>
            <a:r>
              <a:rPr lang="ru-RU" sz="1600" dirty="0" smtClean="0"/>
              <a:t>: социальная теория и социальная практика [Электронный ресурс] / О. А. Власова. – М.:  Издательский дом Высшей школы экономики, 2014. – 430 с. – Режим доступа: </a:t>
            </a:r>
            <a:r>
              <a:rPr lang="en-US" sz="1800" b="1" dirty="0" smtClean="0">
                <a:hlinkClick r:id="rId3"/>
              </a:rPr>
              <a:t>http://www.knigafund.ru/books/172495</a:t>
            </a:r>
            <a:r>
              <a:rPr lang="ru-RU" sz="1600" dirty="0" smtClean="0"/>
              <a:t/>
            </a:r>
            <a:br>
              <a:rPr lang="ru-RU" sz="1600" dirty="0" smtClean="0"/>
            </a:br>
            <a:endParaRPr lang="ru-RU" sz="16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211960" y="3068960"/>
            <a:ext cx="4752528" cy="36148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4000"/>
              </a:lnSpc>
              <a:spcAft>
                <a:spcPts val="600"/>
              </a:spcAft>
            </a:pPr>
            <a:r>
              <a:rPr lang="ru-RU" sz="1600" dirty="0" err="1" smtClean="0"/>
              <a:t>Антипсихиатрия</a:t>
            </a:r>
            <a:r>
              <a:rPr lang="ru-RU" sz="1600" dirty="0" smtClean="0"/>
              <a:t> – продукт бунтарской эпохи 1960-х годов. </a:t>
            </a:r>
          </a:p>
          <a:p>
            <a:pPr algn="just">
              <a:lnSpc>
                <a:spcPct val="114000"/>
              </a:lnSpc>
              <a:spcAft>
                <a:spcPts val="600"/>
              </a:spcAft>
            </a:pPr>
            <a:r>
              <a:rPr lang="ru-RU" sz="1600" dirty="0" smtClean="0"/>
              <a:t>Сформировавшись на пересечении психиатрии и философии, психологии и психоанализа, критической социальной теории и теории культуры, это движение выступало против принуждения и порабощения человека обществом, против тотальной власти и общественных институтов. </a:t>
            </a:r>
          </a:p>
          <a:p>
            <a:pPr algn="just">
              <a:lnSpc>
                <a:spcPct val="114000"/>
              </a:lnSpc>
              <a:spcAft>
                <a:spcPts val="600"/>
              </a:spcAft>
            </a:pPr>
            <a:r>
              <a:rPr lang="ru-RU" sz="1600" dirty="0" smtClean="0"/>
              <a:t>Что представляла собой эта радикальная волна, какие проблемы она ставила и к каким итогам пришла – на все эти вопросы и пытается ответить данная книга.</a:t>
            </a:r>
            <a:endParaRPr lang="ru-RU" sz="1600" dirty="0"/>
          </a:p>
        </p:txBody>
      </p:sp>
      <p:pic>
        <p:nvPicPr>
          <p:cNvPr id="111618" name="Picture 2" descr=" «Антипсихиатрия : Социальная теория и социальная практика»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692696"/>
            <a:ext cx="3888432" cy="5715997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6000">
    <p:diamond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11960" y="836712"/>
            <a:ext cx="4932040" cy="1152128"/>
          </a:xfrm>
        </p:spPr>
        <p:txBody>
          <a:bodyPr>
            <a:noAutofit/>
          </a:bodyPr>
          <a:lstStyle/>
          <a:p>
            <a:pPr algn="l"/>
            <a:r>
              <a:rPr lang="ru-RU" sz="1600" dirty="0" err="1" smtClean="0"/>
              <a:t>Спеваков</a:t>
            </a:r>
            <a:r>
              <a:rPr lang="ru-RU" sz="1600" dirty="0" smtClean="0"/>
              <a:t> В. Н. Основы психологии лекции [Электронный ресурс]: учебное пособие / В. Н. </a:t>
            </a:r>
            <a:r>
              <a:rPr lang="ru-RU" sz="1600" dirty="0" err="1" smtClean="0"/>
              <a:t>Спеваков</a:t>
            </a:r>
            <a:r>
              <a:rPr lang="ru-RU" sz="1600" dirty="0" smtClean="0"/>
              <a:t>. – М.: Логос, 2014. – 100 с.</a:t>
            </a:r>
            <a:br>
              <a:rPr lang="ru-RU" sz="1600" dirty="0" smtClean="0"/>
            </a:br>
            <a:r>
              <a:rPr lang="en-US" sz="1800" b="1" dirty="0" smtClean="0">
                <a:hlinkClick r:id="rId3"/>
              </a:rPr>
              <a:t>http://www.knigafund.ru/books/173567</a:t>
            </a:r>
            <a:endParaRPr lang="ru-RU" sz="16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211960" y="3861048"/>
            <a:ext cx="4752528" cy="2398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4000"/>
              </a:lnSpc>
              <a:spcAft>
                <a:spcPts val="600"/>
              </a:spcAft>
            </a:pPr>
            <a:r>
              <a:rPr lang="ru-RU" sz="1600" dirty="0" smtClean="0"/>
              <a:t>В учебном пособии рассмотрены психологические закономерности лекционной работы, которые должен учитывать каждый преподаватель вуза на лекции на любую тему. </a:t>
            </a:r>
          </a:p>
          <a:p>
            <a:pPr algn="just">
              <a:lnSpc>
                <a:spcPct val="114000"/>
              </a:lnSpc>
              <a:spcAft>
                <a:spcPts val="600"/>
              </a:spcAft>
            </a:pPr>
            <a:r>
              <a:rPr lang="ru-RU" sz="1600" dirty="0" smtClean="0"/>
              <a:t>Особое внимание уделено структуре лекции, методам преподнесения материала, организации внимания, восприятия, понимания и запоминания, подготовке и исполнению лекции.</a:t>
            </a:r>
            <a:endParaRPr lang="ru-RU" sz="1600" dirty="0"/>
          </a:p>
        </p:txBody>
      </p:sp>
      <p:pic>
        <p:nvPicPr>
          <p:cNvPr id="6" name="Picture 2" descr="http://static.my-shop.ru/product/3/195/194412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764704"/>
            <a:ext cx="3888432" cy="5780816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6000">
    <p:diamond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67944" y="404664"/>
            <a:ext cx="5076056" cy="1728192"/>
          </a:xfrm>
        </p:spPr>
        <p:txBody>
          <a:bodyPr>
            <a:noAutofit/>
          </a:bodyPr>
          <a:lstStyle/>
          <a:p>
            <a:pPr algn="l"/>
            <a:r>
              <a:rPr lang="ru-RU" sz="1600" dirty="0" smtClean="0"/>
              <a:t>Детская </a:t>
            </a:r>
            <a:r>
              <a:rPr lang="ru-RU" sz="1600" dirty="0" err="1" smtClean="0"/>
              <a:t>логопсихология</a:t>
            </a:r>
            <a:r>
              <a:rPr lang="ru-RU" sz="1600" dirty="0" smtClean="0"/>
              <a:t>: учебник для студентов вузов, проходящим профессиональную подготовку по направлению 050700 «Специальное (дефектологическое) образование» / под ред. О.А. Денисовой / [Денисова О. А. и др.</a:t>
            </a:r>
            <a:r>
              <a:rPr lang="en-US" sz="1600" dirty="0" smtClean="0"/>
              <a:t>].</a:t>
            </a:r>
            <a:r>
              <a:rPr lang="ru-RU" sz="1600" dirty="0" smtClean="0"/>
              <a:t> – М.: ВЛАДОС,  2015. – 160 с. – Режим доступа: </a:t>
            </a:r>
            <a:endParaRPr lang="ru-RU" sz="16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067944" y="2924944"/>
            <a:ext cx="4968552" cy="36917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4000"/>
              </a:lnSpc>
              <a:spcAft>
                <a:spcPts val="600"/>
              </a:spcAft>
            </a:pPr>
            <a:r>
              <a:rPr lang="ru-RU" sz="1600" dirty="0" smtClean="0"/>
              <a:t>Учебник представляет теоретические и практические аспекты детской </a:t>
            </a:r>
            <a:r>
              <a:rPr lang="ru-RU" sz="1600" dirty="0" err="1" smtClean="0"/>
              <a:t>логопсихологии</a:t>
            </a:r>
            <a:r>
              <a:rPr lang="ru-RU" sz="1600" dirty="0" smtClean="0"/>
              <a:t>. </a:t>
            </a:r>
          </a:p>
          <a:p>
            <a:pPr algn="just">
              <a:lnSpc>
                <a:spcPct val="114000"/>
              </a:lnSpc>
              <a:spcAft>
                <a:spcPts val="600"/>
              </a:spcAft>
            </a:pPr>
            <a:r>
              <a:rPr lang="ru-RU" sz="1600" dirty="0" smtClean="0"/>
              <a:t>Даются характеристики особенностей психического развития детей с разными речевыми нарушениями (ФФН, ОНР, просодическими нарушениями). </a:t>
            </a:r>
          </a:p>
          <a:p>
            <a:pPr algn="just">
              <a:lnSpc>
                <a:spcPct val="114000"/>
              </a:lnSpc>
              <a:spcAft>
                <a:spcPts val="600"/>
              </a:spcAft>
            </a:pPr>
            <a:r>
              <a:rPr lang="ru-RU" sz="1600" dirty="0" smtClean="0"/>
              <a:t>Раскрываются возможности оказания таким детям многоплановой </a:t>
            </a:r>
            <a:r>
              <a:rPr lang="ru-RU" sz="1600" dirty="0" err="1" smtClean="0"/>
              <a:t>психокоррекционной</a:t>
            </a:r>
            <a:r>
              <a:rPr lang="ru-RU" sz="1600" dirty="0" smtClean="0"/>
              <a:t> и коррекционно-педагогической помощи. </a:t>
            </a:r>
          </a:p>
          <a:p>
            <a:pPr algn="just">
              <a:lnSpc>
                <a:spcPct val="114000"/>
              </a:lnSpc>
              <a:spcAft>
                <a:spcPts val="600"/>
              </a:spcAft>
            </a:pPr>
            <a:r>
              <a:rPr lang="ru-RU" sz="1600" dirty="0" smtClean="0"/>
              <a:t>Учебник ориентирован на оказание помощи будущим специалистам (студентам, бакалаврам, магистрам) и практикующим работникам, осуществляющим работу с детьми, имеющими нарушения речи.</a:t>
            </a:r>
            <a:endParaRPr lang="ru-RU" sz="1600" dirty="0"/>
          </a:p>
        </p:txBody>
      </p:sp>
      <p:pic>
        <p:nvPicPr>
          <p:cNvPr id="59394" name="Picture 2" descr="http://static.my-shop.ru/product/3/191/190496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620688"/>
            <a:ext cx="3850214" cy="572400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6000">
    <p:diamond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211960" y="2924944"/>
            <a:ext cx="4932040" cy="36148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4000"/>
              </a:lnSpc>
              <a:spcAft>
                <a:spcPts val="600"/>
              </a:spcAft>
            </a:pPr>
            <a:r>
              <a:rPr lang="ru-RU" sz="1600" dirty="0" smtClean="0"/>
              <a:t>Книга посвящена воспитательному и социализирующему значению семьи. </a:t>
            </a:r>
          </a:p>
          <a:p>
            <a:pPr algn="just">
              <a:lnSpc>
                <a:spcPct val="114000"/>
              </a:lnSpc>
              <a:spcAft>
                <a:spcPts val="600"/>
              </a:spcAft>
            </a:pPr>
            <a:r>
              <a:rPr lang="ru-RU" sz="1600" dirty="0" smtClean="0"/>
              <a:t>Рассмотрена трансформация семьи как социального института, проанализировано влияние семейного воспитания на добрачное поведение молодёжи, отмечена необходимость социальной политики в отношении поддержки семьи. </a:t>
            </a:r>
          </a:p>
          <a:p>
            <a:pPr algn="just">
              <a:lnSpc>
                <a:spcPct val="114000"/>
              </a:lnSpc>
              <a:spcAft>
                <a:spcPts val="600"/>
              </a:spcAft>
            </a:pPr>
            <a:r>
              <a:rPr lang="ru-RU" sz="1600" dirty="0" smtClean="0"/>
              <a:t>В книге исследована проблема семейного насилия, описаны меры против социальной </a:t>
            </a:r>
            <a:r>
              <a:rPr lang="ru-RU" sz="1600" dirty="0" err="1" smtClean="0"/>
              <a:t>дезадаптации</a:t>
            </a:r>
            <a:r>
              <a:rPr lang="ru-RU" sz="1600" dirty="0" smtClean="0"/>
              <a:t> несовершеннолетних, названы необходимые для социального работника социально-психологические и педагогические качества.</a:t>
            </a:r>
            <a:endParaRPr lang="ru-RU" sz="1600" dirty="0"/>
          </a:p>
        </p:txBody>
      </p:sp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4283968" y="692696"/>
            <a:ext cx="4860032" cy="1296144"/>
          </a:xfrm>
        </p:spPr>
        <p:txBody>
          <a:bodyPr>
            <a:noAutofit/>
          </a:bodyPr>
          <a:lstStyle/>
          <a:p>
            <a:pPr algn="l"/>
            <a:r>
              <a:rPr lang="ru-RU" sz="1600" dirty="0" err="1" smtClean="0"/>
              <a:t>Холостова</a:t>
            </a:r>
            <a:r>
              <a:rPr lang="ru-RU" sz="1600" dirty="0" smtClean="0"/>
              <a:t> Е.И.   Семейное воспитание и социальная работа [Электронный ресурс]: учебное пособие / </a:t>
            </a:r>
            <a:r>
              <a:rPr lang="ru-RU" sz="1600" dirty="0" err="1" smtClean="0"/>
              <a:t>Холостова</a:t>
            </a:r>
            <a:r>
              <a:rPr lang="ru-RU" sz="1600" dirty="0" smtClean="0"/>
              <a:t> Е.И., Черняк Е.М., </a:t>
            </a:r>
            <a:r>
              <a:rPr lang="ru-RU" sz="1600" dirty="0" err="1" smtClean="0"/>
              <a:t>Стрельникова</a:t>
            </a:r>
            <a:r>
              <a:rPr lang="ru-RU" sz="1600" dirty="0" smtClean="0"/>
              <a:t> Н.Н.. – М. Дашков и К, 2015. – 292 с. – Режим доступа: </a:t>
            </a:r>
            <a:r>
              <a:rPr lang="ru-RU" sz="1600" b="1" u="sng" dirty="0" smtClean="0">
                <a:hlinkClick r:id="rId3"/>
              </a:rPr>
              <a:t>http://www.knigafund.ru/books/55370</a:t>
            </a:r>
            <a:endParaRPr lang="ru-RU" sz="1600" dirty="0"/>
          </a:p>
        </p:txBody>
      </p:sp>
      <p:pic>
        <p:nvPicPr>
          <p:cNvPr id="61442" name="Picture 2" descr="http://www.combook.ru/pictures/1037387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836712"/>
            <a:ext cx="4032448" cy="5564774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6000">
    <p:diamond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3968" y="260648"/>
            <a:ext cx="4860032" cy="2016224"/>
          </a:xfrm>
        </p:spPr>
        <p:txBody>
          <a:bodyPr>
            <a:noAutofit/>
          </a:bodyPr>
          <a:lstStyle/>
          <a:p>
            <a:pPr algn="l"/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500" dirty="0" smtClean="0"/>
              <a:t>Московкина  А. Г., Орлова Н. И. Клинико-генетические основы детской дефектологии [Электронный ресурс]: учебное пособие для студентов-бакалавров высших учебных заведений дефектологических факультетов / А. Г. Московкина, Н. И.  Орлова. – М.: ВЛАДОС, 2015. – 224 с. – Режим доступа: </a:t>
            </a:r>
            <a:r>
              <a:rPr lang="ru-RU" sz="1800" b="1" u="sng" dirty="0" smtClean="0">
                <a:hlinkClick r:id="rId3"/>
              </a:rPr>
              <a:t>http://www.knigafund.ru/books/173793</a:t>
            </a:r>
            <a:r>
              <a:rPr lang="ru-RU" sz="1800" b="1" dirty="0" smtClean="0"/>
              <a:t>.</a:t>
            </a:r>
            <a:br>
              <a:rPr lang="ru-RU" sz="1800" b="1" dirty="0" smtClean="0"/>
            </a:br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endParaRPr lang="ru-RU" sz="1600" dirty="0"/>
          </a:p>
        </p:txBody>
      </p:sp>
      <p:pic>
        <p:nvPicPr>
          <p:cNvPr id="2050" name="Picture 2" descr="http://static.my-shop.ru/product/3/191/190501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48680"/>
            <a:ext cx="4024890" cy="5809278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4139952" y="2564904"/>
            <a:ext cx="5004048" cy="40072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4000"/>
              </a:lnSpc>
              <a:spcAft>
                <a:spcPts val="600"/>
              </a:spcAft>
            </a:pPr>
            <a:r>
              <a:rPr lang="ru-RU" sz="1500" dirty="0" smtClean="0"/>
              <a:t>Учебное пособие содержит сведения о наследственных формах нарушений развития, обусловливающих особые образовательные потребности у детей. </a:t>
            </a:r>
          </a:p>
          <a:p>
            <a:pPr algn="just">
              <a:lnSpc>
                <a:spcPct val="114000"/>
              </a:lnSpc>
              <a:spcAft>
                <a:spcPts val="600"/>
              </a:spcAft>
            </a:pPr>
            <a:r>
              <a:rPr lang="ru-RU" sz="1500" dirty="0" smtClean="0"/>
              <a:t>А именно, о наследственных формах интеллектуальных, речевых, сенсорных нарушений, расстройствах эмоционально-волевой сферы и поведения, функций опорно-двигательного аппарата.</a:t>
            </a:r>
          </a:p>
          <a:p>
            <a:pPr algn="just">
              <a:lnSpc>
                <a:spcPct val="114000"/>
              </a:lnSpc>
              <a:spcAft>
                <a:spcPts val="600"/>
              </a:spcAft>
            </a:pPr>
            <a:r>
              <a:rPr lang="ru-RU" sz="1500" dirty="0" smtClean="0"/>
              <a:t>Пособие адресовано студентам-бакалаврам педагогических высших учебных заведений и специалистам, работающим в области коррекционной педагогики и специальной психологии.</a:t>
            </a:r>
          </a:p>
          <a:p>
            <a:pPr algn="just">
              <a:lnSpc>
                <a:spcPct val="114000"/>
              </a:lnSpc>
              <a:spcAft>
                <a:spcPts val="600"/>
              </a:spcAft>
            </a:pPr>
            <a:r>
              <a:rPr lang="ru-RU" sz="1500" dirty="0" smtClean="0"/>
              <a:t>Содержит иллюстрации, терминологический словарь, список источников литературы, вопросы и задания для самопроверки и самостоятельной работы.</a:t>
            </a:r>
            <a:endParaRPr lang="ru-RU" sz="1500" dirty="0"/>
          </a:p>
        </p:txBody>
      </p:sp>
    </p:spTree>
  </p:cSld>
  <p:clrMapOvr>
    <a:masterClrMapping/>
  </p:clrMapOvr>
  <p:transition spd="med" advClick="0" advTm="6000">
    <p:diamond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57686" y="571480"/>
            <a:ext cx="4786314" cy="1571636"/>
          </a:xfrm>
        </p:spPr>
        <p:txBody>
          <a:bodyPr>
            <a:noAutofit/>
          </a:bodyPr>
          <a:lstStyle/>
          <a:p>
            <a:pPr algn="l"/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dirty="0" smtClean="0"/>
              <a:t>Уманская Т.М. Невропатология. Естественнонаучные основы специальной педагогики [Электронный ресурс]: учебное пособие для студентов-бакалавров высших учебных заведений дефектологических факультетов / Т. М. Уманская. – М.: ВЛАДОС, 2015. – 304 с. – Режим доступа: </a:t>
            </a:r>
            <a:r>
              <a:rPr lang="ru-RU" sz="1600" b="1" u="sng" dirty="0" smtClean="0">
                <a:hlinkClick r:id="rId3"/>
              </a:rPr>
              <a:t>http://www.knigafund.ru/books/173795</a:t>
            </a: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endParaRPr lang="ru-RU" sz="16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357686" y="3000372"/>
            <a:ext cx="4643470" cy="35988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4000"/>
              </a:lnSpc>
              <a:spcAft>
                <a:spcPts val="600"/>
              </a:spcAft>
            </a:pPr>
            <a:r>
              <a:rPr lang="ru-RU" sz="1600" dirty="0" smtClean="0"/>
              <a:t>В данном учебнике освещаются вопросы строения нервной системы, её формирование в разные периоды развития ребенка, а также причины возникновения, механизмы течения и остаточные проявления неврологических заболеваний. </a:t>
            </a:r>
          </a:p>
          <a:p>
            <a:pPr algn="just">
              <a:lnSpc>
                <a:spcPct val="114000"/>
              </a:lnSpc>
              <a:spcAft>
                <a:spcPts val="600"/>
              </a:spcAft>
            </a:pPr>
            <a:r>
              <a:rPr lang="ru-RU" sz="1600" dirty="0" smtClean="0"/>
              <a:t>Особое внимание уделяется тем заболеваниям, которые могут привести к нарушениям психофизического развития ребенка. </a:t>
            </a:r>
          </a:p>
          <a:p>
            <a:pPr algn="just">
              <a:lnSpc>
                <a:spcPct val="114000"/>
              </a:lnSpc>
              <a:spcAft>
                <a:spcPts val="600"/>
              </a:spcAft>
            </a:pPr>
            <a:r>
              <a:rPr lang="ru-RU" sz="1600" dirty="0" smtClean="0"/>
              <a:t>Учебник предназначен для бакалавров специального дефектологического образования, а также для студентов дефектологических факультетов педагогических вузов.</a:t>
            </a:r>
            <a:endParaRPr lang="ru-RU" sz="1600" dirty="0"/>
          </a:p>
        </p:txBody>
      </p:sp>
      <p:pic>
        <p:nvPicPr>
          <p:cNvPr id="8194" name="Picture 2" descr="Невропатология. Естественнонаучные основы специальной педагогики. Учебное пособие. Гриф УМО МО РФ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571480"/>
            <a:ext cx="3873499" cy="557784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6000">
    <p:diamond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55976" y="692696"/>
            <a:ext cx="4462786" cy="697280"/>
          </a:xfrm>
        </p:spPr>
        <p:txBody>
          <a:bodyPr>
            <a:noAutofit/>
          </a:bodyPr>
          <a:lstStyle/>
          <a:p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3200" b="1" dirty="0" smtClean="0">
                <a:solidFill>
                  <a:srgbClr val="C00000"/>
                </a:solidFill>
              </a:rPr>
              <a:t>ДЕФЕКТОЛОГИЯ</a:t>
            </a:r>
            <a:br>
              <a:rPr lang="ru-RU" sz="3200" b="1" dirty="0" smtClean="0">
                <a:solidFill>
                  <a:srgbClr val="C00000"/>
                </a:solidFill>
              </a:rPr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endParaRPr lang="ru-RU" sz="16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067944" y="2420888"/>
            <a:ext cx="4861204" cy="38382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4000"/>
              </a:lnSpc>
              <a:spcAft>
                <a:spcPts val="1200"/>
              </a:spcAft>
            </a:pPr>
            <a:r>
              <a:rPr lang="ru-RU" sz="1400" dirty="0" smtClean="0"/>
              <a:t>Научно-методический журнал «Дефектология» предназначен для широкого круга специалистов, как исследователей, так и практиков, работающих с детьми раннего, дошкольного, школьного возраста с отклонениями в развитии. </a:t>
            </a:r>
            <a:endParaRPr lang="ru-RU" sz="1400" dirty="0" smtClean="0"/>
          </a:p>
          <a:p>
            <a:pPr algn="just">
              <a:lnSpc>
                <a:spcPct val="114000"/>
              </a:lnSpc>
              <a:spcAft>
                <a:spcPts val="1200"/>
              </a:spcAft>
            </a:pPr>
            <a:r>
              <a:rPr lang="ru-RU" sz="1400" dirty="0" smtClean="0"/>
              <a:t>Публикуемые </a:t>
            </a:r>
            <a:r>
              <a:rPr lang="ru-RU" sz="1400" dirty="0" smtClean="0"/>
              <a:t>в нем материалы отражают не только результаты современных исследований в области коррекционной педагогики, специальной и клинической психологии, нейрофизиологии и смежных научных дисциплин, но и инновационные методические разработки, посвященные разнообразным аспектам коррекционной помощи различным категориям детей. </a:t>
            </a:r>
            <a:endParaRPr lang="ru-RU" sz="1400" dirty="0" smtClean="0"/>
          </a:p>
          <a:p>
            <a:pPr algn="ctr">
              <a:lnSpc>
                <a:spcPct val="114000"/>
              </a:lnSpc>
              <a:spcAft>
                <a:spcPts val="1200"/>
              </a:spcAft>
            </a:pPr>
            <a:r>
              <a:rPr lang="ru-RU" sz="1400" b="1" dirty="0" smtClean="0"/>
              <a:t>Журнал </a:t>
            </a:r>
            <a:r>
              <a:rPr lang="ru-RU" sz="1400" b="1" dirty="0" smtClean="0"/>
              <a:t>зарегистрирован в базе данных Российского индекса научного цитирования (РИНЦ</a:t>
            </a:r>
            <a:r>
              <a:rPr lang="ru-RU" sz="1400" b="1" dirty="0" smtClean="0"/>
              <a:t>).</a:t>
            </a:r>
            <a:endParaRPr lang="ru-RU" sz="1400" b="1" dirty="0"/>
          </a:p>
        </p:txBody>
      </p:sp>
      <p:pic>
        <p:nvPicPr>
          <p:cNvPr id="5" name="Рисунок 4" descr="http://www.schoolpress.ru/upload/resize_cache/iblock/6d8/169_213_17aa4d1ebb8778620b4448c8ec63cf76e/defektologiya_2015_0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476672"/>
            <a:ext cx="3752404" cy="58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4860032" y="1412776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Научно-методический журнал</a:t>
            </a:r>
            <a:endParaRPr lang="ru-RU" b="1" dirty="0"/>
          </a:p>
        </p:txBody>
      </p:sp>
    </p:spTree>
  </p:cSld>
  <p:clrMapOvr>
    <a:masterClrMapping/>
  </p:clrMapOvr>
  <p:transition spd="med" advClick="0" advTm="6000">
    <p:diamond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268760"/>
            <a:ext cx="8229600" cy="2160240"/>
          </a:xfrm>
        </p:spPr>
        <p:txBody>
          <a:bodyPr>
            <a:normAutofit/>
          </a:bodyPr>
          <a:lstStyle/>
          <a:p>
            <a:r>
              <a:rPr lang="ru-RU" sz="5800" b="1" cap="all" dirty="0" smtClean="0">
                <a:solidFill>
                  <a:srgbClr val="1E4778"/>
                </a:solidFill>
                <a:latin typeface="Arial Narrow" pitchFamily="34" charset="0"/>
              </a:rPr>
              <a:t>Презентация </a:t>
            </a:r>
            <a:r>
              <a:rPr lang="ru-RU" sz="6000" b="1" cap="all" dirty="0" smtClean="0">
                <a:solidFill>
                  <a:srgbClr val="1E4778"/>
                </a:solidFill>
                <a:latin typeface="Arial Narrow" pitchFamily="34" charset="0"/>
              </a:rPr>
              <a:t>   </a:t>
            </a:r>
            <a:endParaRPr lang="ru-RU" sz="6000" b="1" cap="all" dirty="0">
              <a:solidFill>
                <a:srgbClr val="1E4778"/>
              </a:solidFill>
              <a:latin typeface="Arial Narrow" pitchFamily="34" charset="0"/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467544" y="980728"/>
            <a:ext cx="8229600" cy="1800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5000" b="1" i="0" u="none" strike="noStrike" kern="1200" cap="none" spc="0" normalizeH="0" baseline="0" noProof="0" dirty="0" smtClean="0">
              <a:ln>
                <a:noFill/>
              </a:ln>
              <a:solidFill>
                <a:srgbClr val="1E4778"/>
              </a:solidFill>
              <a:effectLst/>
              <a:uLnTx/>
              <a:uFillTx/>
              <a:latin typeface="Arial Narrow" pitchFamily="34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5000" b="1" i="0" u="none" strike="noStrike" kern="1200" cap="none" spc="0" normalizeH="0" baseline="0" noProof="0" dirty="0">
              <a:ln>
                <a:noFill/>
              </a:ln>
              <a:solidFill>
                <a:srgbClr val="1E4778"/>
              </a:solidFill>
              <a:effectLst/>
              <a:uLnTx/>
              <a:uFillTx/>
              <a:latin typeface="Arial Narrow" pitchFamily="34" charset="0"/>
              <a:ea typeface="+mj-ea"/>
              <a:cs typeface="+mj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67744" y="476672"/>
            <a:ext cx="4608512" cy="72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4000"/>
              </a:lnSpc>
            </a:pPr>
            <a:r>
              <a:rPr lang="ru-RU" b="1" dirty="0" smtClean="0">
                <a:solidFill>
                  <a:srgbClr val="1E4778"/>
                </a:solidFill>
                <a:latin typeface="Arial Narrow" pitchFamily="34" charset="0"/>
              </a:rPr>
              <a:t>БИБЛИОТЕКА </a:t>
            </a:r>
          </a:p>
          <a:p>
            <a:pPr algn="ctr">
              <a:lnSpc>
                <a:spcPct val="114000"/>
              </a:lnSpc>
            </a:pPr>
            <a:r>
              <a:rPr lang="ru-RU" b="1" dirty="0" smtClean="0">
                <a:solidFill>
                  <a:srgbClr val="1E4778"/>
                </a:solidFill>
                <a:latin typeface="Arial Narrow" pitchFamily="34" charset="0"/>
              </a:rPr>
              <a:t>ФИЛИАЛА  ОМГПУ В Г. ТАРЕ</a:t>
            </a:r>
            <a:endParaRPr lang="ru-RU" b="1" dirty="0">
              <a:solidFill>
                <a:srgbClr val="1E4778"/>
              </a:solidFill>
              <a:latin typeface="Arial Narrow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59832" y="6093296"/>
            <a:ext cx="2880320" cy="4081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4000"/>
              </a:lnSpc>
            </a:pPr>
            <a:r>
              <a:rPr lang="ru-RU" b="1" dirty="0" smtClean="0">
                <a:solidFill>
                  <a:srgbClr val="1E4778"/>
                </a:solidFill>
                <a:latin typeface="Arial Narrow" pitchFamily="34" charset="0"/>
              </a:rPr>
              <a:t>ТАРА – 2015 </a:t>
            </a:r>
            <a:endParaRPr lang="ru-RU" b="1" dirty="0">
              <a:solidFill>
                <a:srgbClr val="1E4778"/>
              </a:solidFill>
              <a:latin typeface="Arial Narrow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31640" y="2924944"/>
            <a:ext cx="626469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cap="all" dirty="0" smtClean="0">
                <a:solidFill>
                  <a:srgbClr val="1E4778"/>
                </a:solidFill>
                <a:latin typeface="Arial Narrow" pitchFamily="34" charset="0"/>
              </a:rPr>
              <a:t>новинки  </a:t>
            </a:r>
            <a:r>
              <a:rPr lang="ru-RU" sz="3200" b="1" cap="all" dirty="0" smtClean="0">
                <a:solidFill>
                  <a:srgbClr val="1E4778"/>
                </a:solidFill>
                <a:latin typeface="Arial Narrow" pitchFamily="34" charset="0"/>
              </a:rPr>
              <a:t>учебной  литературы и периодических изданий  </a:t>
            </a:r>
            <a:r>
              <a:rPr lang="ru-RU" sz="3400" b="1" cap="all" dirty="0" smtClean="0">
                <a:solidFill>
                  <a:srgbClr val="1E4778"/>
                </a:solidFill>
                <a:latin typeface="Arial Narrow" pitchFamily="34" charset="0"/>
              </a:rPr>
              <a:t>  </a:t>
            </a:r>
            <a:endParaRPr lang="ru-RU" sz="3400" b="1" cap="all" dirty="0">
              <a:solidFill>
                <a:srgbClr val="1E4778"/>
              </a:solidFill>
              <a:latin typeface="Arial Narrow" pitchFamily="34" charset="0"/>
            </a:endParaRPr>
          </a:p>
        </p:txBody>
      </p:sp>
      <p:pic>
        <p:nvPicPr>
          <p:cNvPr id="8" name="Picture 2" descr=" «Психология. В 3 кн. Кн.1. Общие основы психологии : учебник для студентов высших педагогических учебных заведений»"/>
          <p:cNvPicPr>
            <a:picLocks noChangeAspect="1" noChangeArrowheads="1"/>
          </p:cNvPicPr>
          <p:nvPr/>
        </p:nvPicPr>
        <p:blipFill>
          <a:blip r:embed="rId2" cstate="print"/>
          <a:srcRect l="14135" t="22032" r="14933" b="11870"/>
          <a:stretch>
            <a:fillRect/>
          </a:stretch>
        </p:blipFill>
        <p:spPr bwMode="auto">
          <a:xfrm rot="10800000" flipV="1">
            <a:off x="7092280" y="4005064"/>
            <a:ext cx="1800200" cy="2558179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6000">
    <p:diamond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55976" y="692696"/>
            <a:ext cx="4462786" cy="697280"/>
          </a:xfrm>
        </p:spPr>
        <p:txBody>
          <a:bodyPr>
            <a:noAutofit/>
          </a:bodyPr>
          <a:lstStyle/>
          <a:p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endParaRPr lang="ru-RU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4860032" y="1412776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Научно-методический журнал</a:t>
            </a:r>
            <a:endParaRPr lang="ru-RU" b="1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/>
          <a:srcRect l="23831" t="7372" r="35902" b="16667"/>
          <a:stretch>
            <a:fillRect/>
          </a:stretch>
        </p:blipFill>
        <p:spPr bwMode="auto">
          <a:xfrm>
            <a:off x="179512" y="620688"/>
            <a:ext cx="3744416" cy="5625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4355976" y="620688"/>
            <a:ext cx="4615186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МИР  ПСИХОЛОГИИ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139952" y="2924944"/>
            <a:ext cx="482453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Издание зарегистрировано в Российском индексе научного цитирования </a:t>
            </a:r>
            <a:endParaRPr lang="ru-RU" b="1" dirty="0" smtClean="0"/>
          </a:p>
          <a:p>
            <a:pPr algn="ctr"/>
            <a:endParaRPr lang="ru-RU" b="1" dirty="0" smtClean="0"/>
          </a:p>
          <a:p>
            <a:pPr algn="ctr"/>
            <a:r>
              <a:rPr lang="en-US" b="1" dirty="0" smtClean="0">
                <a:hlinkClick r:id="rId4"/>
              </a:rPr>
              <a:t>http://elibrary.ru/contents.asp?titleid=8861</a:t>
            </a:r>
            <a:endParaRPr lang="ru-RU" dirty="0" smtClean="0"/>
          </a:p>
          <a:p>
            <a:pPr algn="ctr"/>
            <a:endParaRPr lang="ru-RU" b="1" dirty="0"/>
          </a:p>
        </p:txBody>
      </p:sp>
    </p:spTree>
  </p:cSld>
  <p:clrMapOvr>
    <a:masterClrMapping/>
  </p:clrMapOvr>
  <p:transition spd="med" advClick="0" advTm="6000">
    <p:diamond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55976" y="692696"/>
            <a:ext cx="4462786" cy="697280"/>
          </a:xfrm>
        </p:spPr>
        <p:txBody>
          <a:bodyPr>
            <a:noAutofit/>
          </a:bodyPr>
          <a:lstStyle/>
          <a:p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endParaRPr lang="ru-RU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323528" y="980728"/>
            <a:ext cx="86409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Периодическое </a:t>
            </a:r>
            <a:r>
              <a:rPr lang="ru-RU" b="1" dirty="0" smtClean="0"/>
              <a:t>научно-практическое издание по проблемам психологии и образования, </a:t>
            </a:r>
            <a:r>
              <a:rPr lang="ru-RU" b="1" dirty="0" smtClean="0"/>
              <a:t>  выходит </a:t>
            </a:r>
            <a:r>
              <a:rPr lang="ru-RU" b="1" dirty="0" smtClean="0"/>
              <a:t>4 раза в год.</a:t>
            </a: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755576" y="188640"/>
            <a:ext cx="8071570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lang="ru-RU" sz="3200" b="1" dirty="0" smtClean="0"/>
              <a:t> </a:t>
            </a:r>
            <a:r>
              <a:rPr lang="ru-RU" sz="3200" b="1" dirty="0" smtClean="0">
                <a:solidFill>
                  <a:srgbClr val="C00000"/>
                </a:solidFill>
              </a:rPr>
              <a:t>Психологическая наука и образование 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707904" y="2636912"/>
            <a:ext cx="5292080" cy="38238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4000"/>
              </a:lnSpc>
              <a:spcAft>
                <a:spcPts val="600"/>
              </a:spcAft>
            </a:pPr>
            <a:r>
              <a:rPr lang="ru-RU" dirty="0" smtClean="0"/>
              <a:t>Журнал </a:t>
            </a:r>
            <a:r>
              <a:rPr lang="ru-RU" dirty="0" smtClean="0"/>
              <a:t>рекомендован </a:t>
            </a:r>
            <a:r>
              <a:rPr lang="ru-RU" b="1" dirty="0" smtClean="0"/>
              <a:t>Высшей аттестационной комиссией (ВАК)</a:t>
            </a:r>
            <a:r>
              <a:rPr lang="ru-RU" dirty="0" smtClean="0"/>
              <a:t> Министерства образования РФ в перечне ведущих научных журналов и изданий для публикации научных результатов диссертационных исследований</a:t>
            </a:r>
            <a:r>
              <a:rPr lang="ru-RU" dirty="0" smtClean="0"/>
              <a:t>.</a:t>
            </a:r>
            <a:r>
              <a:rPr lang="ru-RU" dirty="0" smtClean="0"/>
              <a:t> </a:t>
            </a:r>
            <a:endParaRPr lang="ru-RU" dirty="0" smtClean="0"/>
          </a:p>
          <a:p>
            <a:pPr algn="ctr">
              <a:lnSpc>
                <a:spcPct val="114000"/>
              </a:lnSpc>
              <a:spcAft>
                <a:spcPts val="600"/>
              </a:spcAft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Издание зарегистрировано в Российском индексе научного цитирования </a:t>
            </a:r>
            <a:r>
              <a:rPr lang="ru-RU" b="1" dirty="0" smtClean="0"/>
              <a:t>(РИНЦ)</a:t>
            </a:r>
          </a:p>
          <a:p>
            <a:pPr algn="ctr">
              <a:lnSpc>
                <a:spcPct val="114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US" sz="1900" b="1" dirty="0" smtClean="0">
                <a:hlinkClick r:id="rId3"/>
              </a:rPr>
              <a:t>http://</a:t>
            </a:r>
            <a:r>
              <a:rPr lang="en-US" sz="1900" b="1" dirty="0" smtClean="0">
                <a:hlinkClick r:id="rId3"/>
              </a:rPr>
              <a:t>elibrary.ru/contents.asp?issueid=1375929</a:t>
            </a:r>
            <a:endParaRPr lang="ru-RU" sz="1900" b="1" dirty="0" smtClean="0"/>
          </a:p>
          <a:p>
            <a:pPr algn="ctr">
              <a:lnSpc>
                <a:spcPct val="114000"/>
              </a:lnSpc>
              <a:spcBef>
                <a:spcPts val="1200"/>
              </a:spcBef>
              <a:spcAft>
                <a:spcPts val="600"/>
              </a:spcAft>
            </a:pPr>
            <a:endParaRPr lang="ru-RU" sz="1900" b="1" dirty="0"/>
          </a:p>
        </p:txBody>
      </p:sp>
      <p:pic>
        <p:nvPicPr>
          <p:cNvPr id="61442" name="Picture 2" descr="Психологическая наука и образование - №1 / 2015 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1916832"/>
            <a:ext cx="3467174" cy="4788000"/>
          </a:xfrm>
          <a:prstGeom prst="rect">
            <a:avLst/>
          </a:prstGeom>
          <a:noFill/>
        </p:spPr>
      </p:pic>
      <p:graphicFrame>
        <p:nvGraphicFramePr>
          <p:cNvPr id="14" name="Таблица 13"/>
          <p:cNvGraphicFramePr>
            <a:graphicFrameLocks noGrp="1"/>
          </p:cNvGraphicFramePr>
          <p:nvPr/>
        </p:nvGraphicFramePr>
        <p:xfrm>
          <a:off x="4499992" y="5949280"/>
          <a:ext cx="4320480" cy="320040"/>
        </p:xfrm>
        <a:graphic>
          <a:graphicData uri="http://schemas.openxmlformats.org/drawingml/2006/table">
            <a:tbl>
              <a:tblPr/>
              <a:tblGrid>
                <a:gridCol w="4320480"/>
              </a:tblGrid>
              <a:tr h="72008">
                <a:tc>
                  <a:txBody>
                    <a:bodyPr/>
                    <a:lstStyle/>
                    <a:p>
                      <a:pPr algn="r"/>
                      <a:endParaRPr lang="ru-RU" sz="1800" dirty="0">
                        <a:latin typeface="Tahoma"/>
                      </a:endParaRPr>
                    </a:p>
                  </a:txBody>
                  <a:tcPr marL="22860" marR="22860" marT="22860" marB="228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DDD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 advClick="0" advTm="6000">
    <p:diamond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55976" y="692696"/>
            <a:ext cx="4462786" cy="697280"/>
          </a:xfrm>
        </p:spPr>
        <p:txBody>
          <a:bodyPr>
            <a:noAutofit/>
          </a:bodyPr>
          <a:lstStyle/>
          <a:p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endParaRPr lang="ru-RU" sz="1600" dirty="0"/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827584" y="620688"/>
            <a:ext cx="8071570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lang="ru-RU" sz="3200" b="1" dirty="0" smtClean="0"/>
              <a:t> </a:t>
            </a:r>
            <a:r>
              <a:rPr lang="ru-RU" sz="3200" b="1" dirty="0" smtClean="0">
                <a:solidFill>
                  <a:srgbClr val="C00000"/>
                </a:solidFill>
              </a:rPr>
              <a:t>ПСИХОЛОГИЧЕСКИЙ ЖУРНАЛ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707904" y="2132856"/>
            <a:ext cx="5292080" cy="43015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4000"/>
              </a:lnSpc>
              <a:spcAft>
                <a:spcPts val="600"/>
              </a:spcAft>
            </a:pPr>
            <a:r>
              <a:rPr lang="ru-RU" dirty="0" smtClean="0"/>
              <a:t>В журнале публикуются статьи по фундаментальным проблемам психологии, ее методологическим, теоретическим и экспериментальным основаниям, а также результаты исследований, связанных с прикладными вопросами общественной и научной жизни</a:t>
            </a:r>
            <a:r>
              <a:rPr lang="ru-RU" dirty="0" smtClean="0"/>
              <a:t>.</a:t>
            </a:r>
          </a:p>
          <a:p>
            <a:pPr algn="ctr">
              <a:lnSpc>
                <a:spcPct val="114000"/>
              </a:lnSpc>
              <a:spcAft>
                <a:spcPts val="600"/>
              </a:spcAft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Издание зарегистрировано в Российском индексе научного цитирования </a:t>
            </a:r>
            <a:r>
              <a:rPr lang="ru-RU" b="1" dirty="0" smtClean="0"/>
              <a:t>(РИНЦ)</a:t>
            </a:r>
          </a:p>
          <a:p>
            <a:pPr algn="ctr">
              <a:lnSpc>
                <a:spcPct val="114000"/>
              </a:lnSpc>
              <a:spcAft>
                <a:spcPts val="600"/>
              </a:spcAft>
            </a:pPr>
            <a:r>
              <a:rPr lang="en-US" sz="1900" b="1" dirty="0" smtClean="0">
                <a:hlinkClick r:id="rId3"/>
              </a:rPr>
              <a:t>http</a:t>
            </a:r>
            <a:r>
              <a:rPr lang="en-US" sz="1900" b="1" dirty="0" smtClean="0">
                <a:hlinkClick r:id="rId3"/>
              </a:rPr>
              <a:t>://</a:t>
            </a:r>
            <a:r>
              <a:rPr lang="en-US" sz="1900" b="1" dirty="0" smtClean="0">
                <a:hlinkClick r:id="rId3"/>
              </a:rPr>
              <a:t>elibrary.ru/contents.asp?issueid=1375929</a:t>
            </a:r>
            <a:endParaRPr lang="ru-RU" sz="1900" b="1" dirty="0" smtClean="0"/>
          </a:p>
          <a:p>
            <a:pPr algn="ctr">
              <a:lnSpc>
                <a:spcPct val="114000"/>
              </a:lnSpc>
              <a:spcBef>
                <a:spcPts val="1200"/>
              </a:spcBef>
              <a:spcAft>
                <a:spcPts val="600"/>
              </a:spcAft>
            </a:pPr>
            <a:endParaRPr lang="ru-RU" sz="1900" b="1" dirty="0"/>
          </a:p>
        </p:txBody>
      </p:sp>
      <p:pic>
        <p:nvPicPr>
          <p:cNvPr id="63490" name="Picture 2" descr="http://elibrary.ru/jcovers/02059592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02" y="1916830"/>
            <a:ext cx="3026427" cy="4176466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6000">
    <p:diamond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115616" y="2780928"/>
            <a:ext cx="705994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cap="all" dirty="0" smtClean="0">
                <a:solidFill>
                  <a:srgbClr val="1E4778"/>
                </a:solidFill>
                <a:latin typeface="Arial Narrow" pitchFamily="34" charset="0"/>
              </a:rPr>
              <a:t>Благодарим   за внимание ! </a:t>
            </a:r>
            <a:endParaRPr lang="ru-RU" sz="4000" dirty="0"/>
          </a:p>
        </p:txBody>
      </p:sp>
    </p:spTree>
  </p:cSld>
  <p:clrMapOvr>
    <a:masterClrMapping/>
  </p:clrMapOvr>
  <p:transition spd="med" advClick="0" advTm="6000">
    <p:diamond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43608" y="2276872"/>
            <a:ext cx="7344816" cy="18276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600" b="1" cap="all" dirty="0" smtClean="0">
                <a:solidFill>
                  <a:srgbClr val="1E4778"/>
                </a:solidFill>
                <a:latin typeface="Arial Narrow" pitchFamily="34" charset="0"/>
              </a:rPr>
              <a:t>По интересующим вас вопросам обращайтесь в читальный зал библиотеки </a:t>
            </a:r>
          </a:p>
          <a:p>
            <a:pPr algn="ctr">
              <a:lnSpc>
                <a:spcPct val="150000"/>
              </a:lnSpc>
            </a:pPr>
            <a:r>
              <a:rPr lang="ru-RU" sz="2600" b="1" cap="all" dirty="0" smtClean="0">
                <a:solidFill>
                  <a:srgbClr val="1E4778"/>
                </a:solidFill>
                <a:latin typeface="Arial Narrow" pitchFamily="34" charset="0"/>
              </a:rPr>
              <a:t>филиала </a:t>
            </a:r>
            <a:r>
              <a:rPr lang="ru-RU" sz="2600" b="1" cap="all" dirty="0" err="1" smtClean="0">
                <a:solidFill>
                  <a:srgbClr val="1E4778"/>
                </a:solidFill>
                <a:latin typeface="Arial Narrow" pitchFamily="34" charset="0"/>
              </a:rPr>
              <a:t>омгпу</a:t>
            </a:r>
            <a:r>
              <a:rPr lang="ru-RU" sz="2600" b="1" cap="all" dirty="0" smtClean="0">
                <a:solidFill>
                  <a:srgbClr val="1E4778"/>
                </a:solidFill>
                <a:latin typeface="Arial Narrow" pitchFamily="34" charset="0"/>
              </a:rPr>
              <a:t> в г. Таре </a:t>
            </a:r>
            <a:endParaRPr lang="ru-RU" sz="2600" dirty="0"/>
          </a:p>
        </p:txBody>
      </p:sp>
    </p:spTree>
  </p:cSld>
  <p:clrMapOvr>
    <a:masterClrMapping/>
  </p:clrMapOvr>
  <p:transition spd="med" advClick="0" advTm="6000">
    <p:diamond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 «Психология. В 3 кн. Кн.1. Общие основы психологии : учебник для студентов высших педагогических учебных заведений»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 flipV="1">
            <a:off x="357158" y="214290"/>
            <a:ext cx="1928826" cy="2941432"/>
          </a:xfrm>
          <a:prstGeom prst="rect">
            <a:avLst/>
          </a:prstGeom>
          <a:noFill/>
        </p:spPr>
      </p:pic>
      <p:pic>
        <p:nvPicPr>
          <p:cNvPr id="4" name="Picture 2" descr=" «Психология. Основные отрасли : учебное пособие»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83768" y="404664"/>
            <a:ext cx="2144280" cy="2776855"/>
          </a:xfrm>
          <a:prstGeom prst="rect">
            <a:avLst/>
          </a:prstGeom>
          <a:noFill/>
        </p:spPr>
      </p:pic>
      <p:pic>
        <p:nvPicPr>
          <p:cNvPr id="5" name="Picture 2" descr="http://static.my-shop.ru/product/3/172/171318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8024" y="404664"/>
            <a:ext cx="1964166" cy="2765664"/>
          </a:xfrm>
          <a:prstGeom prst="rect">
            <a:avLst/>
          </a:prstGeom>
          <a:noFill/>
        </p:spPr>
      </p:pic>
      <p:pic>
        <p:nvPicPr>
          <p:cNvPr id="6" name="Picture 2" descr="http://znanium.com/images/0490/49073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20272" y="476672"/>
            <a:ext cx="1800200" cy="2664314"/>
          </a:xfrm>
          <a:prstGeom prst="rect">
            <a:avLst/>
          </a:prstGeom>
          <a:noFill/>
        </p:spPr>
      </p:pic>
      <p:pic>
        <p:nvPicPr>
          <p:cNvPr id="7" name="Picture 4" descr="http://static.my-shop.ru/product/3/179/1787958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28662" y="3571876"/>
            <a:ext cx="1987154" cy="2982936"/>
          </a:xfrm>
          <a:prstGeom prst="rect">
            <a:avLst/>
          </a:prstGeom>
          <a:noFill/>
        </p:spPr>
      </p:pic>
      <p:pic>
        <p:nvPicPr>
          <p:cNvPr id="8" name="Picture 2" descr="http://static.my-shop.ru/product/3/146/1455380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14678" y="3643314"/>
            <a:ext cx="2149410" cy="2966184"/>
          </a:xfrm>
          <a:prstGeom prst="rect">
            <a:avLst/>
          </a:prstGeom>
          <a:noFill/>
        </p:spPr>
      </p:pic>
      <p:pic>
        <p:nvPicPr>
          <p:cNvPr id="9" name="Picture 2" descr="http://znanium.com/images/0511/511973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715008" y="3571876"/>
            <a:ext cx="2097352" cy="2957268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6000">
    <p:diamond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 «Антипсихиатрия : Социальная теория и социальная практика»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3" y="332656"/>
            <a:ext cx="1944217" cy="2858001"/>
          </a:xfrm>
          <a:prstGeom prst="rect">
            <a:avLst/>
          </a:prstGeom>
          <a:noFill/>
        </p:spPr>
      </p:pic>
      <p:pic>
        <p:nvPicPr>
          <p:cNvPr id="12" name="Picture 2" descr="http://static.my-shop.ru/product/3/195/194412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27784" y="332656"/>
            <a:ext cx="1928826" cy="2867529"/>
          </a:xfrm>
          <a:prstGeom prst="rect">
            <a:avLst/>
          </a:prstGeom>
          <a:noFill/>
        </p:spPr>
      </p:pic>
      <p:pic>
        <p:nvPicPr>
          <p:cNvPr id="13" name="Picture 2" descr="http://static.my-shop.ru/product/3/191/190496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6314" y="214291"/>
            <a:ext cx="2017934" cy="3000002"/>
          </a:xfrm>
          <a:prstGeom prst="rect">
            <a:avLst/>
          </a:prstGeom>
          <a:noFill/>
        </p:spPr>
      </p:pic>
      <p:pic>
        <p:nvPicPr>
          <p:cNvPr id="14" name="Picture 2" descr="http://www.combook.ru/pictures/1037387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00892" y="357166"/>
            <a:ext cx="1928826" cy="2661778"/>
          </a:xfrm>
          <a:prstGeom prst="rect">
            <a:avLst/>
          </a:prstGeom>
          <a:noFill/>
        </p:spPr>
      </p:pic>
      <p:pic>
        <p:nvPicPr>
          <p:cNvPr id="15" name="Picture 2" descr="http://static.my-shop.ru/product/3/191/1905019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714744" y="3643314"/>
            <a:ext cx="1979799" cy="2857520"/>
          </a:xfrm>
          <a:prstGeom prst="rect">
            <a:avLst/>
          </a:prstGeom>
          <a:noFill/>
        </p:spPr>
      </p:pic>
      <p:pic>
        <p:nvPicPr>
          <p:cNvPr id="16" name="Picture 2" descr="Невропатология. Естественнонаучные основы специальной педагогики. Учебное пособие. Гриф УМО МО РФ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072198" y="3643314"/>
            <a:ext cx="2000264" cy="2880381"/>
          </a:xfrm>
          <a:prstGeom prst="rect">
            <a:avLst/>
          </a:prstGeom>
          <a:noFill/>
        </p:spPr>
      </p:pic>
      <p:pic>
        <p:nvPicPr>
          <p:cNvPr id="17" name="Picture 2" descr="Методологические основы психологии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331640" y="3717032"/>
            <a:ext cx="1977684" cy="2808312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6000">
    <p:diamond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55976" y="764704"/>
            <a:ext cx="4788024" cy="1656184"/>
          </a:xfrm>
        </p:spPr>
        <p:txBody>
          <a:bodyPr>
            <a:noAutofit/>
          </a:bodyPr>
          <a:lstStyle/>
          <a:p>
            <a:pPr algn="l"/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dirty="0" smtClean="0"/>
              <a:t>Психология. В 3-х кн. Кн. 1: Общие основы психологии [Электронный ресурс]: учебник для студ. </a:t>
            </a:r>
            <a:r>
              <a:rPr lang="ru-RU" sz="1600" dirty="0" err="1" smtClean="0"/>
              <a:t>высш</a:t>
            </a:r>
            <a:r>
              <a:rPr lang="ru-RU" sz="1600" dirty="0" smtClean="0"/>
              <a:t>. </a:t>
            </a:r>
            <a:r>
              <a:rPr lang="ru-RU" sz="1600" dirty="0" err="1" smtClean="0"/>
              <a:t>пед</a:t>
            </a:r>
            <a:r>
              <a:rPr lang="ru-RU" sz="1600" dirty="0" smtClean="0"/>
              <a:t>. учеб. заведений / Р. С. </a:t>
            </a:r>
            <a:r>
              <a:rPr lang="ru-RU" sz="1600" dirty="0" err="1" smtClean="0"/>
              <a:t>Немов</a:t>
            </a:r>
            <a:r>
              <a:rPr lang="ru-RU" sz="1600" dirty="0" smtClean="0"/>
              <a:t>. – 5-е изд. – М.: </a:t>
            </a:r>
            <a:r>
              <a:rPr lang="ru-RU" sz="1600" dirty="0" err="1" smtClean="0"/>
              <a:t>Гуманитар</a:t>
            </a:r>
            <a:r>
              <a:rPr lang="ru-RU" sz="1600" dirty="0" smtClean="0"/>
              <a:t>. изд. центр ВЛАДОС,  2014. – 687 с. – Режим доступа: </a:t>
            </a:r>
            <a:r>
              <a:rPr lang="ru-RU" sz="1600" b="1" u="sng" dirty="0" smtClean="0">
                <a:hlinkClick r:id="rId3"/>
              </a:rPr>
              <a:t>http://www.knigafund.ru/books/57936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endParaRPr lang="ru-RU" sz="16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247456" y="3933056"/>
            <a:ext cx="4896544" cy="2398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4000"/>
              </a:lnSpc>
              <a:spcAft>
                <a:spcPts val="600"/>
              </a:spcAft>
            </a:pPr>
            <a:r>
              <a:rPr lang="ru-RU" sz="1600" dirty="0" smtClean="0"/>
              <a:t>В учебнике изложены задачи и методы психологии, рассмотрена её связь с другими науками, описаны особенности психики и сознания человека. </a:t>
            </a:r>
          </a:p>
          <a:p>
            <a:pPr algn="just">
              <a:lnSpc>
                <a:spcPct val="114000"/>
              </a:lnSpc>
              <a:spcAft>
                <a:spcPts val="600"/>
              </a:spcAft>
            </a:pPr>
            <a:r>
              <a:rPr lang="ru-RU" sz="1600" dirty="0" smtClean="0"/>
              <a:t>Приведены основные положения психофизиологии, психологии деятельности и познавательных процессов, психологии личности, психологии человеческих взаимоотношений, социальной психологии, психологии управления.</a:t>
            </a:r>
            <a:endParaRPr lang="ru-RU" sz="1600" dirty="0"/>
          </a:p>
        </p:txBody>
      </p:sp>
      <p:pic>
        <p:nvPicPr>
          <p:cNvPr id="89090" name="Picture 2" descr=" «Психология. В 3 кн. Кн.1. Общие основы психологии : учебник для студентов высших педагогических учебных заведений»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476672"/>
            <a:ext cx="4032448" cy="6149426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6000">
    <p:diamond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44008" y="260648"/>
            <a:ext cx="4499992" cy="1656184"/>
          </a:xfrm>
        </p:spPr>
        <p:txBody>
          <a:bodyPr>
            <a:noAutofit/>
          </a:bodyPr>
          <a:lstStyle/>
          <a:p>
            <a:pPr algn="l"/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dirty="0" smtClean="0"/>
              <a:t>Станиславская И.Г. Психология. Основные отрасли [Электронный ресурс]: учебное пособие / И.Г. Станиславская,  И. Г., </a:t>
            </a:r>
            <a:r>
              <a:rPr lang="ru-RU" sz="1600" dirty="0" err="1" smtClean="0"/>
              <a:t>Малкина-Пых</a:t>
            </a:r>
            <a:r>
              <a:rPr lang="ru-RU" sz="1600" dirty="0" smtClean="0"/>
              <a:t> . – М.: Человек, 2014. – 323 с. – Режим доступа: </a:t>
            </a:r>
            <a:r>
              <a:rPr lang="ru-RU" sz="1600" b="1" u="sng" dirty="0" smtClean="0">
                <a:hlinkClick r:id="rId3"/>
              </a:rPr>
              <a:t>http://www.knigafund.ru/books/173811</a:t>
            </a:r>
            <a:r>
              <a:rPr lang="ru-RU" sz="1600" b="1" dirty="0" smtClean="0"/>
              <a:t/>
            </a:r>
            <a:br>
              <a:rPr lang="ru-RU" sz="1600" b="1" dirty="0" smtClean="0"/>
            </a:br>
            <a:endParaRPr lang="ru-RU" sz="16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679504" y="3068960"/>
            <a:ext cx="4464496" cy="32571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4000"/>
              </a:lnSpc>
              <a:spcAft>
                <a:spcPts val="600"/>
              </a:spcAft>
            </a:pPr>
            <a:r>
              <a:rPr lang="ru-RU" sz="1600" dirty="0" smtClean="0"/>
              <a:t>Пособие включает в себя пять основных разделов: общая психология, возрастная психология, психология труда, социальная психология и психология спорта. </a:t>
            </a:r>
          </a:p>
          <a:p>
            <a:pPr algn="just">
              <a:lnSpc>
                <a:spcPct val="114000"/>
              </a:lnSpc>
              <a:spcAft>
                <a:spcPts val="600"/>
              </a:spcAft>
            </a:pPr>
            <a:r>
              <a:rPr lang="ru-RU" sz="1600" dirty="0" smtClean="0"/>
              <a:t>Целью пособия является: ознакомить студентов с основными разделами психологической науки и помочь им в определении выбора научного направления для исследовательского поиска в курсовых и дипломных работах по дисциплине «Психология», а также при работе над магистерской диссертацией.</a:t>
            </a:r>
            <a:endParaRPr lang="ru-RU" sz="1600" dirty="0"/>
          </a:p>
        </p:txBody>
      </p:sp>
      <p:pic>
        <p:nvPicPr>
          <p:cNvPr id="93186" name="Picture 2" descr=" «Психология. Основные отрасли : учебное пособие»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692696"/>
            <a:ext cx="4248472" cy="5501796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6000">
    <p:diamond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55976" y="620688"/>
            <a:ext cx="4788024" cy="1656184"/>
          </a:xfrm>
        </p:spPr>
        <p:txBody>
          <a:bodyPr>
            <a:noAutofit/>
          </a:bodyPr>
          <a:lstStyle/>
          <a:p>
            <a:pPr algn="l"/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dirty="0" err="1" smtClean="0"/>
              <a:t>Караванова</a:t>
            </a:r>
            <a:r>
              <a:rPr lang="ru-RU" sz="1600" dirty="0" smtClean="0"/>
              <a:t> Л.Ж. Психология [Электронный ресурс]: учебное пособие для бакалавров. – М.  Дашков и К , 2014. – 264 с. – Режим доступа: </a:t>
            </a:r>
            <a:r>
              <a:rPr lang="ru-RU" sz="1600" u="sng" dirty="0" smtClean="0">
                <a:hlinkClick r:id="rId3"/>
              </a:rPr>
              <a:t>http://www.knigafund.ru/books/173687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endParaRPr lang="ru-RU" sz="16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283968" y="2708920"/>
            <a:ext cx="4573016" cy="36521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4000"/>
              </a:lnSpc>
              <a:spcAft>
                <a:spcPts val="600"/>
              </a:spcAft>
            </a:pPr>
            <a:r>
              <a:rPr lang="ru-RU" sz="1500" dirty="0" smtClean="0"/>
              <a:t>Учебное пособие подготовлено в соответствии с требованиями Федерального государственного образовательного стандарта высшего профессионального образования третьего поколения и представляет собой развёрнутый курс по дисциплине «Психология». </a:t>
            </a:r>
          </a:p>
          <a:p>
            <a:pPr algn="just">
              <a:lnSpc>
                <a:spcPct val="114000"/>
              </a:lnSpc>
              <a:spcAft>
                <a:spcPts val="600"/>
              </a:spcAft>
            </a:pPr>
            <a:r>
              <a:rPr lang="ru-RU" sz="1500" dirty="0" smtClean="0"/>
              <a:t>Включённые в состав издания материалы являются результатом обобщения работ известных отечественных и зарубежных психологов. </a:t>
            </a:r>
          </a:p>
          <a:p>
            <a:pPr algn="just">
              <a:lnSpc>
                <a:spcPct val="114000"/>
              </a:lnSpc>
              <a:spcAft>
                <a:spcPts val="600"/>
              </a:spcAft>
            </a:pPr>
            <a:r>
              <a:rPr lang="ru-RU" sz="1500" dirty="0" smtClean="0"/>
              <a:t>В комплект с учебным пособием входят «Практикум» и «Рабочая тетрадь для студентов», что обеспечивает комплексный подход и глубокое изучение дисциплины.</a:t>
            </a:r>
            <a:endParaRPr lang="ru-RU" sz="1500" dirty="0"/>
          </a:p>
        </p:txBody>
      </p:sp>
      <p:pic>
        <p:nvPicPr>
          <p:cNvPr id="95234" name="Picture 2" descr="http://static.my-shop.ru/product/3/172/171318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764704"/>
            <a:ext cx="4104456" cy="5779322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6000">
    <p:diamond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3968" y="548680"/>
            <a:ext cx="4752528" cy="1512168"/>
          </a:xfrm>
        </p:spPr>
        <p:txBody>
          <a:bodyPr>
            <a:noAutofit/>
          </a:bodyPr>
          <a:lstStyle/>
          <a:p>
            <a:pPr algn="l"/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dirty="0" smtClean="0"/>
              <a:t>Нагаев В. В.  Основы клинической психологии [Электронный ресурс]: учебное пособие /  В. В. Нагаев,  Л. А. </a:t>
            </a:r>
            <a:r>
              <a:rPr lang="ru-RU" sz="1600" dirty="0" err="1" smtClean="0"/>
              <a:t>Жолковская</a:t>
            </a:r>
            <a:r>
              <a:rPr lang="ru-RU" sz="1600" dirty="0" smtClean="0"/>
              <a:t>. – М.: </a:t>
            </a:r>
            <a:r>
              <a:rPr lang="ru-RU" sz="1600" dirty="0" err="1" smtClean="0"/>
              <a:t>Юнити-Дана</a:t>
            </a:r>
            <a:r>
              <a:rPr lang="ru-RU" sz="1600" dirty="0" smtClean="0"/>
              <a:t>; Закон и право,  2014. - 464 с. – Режим доступа: </a:t>
            </a:r>
            <a:r>
              <a:rPr lang="en-US" sz="1600" b="1" dirty="0" smtClean="0">
                <a:hlinkClick r:id="rId3"/>
              </a:rPr>
              <a:t>http://www.knigafund.ru/books/14610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endParaRPr lang="ru-RU" sz="16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283968" y="3284984"/>
            <a:ext cx="4680520" cy="32411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4000"/>
              </a:lnSpc>
              <a:spcAft>
                <a:spcPts val="600"/>
              </a:spcAft>
            </a:pPr>
            <a:r>
              <a:rPr lang="ru-RU" sz="1600" dirty="0" smtClean="0"/>
              <a:t>В учебном пособии изложены важнейшие этапы становления медицинской (клинической) психологии и патопсихологии, описаны современные психологические школы, указаны особенности организации психологической службы в отдельных лечебных учреждениях. </a:t>
            </a:r>
          </a:p>
          <a:p>
            <a:pPr algn="just">
              <a:lnSpc>
                <a:spcPct val="114000"/>
              </a:lnSpc>
              <a:spcAft>
                <a:spcPts val="600"/>
              </a:spcAft>
            </a:pPr>
            <a:r>
              <a:rPr lang="ru-RU" sz="1600" dirty="0" smtClean="0"/>
              <a:t>Приведены основы психогигиены, </a:t>
            </a:r>
            <a:r>
              <a:rPr lang="ru-RU" sz="1600" dirty="0" err="1" smtClean="0"/>
              <a:t>психопрофилактики</a:t>
            </a:r>
            <a:r>
              <a:rPr lang="ru-RU" sz="1600" dirty="0" smtClean="0"/>
              <a:t> и психотерапии, рассмотрены методики патопсихологии, сформулированы принципы построения патопсихологического исследования.</a:t>
            </a:r>
            <a:endParaRPr lang="ru-RU" sz="1600" dirty="0"/>
          </a:p>
        </p:txBody>
      </p:sp>
      <p:pic>
        <p:nvPicPr>
          <p:cNvPr id="97282" name="Picture 2" descr="http://znanium.com/images/0490/49073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548679"/>
            <a:ext cx="3940513" cy="583200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6000">
    <p:diamond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55976" y="260648"/>
            <a:ext cx="4788024" cy="1512168"/>
          </a:xfrm>
        </p:spPr>
        <p:txBody>
          <a:bodyPr>
            <a:noAutofit/>
          </a:bodyPr>
          <a:lstStyle/>
          <a:p>
            <a:pPr algn="l"/>
            <a:r>
              <a:rPr lang="ru-RU" sz="1600" dirty="0" smtClean="0"/>
              <a:t>Яковлев Б.П.  Мотивация и эмоции в спортивной деятельности [Электронный ресурс]: учебное пособие. – М.: Советский спорт,  2014. – 312 с. – Режим доступа: </a:t>
            </a:r>
            <a:r>
              <a:rPr lang="ru-RU" sz="1600" b="1" u="sng" dirty="0" smtClean="0">
                <a:hlinkClick r:id="rId3"/>
              </a:rPr>
              <a:t>http://www.knigafund.ru/books/172695</a:t>
            </a:r>
            <a:endParaRPr lang="ru-RU" sz="16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355976" y="2204864"/>
            <a:ext cx="4680520" cy="4253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4000"/>
              </a:lnSpc>
              <a:spcAft>
                <a:spcPts val="600"/>
              </a:spcAft>
            </a:pPr>
            <a:r>
              <a:rPr lang="ru-RU" sz="1600" dirty="0" smtClean="0"/>
              <a:t>В учебном пособии спортивного психолога, доктора психологических наук Б.П. Яковлева проанализирован целый ряд вопросов, касающихся методологических подходов, особенностей мотивации и эмоций, их огромного влияния на результативность и качество тренировочной и соревновательной деятельности. </a:t>
            </a:r>
          </a:p>
          <a:p>
            <a:pPr algn="just">
              <a:lnSpc>
                <a:spcPct val="114000"/>
              </a:lnSpc>
              <a:spcAft>
                <a:spcPts val="600"/>
              </a:spcAft>
            </a:pPr>
            <a:r>
              <a:rPr lang="ru-RU" sz="1600" dirty="0" smtClean="0"/>
              <a:t>Представлены основные взгляды, теории, сущность мотивации и эмоций в условиях спортивной подготовки. </a:t>
            </a:r>
          </a:p>
          <a:p>
            <a:pPr algn="just">
              <a:lnSpc>
                <a:spcPct val="114000"/>
              </a:lnSpc>
              <a:spcAft>
                <a:spcPts val="600"/>
              </a:spcAft>
            </a:pPr>
            <a:r>
              <a:rPr lang="ru-RU" sz="1600" dirty="0" smtClean="0"/>
              <a:t>Даны практические рекомендации на повышение мотивации спортсмена. </a:t>
            </a:r>
          </a:p>
          <a:p>
            <a:pPr algn="just">
              <a:lnSpc>
                <a:spcPct val="114000"/>
              </a:lnSpc>
              <a:spcAft>
                <a:spcPts val="600"/>
              </a:spcAft>
            </a:pPr>
            <a:r>
              <a:rPr lang="ru-RU" sz="1600" dirty="0" smtClean="0"/>
              <a:t>Предложены методы </a:t>
            </a:r>
            <a:r>
              <a:rPr lang="ru-RU" sz="1600" dirty="0" err="1" smtClean="0"/>
              <a:t>саморегуляции</a:t>
            </a:r>
            <a:r>
              <a:rPr lang="ru-RU" sz="1600" dirty="0" smtClean="0"/>
              <a:t> мотивации и эмоций.</a:t>
            </a:r>
            <a:endParaRPr lang="ru-RU" sz="1600" dirty="0"/>
          </a:p>
        </p:txBody>
      </p:sp>
      <p:pic>
        <p:nvPicPr>
          <p:cNvPr id="99332" name="Picture 4" descr="http://static.my-shop.ru/product/3/179/178795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260648"/>
            <a:ext cx="4139952" cy="6214519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6000">
    <p:diamond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8978</TotalTime>
  <Words>1056</Words>
  <Application>Microsoft Office PowerPoint</Application>
  <PresentationFormat>Экран (4:3)</PresentationFormat>
  <Paragraphs>110</Paragraphs>
  <Slides>24</Slides>
  <Notes>22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 Неделя кафедры   психологии и специального (дефектологического) образования     </vt:lpstr>
      <vt:lpstr>Презентация    </vt:lpstr>
      <vt:lpstr>Слайд 3</vt:lpstr>
      <vt:lpstr>Слайд 4</vt:lpstr>
      <vt:lpstr>         Психология. В 3-х кн. Кн. 1: Общие основы психологии [Электронный ресурс]: учебник для студ. высш. пед. учеб. заведений / Р. С. Немов. – 5-е изд. – М.: Гуманитар. изд. центр ВЛАДОС,  2014. – 687 с. – Режим доступа: http://www.knigafund.ru/books/57936          </vt:lpstr>
      <vt:lpstr> Станиславская И.Г. Психология. Основные отрасли [Электронный ресурс]: учебное пособие / И.Г. Станиславская,  И. Г., Малкина-Пых . – М.: Человек, 2014. – 323 с. – Режим доступа: http://www.knigafund.ru/books/173811 </vt:lpstr>
      <vt:lpstr> Караванова Л.Ж. Психология [Электронный ресурс]: учебное пособие для бакалавров. – М.  Дашков и К , 2014. – 264 с. – Режим доступа: http://www.knigafund.ru/books/173687  </vt:lpstr>
      <vt:lpstr>   Нагаев В. В.  Основы клинической психологии [Электронный ресурс]: учебное пособие /  В. В. Нагаев,  Л. А. Жолковская. – М.: Юнити-Дана; Закон и право,  2014. - 464 с. – Режим доступа: http://www.knigafund.ru/books/14610    </vt:lpstr>
      <vt:lpstr>Яковлев Б.П.  Мотивация и эмоции в спортивной деятельности [Электронный ресурс]: учебное пособие. – М.: Советский спорт,  2014. – 312 с. – Режим доступа: http://www.knigafund.ru/books/172695</vt:lpstr>
      <vt:lpstr>Степанов В.Е  Психология [Электронный ресурс]: учебник для бакалавров / В. Е. Степанов, В. П. Ступницкий, О. И. Щербакова. – М.: Дашков и К,  2014. – 518 с. – Режим доступа:  http://www.knigafund.ru/books/172182 </vt:lpstr>
      <vt:lpstr>Галасюк И. Н.  Психология социальной работы [Электронный ресурс]: учебник для бакалавров / И. Н. Галасюк,  О. В. Краснова, Т. В.  Шинина; под ред. О.В. Красновой. – М.: Дашков и К,  2014. – 303 с. – Режим доступа: http://www.knigafund.ru/books/173686</vt:lpstr>
      <vt:lpstr>Дементий Л.И.  Методологические основы психологии [Электронный ресурс]: учебное пособие / Л.И. Дементий,  А. В. Колодина. – Омск:  Издательство Омского государственного университета им. Ф.М. Достоевского, 2014. – 100 с. – Режим доступа: http://www.knigafund.ru/books/172650</vt:lpstr>
      <vt:lpstr>Власова О.А.  Антипсихиатрия: социальная теория и социальная практика [Электронный ресурс] / О. А. Власова. – М.:  Издательский дом Высшей школы экономики, 2014. – 430 с. – Режим доступа: http://www.knigafund.ru/books/172495 </vt:lpstr>
      <vt:lpstr>Спеваков В. Н. Основы психологии лекции [Электронный ресурс]: учебное пособие / В. Н. Спеваков. – М.: Логос, 2014. – 100 с. http://www.knigafund.ru/books/173567</vt:lpstr>
      <vt:lpstr>Детская логопсихология: учебник для студентов вузов, проходящим профессиональную подготовку по направлению 050700 «Специальное (дефектологическое) образование» / под ред. О.А. Денисовой / [Денисова О. А. и др.]. – М.: ВЛАДОС,  2015. – 160 с. – Режим доступа: </vt:lpstr>
      <vt:lpstr>Холостова Е.И.   Семейное воспитание и социальная работа [Электронный ресурс]: учебное пособие / Холостова Е.И., Черняк Е.М., Стрельникова Н.Н.. – М. Дашков и К, 2015. – 292 с. – Режим доступа: http://www.knigafund.ru/books/55370</vt:lpstr>
      <vt:lpstr>           Московкина  А. Г., Орлова Н. И. Клинико-генетические основы детской дефектологии [Электронный ресурс]: учебное пособие для студентов-бакалавров высших учебных заведений дефектологических факультетов / А. Г. Московкина, Н. И.  Орлова. – М.: ВЛАДОС, 2015. – 224 с. – Режим доступа: http://www.knigafund.ru/books/173793.            </vt:lpstr>
      <vt:lpstr>    Уманская Т.М. Невропатология. Естественнонаучные основы специальной педагогики [Электронный ресурс]: учебное пособие для студентов-бакалавров высших учебных заведений дефектологических факультетов / Т. М. Уманская. – М.: ВЛАДОС, 2015. – 304 с. – Режим доступа: http://www.knigafund.ru/books/173795    </vt:lpstr>
      <vt:lpstr>    ДЕФЕКТОЛОГИЯ     </vt:lpstr>
      <vt:lpstr>        </vt:lpstr>
      <vt:lpstr>        </vt:lpstr>
      <vt:lpstr>        </vt:lpstr>
      <vt:lpstr>Слайд 23</vt:lpstr>
      <vt:lpstr>Слайд 24</vt:lpstr>
    </vt:vector>
  </TitlesOfParts>
  <Company>lib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l1</dc:creator>
  <cp:lastModifiedBy>l1</cp:lastModifiedBy>
  <cp:revision>1342</cp:revision>
  <dcterms:created xsi:type="dcterms:W3CDTF">2012-10-03T01:37:12Z</dcterms:created>
  <dcterms:modified xsi:type="dcterms:W3CDTF">2015-04-20T10:45:52Z</dcterms:modified>
</cp:coreProperties>
</file>