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415" r:id="rId2"/>
    <p:sldId id="416" r:id="rId3"/>
    <p:sldId id="467" r:id="rId4"/>
    <p:sldId id="466" r:id="rId5"/>
    <p:sldId id="468" r:id="rId6"/>
    <p:sldId id="469" r:id="rId7"/>
    <p:sldId id="470" r:id="rId8"/>
    <p:sldId id="494" r:id="rId9"/>
    <p:sldId id="495" r:id="rId10"/>
    <p:sldId id="496" r:id="rId11"/>
    <p:sldId id="498" r:id="rId12"/>
    <p:sldId id="499" r:id="rId13"/>
    <p:sldId id="500" r:id="rId14"/>
    <p:sldId id="472" r:id="rId15"/>
    <p:sldId id="471" r:id="rId16"/>
    <p:sldId id="473" r:id="rId17"/>
    <p:sldId id="474" r:id="rId18"/>
    <p:sldId id="479" r:id="rId19"/>
    <p:sldId id="480" r:id="rId20"/>
    <p:sldId id="485" r:id="rId21"/>
    <p:sldId id="484" r:id="rId22"/>
    <p:sldId id="486" r:id="rId23"/>
    <p:sldId id="503" r:id="rId24"/>
    <p:sldId id="504" r:id="rId25"/>
    <p:sldId id="505" r:id="rId26"/>
    <p:sldId id="492" r:id="rId27"/>
    <p:sldId id="488" r:id="rId28"/>
    <p:sldId id="489" r:id="rId29"/>
    <p:sldId id="490" r:id="rId30"/>
    <p:sldId id="481" r:id="rId31"/>
    <p:sldId id="487" r:id="rId32"/>
    <p:sldId id="482" r:id="rId33"/>
    <p:sldId id="491" r:id="rId34"/>
    <p:sldId id="506" r:id="rId35"/>
    <p:sldId id="501" r:id="rId36"/>
    <p:sldId id="502" r:id="rId37"/>
    <p:sldId id="450" r:id="rId38"/>
    <p:sldId id="43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1" autoAdjust="0"/>
    <p:restoredTop sz="94660"/>
  </p:normalViewPr>
  <p:slideViewPr>
    <p:cSldViewPr>
      <p:cViewPr>
        <p:scale>
          <a:sx n="69" d="100"/>
          <a:sy n="69" d="100"/>
        </p:scale>
        <p:origin x="-163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5000"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65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26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authors/3090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knigafund.ru/books/1730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8652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21" Type="http://schemas.openxmlformats.org/officeDocument/2006/relationships/image" Target="../media/image31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2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contents.asp?titleid=959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285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221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47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кафедры  </a:t>
            </a:r>
            <a:br>
              <a:rPr lang="ru-RU" sz="47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4200" b="1" cap="all" dirty="0" smtClean="0">
                <a:solidFill>
                  <a:srgbClr val="1E4778"/>
                </a:solidFill>
                <a:latin typeface="Arial Narrow" pitchFamily="34" charset="0"/>
              </a:rPr>
              <a:t>ПЕДАГОГИКИ и развития образования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2015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2068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Столяренко А.М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ru-RU" sz="1600" dirty="0" smtClean="0"/>
              <a:t>Педагогическая </a:t>
            </a:r>
            <a:r>
              <a:rPr lang="ru-RU" sz="1600" dirty="0" err="1" smtClean="0"/>
              <a:t>системология</a:t>
            </a:r>
            <a:r>
              <a:rPr lang="ru-RU" sz="1600" dirty="0" smtClean="0"/>
              <a:t>. Теория, методика, исследования, практика [Электронный ресурс]: учебно-методическое пособие для студентов вузов / А. М. Столяренко. – М.:</a:t>
            </a:r>
            <a:r>
              <a:rPr lang="ru-RU" sz="1600" b="1" dirty="0" smtClean="0"/>
              <a:t> </a:t>
            </a:r>
            <a:r>
              <a:rPr lang="ru-RU" sz="1600" dirty="0" smtClean="0"/>
              <a:t>ЮНИТИ-ДАНА, 2015. – 319 с. – Режим доступа: </a:t>
            </a:r>
            <a:r>
              <a:rPr lang="ru-RU" sz="1800" b="1" u="sng" dirty="0" smtClean="0">
                <a:hlinkClick r:id="rId3"/>
              </a:rPr>
              <a:t>http://www.knigafund.ru/books/173654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501008"/>
            <a:ext cx="4752528" cy="277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науковедческие, методологические, а также ряд теоретических и прикладных проблем педагогики с позиций общей теории систем.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части первой анализируются зарождение, развитие и современное состояние системных исследований в педагогике.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части второй описан опыт исследований автора и других учёных, в ходе которых создавалась и совершенствовалась педагогическая </a:t>
            </a:r>
            <a:r>
              <a:rPr lang="ru-RU" sz="1600" dirty="0" err="1" smtClean="0"/>
              <a:t>системология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89090" name="Picture 2" descr="Педагогическая системология. Теория, методика, исследования, практика. Учебно-методическое пособ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3959314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0"/>
            <a:ext cx="4752528" cy="136815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u="sng" dirty="0" smtClean="0"/>
              <a:t> </a:t>
            </a:r>
            <a:br>
              <a:rPr lang="ru-RU" sz="1600" b="1" u="sng" dirty="0" smtClean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/>
              <a:t>Калошина И.П.</a:t>
            </a:r>
            <a:r>
              <a:rPr lang="en-US" sz="1600" b="1" dirty="0" smtClean="0"/>
              <a:t> </a:t>
            </a:r>
            <a:r>
              <a:rPr lang="ru-RU" sz="1600" dirty="0" smtClean="0"/>
              <a:t>Управление творческой деятельностью в учебном процессе [Электронный ресурс] / И. П. Калошина. – М.: </a:t>
            </a:r>
            <a:r>
              <a:rPr lang="ru-RU" sz="1600" b="1" dirty="0" smtClean="0"/>
              <a:t> </a:t>
            </a:r>
            <a:r>
              <a:rPr lang="ru-RU" sz="1600" dirty="0" smtClean="0"/>
              <a:t>ЮНИТИ-ДАНА, 2014. – 303 с. – Режим доступа: </a:t>
            </a:r>
            <a:r>
              <a:rPr lang="ru-RU" sz="1800" b="1" u="sng" dirty="0" smtClean="0">
                <a:hlinkClick r:id="rId3"/>
              </a:rPr>
              <a:t>http://www.knigafund.ru/books/173268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2780928"/>
            <a:ext cx="4680520" cy="389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описывается </a:t>
            </a:r>
            <a:r>
              <a:rPr lang="ru-RU" sz="1600" dirty="0" err="1" smtClean="0"/>
              <a:t>деятельностный</a:t>
            </a:r>
            <a:r>
              <a:rPr lang="ru-RU" sz="1600" dirty="0" smtClean="0"/>
              <a:t> подход к творческим способностям, которые понимаются как система определённых, формируемых извне действий.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Рассматривается проблема обучения планомерной творческой деятельности – управляемое решение творческих задач, которое осуществляется с помощью методологических знаний о структуре деятельности.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качестве учебных творческих задач предлагается теоретический материал, взятый из разных областей знаний и разных учебных дисциплин в них.</a:t>
            </a:r>
            <a:endParaRPr lang="ru-RU" sz="1600" dirty="0"/>
          </a:p>
        </p:txBody>
      </p:sp>
      <p:pic>
        <p:nvPicPr>
          <p:cNvPr id="91138" name="Picture 2" descr="Управление творческой деятельностью в учебном процессе. Монография. Гриф УМЦ&quot;Профессиональный учебник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006079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752528" cy="136815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u="sng" dirty="0" smtClean="0"/>
              <a:t> </a:t>
            </a:r>
            <a:br>
              <a:rPr lang="ru-RU" sz="1600" b="1" u="sng" dirty="0" smtClean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>
                <a:hlinkClick r:id="rId3"/>
              </a:rPr>
              <a:t> </a:t>
            </a:r>
            <a:r>
              <a:rPr lang="ru-RU" sz="1600" b="1" dirty="0" smtClean="0"/>
              <a:t>Малышев С.Л.</a:t>
            </a:r>
            <a:r>
              <a:rPr lang="en-US" sz="1600" dirty="0" smtClean="0"/>
              <a:t> </a:t>
            </a:r>
            <a:r>
              <a:rPr lang="ru-RU" sz="1600" dirty="0" smtClean="0"/>
              <a:t>Управление электронным </a:t>
            </a:r>
            <a:r>
              <a:rPr lang="ru-RU" sz="1600" dirty="0" err="1" smtClean="0"/>
              <a:t>контентом</a:t>
            </a:r>
            <a:r>
              <a:rPr lang="ru-RU" sz="1600" dirty="0" smtClean="0"/>
              <a:t> [Электронный ресурс] / С.Л. Малышев. – М.: ИНТУИТ, 2014. – 146 </a:t>
            </a:r>
            <a:r>
              <a:rPr lang="ru-RU" sz="1600" b="1" dirty="0" smtClean="0"/>
              <a:t>с. – </a:t>
            </a:r>
            <a:r>
              <a:rPr lang="ru-RU" sz="1600" dirty="0" smtClean="0"/>
              <a:t>Режим доступа:</a:t>
            </a:r>
            <a:r>
              <a:rPr lang="ru-RU" sz="1600" b="1" dirty="0" smtClean="0"/>
              <a:t>  </a:t>
            </a:r>
            <a:r>
              <a:rPr lang="ru-RU" sz="1800" b="1" u="sng" dirty="0" smtClean="0">
                <a:hlinkClick r:id="rId4"/>
              </a:rPr>
              <a:t>http://www.knigafund.ru/books/173014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636912"/>
            <a:ext cx="4752528" cy="393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Учебный курс предназначен для преподавателей и администрации учебных заведений различных уровней образования, желающих формировать, управлять и защищать свои документы в Интернете.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Вы узнаете, как в процессе учебной деятельности самостоятельно и быстро организовать опрос мнений, сбор информации, отправить документ на рецензирование, защитить документ от копирования или печати, ограничить другие действия, которые могут нанести вред вашим авторским правам.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Представлены процедуры работы с формами MS </a:t>
            </a:r>
            <a:r>
              <a:rPr lang="ru-RU" sz="1500" dirty="0" err="1" smtClean="0"/>
              <a:t>InfoPath</a:t>
            </a:r>
            <a:r>
              <a:rPr lang="ru-RU" sz="1500" dirty="0" smtClean="0"/>
              <a:t>, обеспечивающими реализацию простых организационно-управленческих процессов в образовательных учреждениях.</a:t>
            </a:r>
            <a:endParaRPr lang="ru-RU" sz="1500" dirty="0"/>
          </a:p>
        </p:txBody>
      </p:sp>
      <p:pic>
        <p:nvPicPr>
          <p:cNvPr id="95234" name="Picture 2" descr="Управление электронным контент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76672"/>
            <a:ext cx="3960440" cy="60349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932040" cy="136815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u="sng" dirty="0" smtClean="0"/>
              <a:t> </a:t>
            </a:r>
            <a:br>
              <a:rPr lang="ru-RU" sz="1600" b="1" u="sng" dirty="0" smtClean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/>
              <a:t> Рожков М.И.</a:t>
            </a:r>
            <a:r>
              <a:rPr lang="en-US" sz="1600" b="1" dirty="0" smtClean="0"/>
              <a:t> </a:t>
            </a:r>
            <a:r>
              <a:rPr lang="ru-RU" sz="1600" dirty="0" smtClean="0"/>
              <a:t>Педагогическое обеспечение работы с молодёжью. </a:t>
            </a:r>
            <a:r>
              <a:rPr lang="ru-RU" sz="1600" dirty="0" err="1" smtClean="0"/>
              <a:t>Юногогика</a:t>
            </a:r>
            <a:r>
              <a:rPr lang="ru-RU" sz="1600" dirty="0" smtClean="0"/>
              <a:t> [Электронный ресурс]: учебное пособие / М. И. Рожков. – М.: ВЛАДОС, 2014. – 264 с. – Режим доступа: </a:t>
            </a:r>
            <a:r>
              <a:rPr lang="ru-RU" sz="1800" b="1" u="sng" dirty="0" smtClean="0">
                <a:hlinkClick r:id="rId3"/>
              </a:rPr>
              <a:t>http://www.knigafund.ru/books/86525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636912"/>
            <a:ext cx="4932040" cy="389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дано подробное теоретическое обоснование </a:t>
            </a:r>
            <a:r>
              <a:rPr lang="ru-RU" sz="1600" dirty="0" err="1" smtClean="0"/>
              <a:t>юногогики</a:t>
            </a:r>
            <a:r>
              <a:rPr lang="ru-RU" sz="1600" dirty="0" smtClean="0"/>
              <a:t>, рассмотрена специфика профессионально-педагогической деятельности специалиста по работе с молодёжью, описаны ключевые принципы стратегии воспитания молодёжи, изложены методы педагогических исследований.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Проанализированы основные аспекты социально-педагогической деятельности организатора работы с молодёжью, исследованы вопросы педагогического обеспечения развития социальной активности молодежи.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приложении приведены документы по формированию молодёжной политики РФ.</a:t>
            </a:r>
            <a:endParaRPr lang="ru-RU" sz="1500" dirty="0"/>
          </a:p>
        </p:txBody>
      </p:sp>
      <p:pic>
        <p:nvPicPr>
          <p:cNvPr id="97282" name="Picture 2" descr=" Педагогическое обеспечение работы с молодежью. Юногог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3865101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256584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3300" b="1" cap="all" spc="100" dirty="0" smtClean="0">
                <a:solidFill>
                  <a:srgbClr val="C00000"/>
                </a:solidFill>
                <a:latin typeface="Arial Narrow" pitchFamily="34" charset="0"/>
              </a:rPr>
              <a:t>ОБЩЕПЕДАГОГИЧЕСКИЕ  ЖУРНАЛЫ </a:t>
            </a:r>
            <a: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</a:br>
            <a:endParaRPr lang="ru-RU" sz="36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96144" cy="19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908720"/>
            <a:ext cx="1296144" cy="189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Журнал Высшее образование в России №2 2015 г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88640"/>
            <a:ext cx="1549859" cy="2088232"/>
          </a:xfrm>
          <a:prstGeom prst="rect">
            <a:avLst/>
          </a:prstGeom>
          <a:noFill/>
        </p:spPr>
      </p:pic>
      <p:pic>
        <p:nvPicPr>
          <p:cNvPr id="8" name="Picture 2" descr="http://www.almavest.ru/UserFiles/magazine/2015/obl%202-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2492896"/>
            <a:ext cx="1304492" cy="1800200"/>
          </a:xfrm>
          <a:prstGeom prst="rect">
            <a:avLst/>
          </a:prstGeom>
          <a:noFill/>
        </p:spPr>
      </p:pic>
      <p:pic>
        <p:nvPicPr>
          <p:cNvPr id="22530" name="Picture 2" descr="http://www.vestniknews.ru/images/stories/covers/2015/04/p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636912"/>
            <a:ext cx="1440160" cy="2064230"/>
          </a:xfrm>
          <a:prstGeom prst="rect">
            <a:avLst/>
          </a:prstGeom>
          <a:noFill/>
        </p:spPr>
      </p:pic>
      <p:pic>
        <p:nvPicPr>
          <p:cNvPr id="22532" name="Picture 4" descr="http://www.local.mpsu.ru/sites/default/files/files/pub/mir_obrazovaniya_4_2014_sma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412776"/>
            <a:ext cx="1265353" cy="1872208"/>
          </a:xfrm>
          <a:prstGeom prst="rect">
            <a:avLst/>
          </a:prstGeom>
          <a:noFill/>
        </p:spPr>
      </p:pic>
      <p:pic>
        <p:nvPicPr>
          <p:cNvPr id="9" name="Picture 2" descr="http://www.xn----7sbbadhkifrn4cchfccd1ai.xn--p1ai/images/shop_items/58_270x270.jpgx"/>
          <p:cNvPicPr>
            <a:picLocks noChangeAspect="1" noChangeArrowheads="1"/>
          </p:cNvPicPr>
          <p:nvPr/>
        </p:nvPicPr>
        <p:blipFill>
          <a:blip r:embed="rId9" cstate="print"/>
          <a:srcRect l="11200" r="10401"/>
          <a:stretch>
            <a:fillRect/>
          </a:stretch>
        </p:blipFill>
        <p:spPr bwMode="auto">
          <a:xfrm>
            <a:off x="1907704" y="2996952"/>
            <a:ext cx="1584176" cy="2020662"/>
          </a:xfrm>
          <a:prstGeom prst="rect">
            <a:avLst/>
          </a:prstGeom>
          <a:noFill/>
        </p:spPr>
      </p:pic>
      <p:pic>
        <p:nvPicPr>
          <p:cNvPr id="10" name="Picture 2" descr="Обложка журнала «Наука и школа»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412776"/>
            <a:ext cx="1264078" cy="1800200"/>
          </a:xfrm>
          <a:prstGeom prst="rect">
            <a:avLst/>
          </a:prstGeom>
          <a:noFill/>
        </p:spPr>
      </p:pic>
      <p:pic>
        <p:nvPicPr>
          <p:cNvPr id="11" name="Picture 2" descr="Начальная школа. Все для учителя!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3501008"/>
            <a:ext cx="1368152" cy="1897171"/>
          </a:xfrm>
          <a:prstGeom prst="rect">
            <a:avLst/>
          </a:prstGeom>
          <a:noFill/>
        </p:spPr>
      </p:pic>
      <p:pic>
        <p:nvPicPr>
          <p:cNvPr id="12" name="Picture 2" descr="Детский сад. Все для воспитателя!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3501008"/>
            <a:ext cx="1368152" cy="1897172"/>
          </a:xfrm>
          <a:prstGeom prst="rect">
            <a:avLst/>
          </a:prstGeom>
          <a:noFill/>
        </p:spPr>
      </p:pic>
      <p:pic>
        <p:nvPicPr>
          <p:cNvPr id="13" name="Picture 4" descr="http://www.e-osnova.ru/upload/mag_cover/16_3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725144"/>
            <a:ext cx="1298220" cy="1800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4365104"/>
            <a:ext cx="125247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7" y="4941168"/>
            <a:ext cx="12834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5013176"/>
            <a:ext cx="1224136" cy="167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7856" y="4869160"/>
            <a:ext cx="1296144" cy="184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71600" y="5207814"/>
            <a:ext cx="1296143" cy="165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67944" y="4941168"/>
            <a:ext cx="1368152" cy="17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40151" y="908720"/>
            <a:ext cx="130684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72200" y="1700808"/>
            <a:ext cx="116200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39"/>
            <a:ext cx="4316674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4008" y="2348880"/>
            <a:ext cx="4320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УПРАВЛЕНИЕ</a:t>
            </a:r>
          </a:p>
          <a:p>
            <a:pPr algn="ctr"/>
            <a:r>
              <a:rPr lang="ru-RU" sz="2400" b="1" cap="small" dirty="0" smtClean="0">
                <a:solidFill>
                  <a:srgbClr val="C00000"/>
                </a:solidFill>
                <a:latin typeface="Arial Narrow" pitchFamily="34" charset="0"/>
              </a:rPr>
              <a:t>дошкольным  образовательным  учреждением    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76056" y="3717032"/>
            <a:ext cx="3240360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научно-методический  журнал</a:t>
            </a:r>
            <a:endParaRPr lang="ru-RU" sz="1600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2348880"/>
            <a:ext cx="43924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МЕТОДИСТ</a:t>
            </a:r>
          </a:p>
          <a:p>
            <a:pPr algn="ctr"/>
            <a:r>
              <a:rPr lang="ru-RU" sz="2400" b="1" cap="small" dirty="0" smtClean="0">
                <a:solidFill>
                  <a:srgbClr val="C00000"/>
                </a:solidFill>
                <a:latin typeface="Arial Narrow" pitchFamily="34" charset="0"/>
              </a:rPr>
              <a:t>дошкольного  образовательного  учреждения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298714" cy="63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20072" y="3717032"/>
            <a:ext cx="3240360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научно-методический  журнал</a:t>
            </a:r>
            <a:endParaRPr lang="ru-RU" sz="1600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112474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cap="all" dirty="0" smtClean="0">
                <a:solidFill>
                  <a:srgbClr val="C00000"/>
                </a:solidFill>
                <a:latin typeface="Arial Narrow" pitchFamily="34" charset="0"/>
              </a:rPr>
              <a:t>В</a:t>
            </a:r>
            <a:r>
              <a:rPr lang="ru-RU" sz="2700" b="1" dirty="0" smtClean="0">
                <a:solidFill>
                  <a:srgbClr val="C00000"/>
                </a:solidFill>
                <a:latin typeface="Arial Narrow" pitchFamily="34" charset="0"/>
              </a:rPr>
              <a:t>ысшее образование в России</a:t>
            </a:r>
            <a:endParaRPr lang="ru-RU" sz="2700" b="1" cap="all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48064" y="2132856"/>
            <a:ext cx="3240360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600" b="1" dirty="0" smtClean="0"/>
              <a:t>Научно-педагогический журнал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212976"/>
            <a:ext cx="4427984" cy="315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700" dirty="0" smtClean="0"/>
              <a:t>Научно-педагогический журнал, посвященный проблемам современной высшей школы.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700" dirty="0" smtClean="0"/>
              <a:t>Адресован профессорско-преподавательскому составу вузов, теоретикам, практикам и историкам отечественной и зарубежной систем высшего образования, студенчеству, предпринимателям, занятым в сфере просвещения.</a:t>
            </a:r>
            <a:endParaRPr lang="ru-RU" sz="1700" dirty="0"/>
          </a:p>
        </p:txBody>
      </p:sp>
      <p:pic>
        <p:nvPicPr>
          <p:cNvPr id="9218" name="Picture 2" descr="Журнал Высшее образование в России №2 2015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4664"/>
            <a:ext cx="4542692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7824" y="980728"/>
            <a:ext cx="3240360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600" b="1" dirty="0" smtClean="0"/>
              <a:t>Научный журнал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88640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ALMA MATER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(ВЕСТНИК ВЫСШЕЙ ШКОЛЫ)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3400" y="2564904"/>
            <a:ext cx="5400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ru-RU" b="1" dirty="0" smtClean="0"/>
              <a:t>Рубрики журнала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Образование: ракурсы и грани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Философия и социология образования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Педагогика и психология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Практика высшего образования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Прикладные исследования образования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err="1" smtClean="0"/>
              <a:t>Гуманизация</a:t>
            </a:r>
            <a:r>
              <a:rPr lang="ru-RU" dirty="0" smtClean="0"/>
              <a:t> и </a:t>
            </a:r>
            <a:r>
              <a:rPr lang="ru-RU" dirty="0" err="1" smtClean="0"/>
              <a:t>гуманитариизация</a:t>
            </a:r>
            <a:r>
              <a:rPr lang="ru-RU" dirty="0" smtClean="0"/>
              <a:t> образования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Образование за рубежом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Менеджмент образования. Мировой рынок образовательных услуг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Общество. Наука. Образование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Вузовская наука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Наследие и современность</a:t>
            </a:r>
          </a:p>
          <a:p>
            <a:pPr marL="363538" indent="-363538" fontAlgn="base">
              <a:buFont typeface="Wingdings" pitchFamily="2" charset="2"/>
              <a:buChar char="v"/>
            </a:pPr>
            <a:r>
              <a:rPr lang="ru-RU" dirty="0" smtClean="0"/>
              <a:t>Новости образования в мире и в России</a:t>
            </a:r>
            <a:endParaRPr lang="ru-RU" dirty="0"/>
          </a:p>
        </p:txBody>
      </p:sp>
      <p:pic>
        <p:nvPicPr>
          <p:cNvPr id="9" name="Picture 2" descr="http://www.almavest.ru/UserFiles/magazine/2015/obl%202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3312368" cy="45710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141277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Решением ВАК России журнал включен в Перечень ведущих рецензируемых научных журналов и изданий</a:t>
            </a:r>
            <a:endParaRPr lang="ru-RU" b="1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44008" y="1844824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Вестник образования России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501008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Справочно-информационный журнал Министерства общего и профессионального образования РФ. Публикуются нормативные документы, программы, методические рекомендации для всех видов образовательных учреждений.</a:t>
            </a:r>
            <a:endParaRPr lang="ru-RU" b="1" dirty="0"/>
          </a:p>
        </p:txBody>
      </p:sp>
      <p:pic>
        <p:nvPicPr>
          <p:cNvPr id="52228" name="Picture 4" descr="http://www.vestniknews.ru/images/stories/covers/2015/04/p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4320480" cy="61926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28787"/>
          <a:stretch>
            <a:fillRect/>
          </a:stretch>
        </p:blipFill>
        <p:spPr bwMode="auto">
          <a:xfrm>
            <a:off x="6422723" y="4410000"/>
            <a:ext cx="2721277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872208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2015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284984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и периодических изданий  </a:t>
            </a:r>
            <a:endParaRPr lang="ru-RU" sz="32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44008" y="126876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Мир образования – образование в мире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996952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Журнал рекомендован Высшей аттестационной комиссией (ВАК) Министерства образования РФ в перечне ведущих научных журналов и изданий для публикации научных результатов диссертационных исследований.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Полный доступ к журналу: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348880"/>
            <a:ext cx="324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Научно-методический журнал</a:t>
            </a:r>
            <a:endParaRPr lang="ru-RU" b="1" dirty="0"/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661248"/>
            <a:ext cx="439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3"/>
              </a:rPr>
              <a:t>http://elibrary.ru/contents.asp?titleid=9593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 l="23122" t="6702" r="35695" b="16728"/>
          <a:stretch>
            <a:fillRect/>
          </a:stretch>
        </p:blipFill>
        <p:spPr bwMode="auto">
          <a:xfrm>
            <a:off x="179512" y="188640"/>
            <a:ext cx="4392488" cy="653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99992" y="141277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Народное образование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3501008"/>
            <a:ext cx="4716016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/>
              <a:t>Основные рубрики:</a:t>
            </a:r>
          </a:p>
          <a:p>
            <a:pPr marL="265113" indent="-265113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Образовательная </a:t>
            </a:r>
            <a:r>
              <a:rPr lang="ru-RU" dirty="0" smtClean="0"/>
              <a:t>политика</a:t>
            </a:r>
            <a:endParaRPr lang="ru-RU" dirty="0" smtClean="0"/>
          </a:p>
          <a:p>
            <a:pPr marL="265113" indent="-265113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Управление </a:t>
            </a:r>
            <a:r>
              <a:rPr lang="ru-RU" dirty="0" smtClean="0"/>
              <a:t>образованием </a:t>
            </a:r>
            <a:endParaRPr lang="ru-RU" dirty="0" smtClean="0"/>
          </a:p>
          <a:p>
            <a:pPr marL="265113" indent="-265113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Народный </a:t>
            </a:r>
            <a:r>
              <a:rPr lang="ru-RU" dirty="0" smtClean="0"/>
              <a:t>проект</a:t>
            </a:r>
            <a:endParaRPr lang="ru-RU" dirty="0" smtClean="0"/>
          </a:p>
          <a:p>
            <a:pPr marL="265113" indent="-265113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Технология и практика </a:t>
            </a:r>
            <a:r>
              <a:rPr lang="ru-RU" dirty="0" smtClean="0"/>
              <a:t>обучения</a:t>
            </a:r>
            <a:endParaRPr lang="ru-RU" dirty="0" smtClean="0"/>
          </a:p>
          <a:p>
            <a:pPr marL="265113" indent="-265113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Школа и </a:t>
            </a:r>
            <a:r>
              <a:rPr lang="ru-RU" dirty="0" smtClean="0"/>
              <a:t>воспитание </a:t>
            </a:r>
            <a:endParaRPr lang="ru-RU" dirty="0" smtClean="0"/>
          </a:p>
          <a:p>
            <a:pPr marL="265113" indent="-265113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Информационный иммунитет. </a:t>
            </a:r>
          </a:p>
          <a:p>
            <a:pPr algn="ctr">
              <a:lnSpc>
                <a:spcPct val="114000"/>
              </a:lnSpc>
              <a:spcBef>
                <a:spcPts val="1800"/>
              </a:spcBef>
            </a:pPr>
            <a:r>
              <a:rPr lang="ru-RU" dirty="0" smtClean="0"/>
              <a:t>Журнал входит в перечень журналов ВАК РФ.</a:t>
            </a:r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6" name="Picture 2" descr="http://www.xn----7sbbadhkifrn4cchfccd1ai.xn--p1ai/images/shop_items/58_270x270.jpgx"/>
          <p:cNvPicPr>
            <a:picLocks noChangeAspect="1" noChangeArrowheads="1"/>
          </p:cNvPicPr>
          <p:nvPr/>
        </p:nvPicPr>
        <p:blipFill>
          <a:blip r:embed="rId3" cstate="print"/>
          <a:srcRect l="11200" r="10401"/>
          <a:stretch>
            <a:fillRect/>
          </a:stretch>
        </p:blipFill>
        <p:spPr bwMode="auto">
          <a:xfrm>
            <a:off x="251520" y="836712"/>
            <a:ext cx="4064649" cy="51845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5976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Научно-практический журнал энциклопедического типа</a:t>
            </a:r>
            <a:endParaRPr lang="ru-RU" b="1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99992" y="141277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Наука и школа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0486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Общероссийский научно-педагогический журнал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861048"/>
            <a:ext cx="4608512" cy="228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Издание в своих публикациях интегрирует университетские и академические подходы к раскрытию наиболее актуальных и обсуждаемых в широком профессионально-педагогическом сообществе проблем обновления содержания образования, его правового и экономического обеспечения. </a:t>
            </a:r>
            <a:endParaRPr lang="ru-RU" dirty="0"/>
          </a:p>
        </p:txBody>
      </p:sp>
      <p:pic>
        <p:nvPicPr>
          <p:cNvPr id="64514" name="Picture 2" descr="Обложка журнала «Наука и школ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104456" cy="58452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90872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Воспитание школьников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48478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Теоретический и научно-методический журнал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852936"/>
            <a:ext cx="4716016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 smtClean="0"/>
              <a:t>Рубрики журнала: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Актуальные проблемы образования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Директору  школы и его заместителю по воспитательной работе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Воспитание в учебном процессе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Воспитателю детского дома, школы-интерната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Педагогическое наследие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Точка зрения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Рецензии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Публикация по вашей просьбе</a:t>
            </a:r>
            <a:endParaRPr lang="ru-RU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104456" cy="63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20072" y="126876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Начальная школа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772816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Научно-методический журнал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212976"/>
            <a:ext cx="374441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 smtClean="0"/>
              <a:t>Рубрики журнала: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Наши коллеги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Воспитание и обучение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Внеурочная деятельность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Педагогическое образование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Календарь учителя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В мире искусства слова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В помощь  самообразованию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Круглый год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endParaRPr lang="ru-RU" sz="17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608512" cy="631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20072" y="126876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Педагогика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844824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Научно-теоретический журнал Российской академии образования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933056"/>
            <a:ext cx="410445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 smtClean="0"/>
              <a:t>Рубрики журнала: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Научные сообщения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Вопросы обучения и воспитания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Кадры науки, культуры, образования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Мнение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История школы и педагогики</a:t>
            </a:r>
          </a:p>
          <a:p>
            <a:pPr marL="363538" indent="-363538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700" dirty="0" smtClean="0"/>
              <a:t>Сравнительная педагогика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308068" cy="6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4048" y="155679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Школьные технологии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13285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Научно-практический журнал школьного технолога (завуча)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608512" cy="65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60032" y="3717032"/>
            <a:ext cx="4176464" cy="272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Рубрики журнала: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err="1" smtClean="0"/>
              <a:t>Социокультурные</a:t>
            </a:r>
            <a:r>
              <a:rPr lang="ru-RU" dirty="0" smtClean="0"/>
              <a:t> и педагогические контексты </a:t>
            </a:r>
            <a:r>
              <a:rPr lang="ru-RU" dirty="0" err="1" smtClean="0"/>
              <a:t>технологизации</a:t>
            </a:r>
            <a:endParaRPr lang="ru-RU" dirty="0" smtClean="0"/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Концепции, модели, проекты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Внедрение и практика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Экспертиза, измерения, диагностика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Дискуссии</a:t>
            </a:r>
            <a:endParaRPr lang="ru-RU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20072" y="148478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Педагогическая диагностика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4221088"/>
            <a:ext cx="3600400" cy="197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b="1" dirty="0" smtClean="0"/>
              <a:t>Постоянные рубрики журнала:</a:t>
            </a:r>
          </a:p>
          <a:p>
            <a:pPr marL="363538" indent="-363538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История и теория диагностики</a:t>
            </a:r>
          </a:p>
          <a:p>
            <a:pPr marL="363538" indent="-363538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Технологии и инструментарий</a:t>
            </a:r>
          </a:p>
          <a:p>
            <a:pPr marL="363538" indent="-363538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Практика</a:t>
            </a:r>
          </a:p>
          <a:p>
            <a:pPr marL="363538" indent="-363538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2492896"/>
            <a:ext cx="3187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Научно-практический журнал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7656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112474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Педагогическая техника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844824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Журнал о секретах профессионального мастерства для учителей-предметников, учителей начальной школы и дошкольных педагогов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4365104"/>
            <a:ext cx="4608512" cy="158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ru-RU" b="1" dirty="0" smtClean="0"/>
              <a:t>Рубрики  журнала:</a:t>
            </a:r>
            <a:endParaRPr lang="ru-RU" dirty="0" smtClean="0"/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Приёмы дидактической  многомерной технологии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Приёмы графического сгущения знаний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435"/>
          <a:stretch>
            <a:fillRect/>
          </a:stretch>
        </p:blipFill>
        <p:spPr bwMode="auto">
          <a:xfrm>
            <a:off x="107504" y="332657"/>
            <a:ext cx="430753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6016" y="1772816"/>
            <a:ext cx="442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Педагогические технологии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420" name="AutoShape 4" descr="http://www.local.mpsu.ru/sites/default/files/files/pub/mir_obrazovaniya_4_2014_s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2348880"/>
            <a:ext cx="3353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Научно-методическое издание 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573016"/>
            <a:ext cx="4032448" cy="216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700" dirty="0" smtClean="0"/>
              <a:t>Профессиональный журнал для технологов образования: научных работников, преподавателей и аспирантов педагогических образовательных учреждений, системы повышения квалификации, методистов и специалистов. </a:t>
            </a:r>
            <a:endParaRPr lang="ru-RU" sz="1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4664"/>
            <a:ext cx="4752528" cy="60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788024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74.104</a:t>
            </a:r>
            <a:br>
              <a:rPr lang="ru-RU" sz="1600" b="1" dirty="0" smtClean="0"/>
            </a:br>
            <a:r>
              <a:rPr lang="ru-RU" sz="1600" b="1" dirty="0" smtClean="0"/>
              <a:t>Белая К.Ю.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Методическая деятельность в дошкольной организации: к изучению дисциплины / К. Ю. Белая. - М. : Сфера, 2014. - 128 с. : рис., табл. - (Библиотека журнала "Управление ДОУ"). –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190842"/>
            <a:ext cx="4860032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книге подробно описывается поэтапная работа старшего воспитателя с педагогическими работниками детского сада.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Раскрываются роль передового опыта и инноваций в совершенствовании учебно-воспитательного процесса в дошкольной организации, вопросы содержания методической работы старшего воспитателя; профессиональных требований к нему, даются рекомендации по организации методического кабинета.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Книга предназначена руководителям детских садов, старшим воспитателям, студентам педагогических учебных заведений. </a:t>
            </a:r>
            <a:endParaRPr lang="ru-RU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0802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0" y="1124744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 smtClean="0"/>
              <a:t>Деловой журнал заместителя директора по воспитательной работе</a:t>
            </a:r>
          </a:p>
          <a:p>
            <a:pPr algn="ctr"/>
            <a:r>
              <a:rPr lang="ru-RU" sz="1600" dirty="0" smtClean="0"/>
              <a:t>Профессионально-педагогическое издание, рассчитанное на самый широкий круг читателей - работников образования.</a:t>
            </a:r>
            <a:endParaRPr lang="ru-RU" sz="16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27984" y="2725429"/>
            <a:ext cx="4716016" cy="39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just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журнале публикуются материалы по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теории и методике воспитания,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управлению и планированию воспитательной работы,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способах и ориентирах в подготовке собственной концепции воспитания в школе,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организации внеурочной воспитательной работы,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интересные и продуктивные алгоритмы и технологии воспитания,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сценарии интересных воспитательных мероприятий и пути их организации.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88640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Воспитательная работа в школе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4248472" cy="608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16016" y="112474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Начальная школа.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для учителя!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8610" name="Picture 2" descr="Начальная школа. Все для учителя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3816425" cy="52921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2132856"/>
            <a:ext cx="324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Научно-методический журнал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212976"/>
            <a:ext cx="5148064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На страницах журнала представлены лучшие идеи, методические и практические материалы, современные технологии, педагогические находки - всё для эффективной работы учителя!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каждом номере</a:t>
            </a:r>
            <a:r>
              <a:rPr lang="ru-RU" dirty="0" smtClean="0"/>
              <a:t> — цветная вкладка с наглядными и дидактическими материалами.</a:t>
            </a:r>
            <a:endParaRPr lang="ru-RU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1124744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Детский сад.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для воспитателя!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55976" y="3212976"/>
            <a:ext cx="4788024" cy="306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b="1" dirty="0" smtClean="0"/>
              <a:t>Рубрики журнала разнообразны. </a:t>
            </a:r>
          </a:p>
          <a:p>
            <a:pPr lvl="0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 smtClean="0"/>
              <a:t>В них собраны методические и практические материалы для организации прогулок, проведению занятий, родительских собраний, воспитательных мероприятий – в целом – по воспитанию, развитию и обучению детей дошкольного возраста. </a:t>
            </a:r>
          </a:p>
          <a:p>
            <a:pPr lvl="0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 smtClean="0"/>
              <a:t>А также консультации психологов, логопедов, медиков и других специалистов.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76056" y="2060848"/>
            <a:ext cx="3240360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НАУЧНО-МЕТОДИЧЕСКИЙ журнал</a:t>
            </a:r>
            <a:endParaRPr lang="ru-RU" sz="1600" dirty="0"/>
          </a:p>
        </p:txBody>
      </p:sp>
      <p:pic>
        <p:nvPicPr>
          <p:cNvPr id="58370" name="Picture 2" descr="Детский сад. Все для воспитателя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842733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27984" y="404664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Физическая культура.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для учителя!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6804" name="Picture 4" descr="http://www.e-osnova.ru/upload/mag_cover/16_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738875" cy="51845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3928" y="1881445"/>
            <a:ext cx="5220072" cy="497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b="1" dirty="0" smtClean="0"/>
              <a:t>На страницах журнала: </a:t>
            </a:r>
          </a:p>
          <a:p>
            <a:pPr marL="265113" indent="-265113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календарное планирование, контрольные задания, тесты; </a:t>
            </a:r>
          </a:p>
          <a:p>
            <a:pPr marL="265113" indent="-265113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разработки уроков для разных категорий учащихся; </a:t>
            </a:r>
          </a:p>
          <a:p>
            <a:pPr marL="265113" indent="-265113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весь спектр мероприятий физкультурной направленности в школе, материалы адаптивной физической культуры; </a:t>
            </a:r>
          </a:p>
          <a:p>
            <a:pPr marL="265113" indent="-265113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информация о деятельности секций по отдельным видам спорта в общеобразовательных школах;</a:t>
            </a:r>
          </a:p>
          <a:p>
            <a:pPr marL="265113" indent="-265113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методика использования нестандартного оборудования, тренажёров, новейших компьютерных технологий; </a:t>
            </a:r>
          </a:p>
          <a:p>
            <a:pPr marL="265113" indent="-265113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сведения из области возрастной и спортивной психологии, педагогики, физиологии, гигиены, биохимии и других смежных наук; интересные факты из истории физического воспитания и спорта и многое другое.</a:t>
            </a:r>
            <a:endParaRPr lang="ru-RU" sz="1600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99992" y="69269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Духовно-нравственное воспитание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2780928"/>
            <a:ext cx="4788024" cy="380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b="1" dirty="0" smtClean="0"/>
              <a:t>На страницах журнала: </a:t>
            </a:r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/>
              <a:t>Святая Русь</a:t>
            </a:r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/>
              <a:t>Учимся быть в храме</a:t>
            </a:r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/>
              <a:t>Смысл жизни</a:t>
            </a:r>
          </a:p>
          <a:p>
            <a:pPr marL="265113" indent="-265113" algn="just">
              <a:buFont typeface="Wingdings" pitchFamily="2" charset="2"/>
              <a:buChar char="v"/>
            </a:pPr>
            <a:r>
              <a:rPr lang="ru-RU" sz="1600" dirty="0" smtClean="0"/>
              <a:t>Интеграция ОПК в предметы школьного цикла: литература. математика, биология, информатика</a:t>
            </a:r>
          </a:p>
          <a:p>
            <a:pPr marL="265113" algn="just"/>
            <a:r>
              <a:rPr lang="ru-RU" sz="1600" dirty="0" smtClean="0"/>
              <a:t>французский язык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/>
              <a:t>Золотое детство</a:t>
            </a:r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/>
              <a:t>Стихи и ангелы</a:t>
            </a:r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/>
              <a:t>Паломничество</a:t>
            </a:r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/>
              <a:t>Современная </a:t>
            </a:r>
            <a:r>
              <a:rPr lang="ru-RU" sz="1600" dirty="0" err="1" smtClean="0"/>
              <a:t>Гимнография</a:t>
            </a:r>
            <a:endParaRPr lang="ru-RU" sz="1600" dirty="0" smtClean="0"/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/>
              <a:t>Любимые книги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176464" cy="627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9992" y="15567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Научно-просветительский  журнал</a:t>
            </a:r>
            <a:endParaRPr lang="ru-RU" b="1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836712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Электронное приложение к журналу </a:t>
            </a:r>
          </a:p>
          <a:p>
            <a:pPr algn="ctr"/>
            <a:r>
              <a:rPr lang="ru-RU" sz="2800" b="1" dirty="0" smtClean="0">
                <a:latin typeface="Arial Narrow" pitchFamily="34" charset="0"/>
              </a:rPr>
              <a:t>Духовно-нравственное воспитание</a:t>
            </a:r>
            <a:endParaRPr lang="en-US" sz="2800" b="1" dirty="0" smtClean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394983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780928"/>
            <a:ext cx="394431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14682" t="11974" r="17593" b="8414"/>
          <a:stretch>
            <a:fillRect/>
          </a:stretch>
        </p:blipFill>
        <p:spPr bwMode="auto">
          <a:xfrm>
            <a:off x="899592" y="0"/>
            <a:ext cx="72973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788024" cy="20882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74.104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Ларионова Г.Б.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Новые должностные инструкции сотрудников ДОО : к изучению дисциплины / Г. Б. Ларионова. - М. : Сфера, 2014. - 128 с. - (Библиотека журнала "Управление ДОУ")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789040"/>
            <a:ext cx="4860032" cy="278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пособии представлены должностные инструкции сотрудников дошкольной образовательной организации, разработанные в соответствии с последними изменениями в дошкольном образовании.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Они созданы с учетом требований закона «Об образовании в Российской Федерации», трудового законодательства, нормативных документов Минобразования и науки РФ, типовых штатных расписаний и тарифно-квалификационных характеристик.</a:t>
            </a:r>
            <a:endParaRPr lang="ru-RU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4664"/>
            <a:ext cx="4104456" cy="616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536504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74.10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Детский сад, живущий</a:t>
            </a:r>
            <a:r>
              <a:rPr lang="ru-RU" sz="1600" dirty="0" smtClean="0"/>
              <a:t> жизнью детей : или Опыты переходов за границы известного / под ред. М. Ф. Головиной. - М. : Сфера, 2014. - 128 с. : рис. - (Библиотека журнала "Управление ДОУ")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212976"/>
            <a:ext cx="4716016" cy="346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Как может складываться жизнеспособная структура детского сада, который ориентируется на жизнь детей, а не на программу занятий, где принято любое дело начинать с того, что интересно и детям и воспитателю?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Перед вами книга о том, как переплетаются в работе воспитателя импровизация и рефлексия, верность традициям и привычка идти на риск в поиске нового.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 той внутренней организованности, которая требуется в ситуации внешней свободы от детей и взрослых, и о том, за счет чего она достигается.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Книга эта все же не сугубо профессиональная, она будет интересна и многим родителям.</a:t>
            </a:r>
            <a:endParaRPr lang="ru-RU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4664"/>
            <a:ext cx="4248472" cy="62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680520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74.100</a:t>
            </a:r>
            <a:br>
              <a:rPr lang="ru-RU" sz="1600" b="1" dirty="0" smtClean="0"/>
            </a:br>
            <a:r>
              <a:rPr lang="ru-RU" sz="1600" b="1" dirty="0" smtClean="0"/>
              <a:t>Организация детского сада</a:t>
            </a:r>
            <a:r>
              <a:rPr lang="ru-RU" sz="1600" dirty="0" smtClean="0"/>
              <a:t> в начале XX века : к изучению дисциплины / ред., сост. А. С. </a:t>
            </a:r>
            <a:r>
              <a:rPr lang="ru-RU" sz="1600" dirty="0" err="1" smtClean="0"/>
              <a:t>Русакова</a:t>
            </a:r>
            <a:r>
              <a:rPr lang="ru-RU" sz="1600" dirty="0" smtClean="0"/>
              <a:t>. - Москва : "ТЦ Сфера", 2014. - 128 с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2348880"/>
            <a:ext cx="4752528" cy="433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500" dirty="0" smtClean="0"/>
              <a:t>Сборник раскрывает ключевые идеи организации русских детских садов в те годы, когда происходил переход от локальных опытов и экспериментов к массовому их распространению.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500" dirty="0" smtClean="0"/>
              <a:t>В книгах Е.И. Тихеевой и М.Я. Морозовой (1914), а также Л.К. </a:t>
            </a:r>
            <a:r>
              <a:rPr lang="ru-RU" sz="1500" dirty="0" err="1" smtClean="0"/>
              <a:t>Шлегер</a:t>
            </a:r>
            <a:r>
              <a:rPr lang="ru-RU" sz="1500" dirty="0" smtClean="0"/>
              <a:t> (1915) есть ясность и четкость в расстановке приоритетов, рассмотрение задач планирования в непосредственной связи с событиями детской жизни, глубокое понимание взаимной обусловленности организационных и педагогических забот. Эти вопросы актуальны и сегодня.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500" dirty="0" smtClean="0"/>
              <a:t>Для современных воспитателей и руководителей детских садов в текстах столетней давности можно найти ответы на многие вопросы, сформулированные в требованиях ФГОС ДО.</a:t>
            </a:r>
            <a:endParaRPr lang="ru-RU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17590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5040560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74.104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Планирование в современном</a:t>
            </a:r>
            <a:r>
              <a:rPr lang="ru-RU" sz="1600" dirty="0" smtClean="0"/>
              <a:t> ДОУ: методическое пособие / под ред. Н. В. </a:t>
            </a:r>
            <a:r>
              <a:rPr lang="ru-RU" sz="1600" dirty="0" err="1" smtClean="0"/>
              <a:t>Микляевой</a:t>
            </a:r>
            <a:r>
              <a:rPr lang="ru-RU" sz="1600" dirty="0" smtClean="0"/>
              <a:t>. - М. : Сфера, 2013. - 128 с.: табл. - (Библиотека журнала "Управление ДОУ").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564904"/>
            <a:ext cx="5184576" cy="410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пособии дана характеристика моделей образовательного процесса с учетом новых государственных требований и систематизированы требования к содержанию и формам планирования воспитательно-образовательной работы в современном ДОУ, описаны особенности комплексно-тематического планирования непосредственно образовательной деятельности педагогов и деятельности в ходе организации режимных моментов, а также самостоятельной деятельности детей, взаимодействия педагогов с социальными партнерами — специалистами детского сада и родителями воспитанников.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Пособие рекомендовано для педагогов и специалистов детских садов, старших воспитателей ДОУ и руководителей структурных подразделений территориальных образовательных комплексов.</a:t>
            </a:r>
            <a:endParaRPr lang="ru-RU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69812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788024" cy="144016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Шарипов</a:t>
            </a:r>
            <a:r>
              <a:rPr lang="ru-RU" sz="1600" b="1" dirty="0" smtClean="0"/>
              <a:t> Ф.В</a:t>
            </a:r>
            <a:r>
              <a:rPr lang="ru-RU" sz="1600" dirty="0" smtClean="0"/>
              <a:t>. Менеджмент общего и профессионального образования [Электронный ресурс]: учебное пособие /Ф.В. </a:t>
            </a:r>
            <a:r>
              <a:rPr lang="ru-RU" sz="1600" dirty="0" err="1" smtClean="0"/>
              <a:t>Шарипов</a:t>
            </a:r>
            <a:r>
              <a:rPr lang="ru-RU" sz="1600" dirty="0" smtClean="0"/>
              <a:t>. – М.: Логос, 2014. – 432 с. – Режим доступа: </a:t>
            </a:r>
            <a:r>
              <a:rPr lang="en-US" sz="1800" b="1" dirty="0" smtClean="0">
                <a:hlinkClick r:id="rId3"/>
              </a:rPr>
              <a:t>http://www.knigafund.ru/books/172855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005064"/>
            <a:ext cx="4608512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1600" dirty="0" smtClean="0"/>
              <a:t>В </a:t>
            </a:r>
            <a:r>
              <a:rPr lang="en-US" sz="1600" dirty="0" err="1" smtClean="0"/>
              <a:t>учебном</a:t>
            </a:r>
            <a:r>
              <a:rPr lang="en-US" sz="1600" dirty="0" smtClean="0"/>
              <a:t> </a:t>
            </a:r>
            <a:r>
              <a:rPr lang="en-US" sz="1600" dirty="0" err="1" smtClean="0"/>
              <a:t>пособии</a:t>
            </a:r>
            <a:r>
              <a:rPr lang="en-US" sz="1600" dirty="0" smtClean="0"/>
              <a:t> </a:t>
            </a:r>
            <a:r>
              <a:rPr lang="en-US" sz="1600" dirty="0" err="1" smtClean="0"/>
              <a:t>изложен</a:t>
            </a:r>
            <a:r>
              <a:rPr lang="en-US" sz="1600" dirty="0" smtClean="0"/>
              <a:t> </a:t>
            </a:r>
            <a:r>
              <a:rPr lang="en-US" sz="1600" dirty="0" err="1" smtClean="0"/>
              <a:t>курс</a:t>
            </a:r>
            <a:r>
              <a:rPr lang="en-US" sz="1600" dirty="0" smtClean="0"/>
              <a:t> </a:t>
            </a:r>
            <a:r>
              <a:rPr lang="en-US" sz="1600" dirty="0" err="1" smtClean="0"/>
              <a:t>теории</a:t>
            </a:r>
            <a:r>
              <a:rPr lang="en-US" sz="1600" dirty="0" smtClean="0"/>
              <a:t> и </a:t>
            </a:r>
            <a:r>
              <a:rPr lang="en-US" sz="1600" dirty="0" err="1" smtClean="0"/>
              <a:t>практики</a:t>
            </a:r>
            <a:r>
              <a:rPr lang="en-US" sz="1600" dirty="0" smtClean="0"/>
              <a:t> </a:t>
            </a:r>
            <a:r>
              <a:rPr lang="en-US" sz="1600" dirty="0" err="1" smtClean="0"/>
              <a:t>управления</a:t>
            </a:r>
            <a:r>
              <a:rPr lang="en-US" sz="1600" dirty="0" smtClean="0"/>
              <a:t> </a:t>
            </a:r>
            <a:r>
              <a:rPr lang="en-US" sz="1600" dirty="0" err="1" smtClean="0"/>
              <a:t>системой</a:t>
            </a:r>
            <a:r>
              <a:rPr lang="en-US" sz="1600" dirty="0" smtClean="0"/>
              <a:t> </a:t>
            </a:r>
            <a:r>
              <a:rPr lang="en-US" sz="1600" dirty="0" err="1" smtClean="0"/>
              <a:t>образования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разных</a:t>
            </a:r>
            <a:r>
              <a:rPr lang="en-US" sz="1600" dirty="0" smtClean="0"/>
              <a:t> </a:t>
            </a:r>
            <a:r>
              <a:rPr lang="en-US" sz="1600" dirty="0" err="1" smtClean="0"/>
              <a:t>уровнях</a:t>
            </a:r>
            <a:r>
              <a:rPr lang="en-US" sz="1600" dirty="0" smtClean="0"/>
              <a:t>. </a:t>
            </a:r>
            <a:r>
              <a:rPr lang="en-US" sz="1600" dirty="0" err="1" smtClean="0"/>
              <a:t>Раскрыты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предмет</a:t>
            </a:r>
            <a:r>
              <a:rPr lang="en-US" sz="1600" dirty="0" smtClean="0"/>
              <a:t>, </a:t>
            </a:r>
            <a:r>
              <a:rPr lang="en-US" sz="1600" dirty="0" err="1" smtClean="0"/>
              <a:t>задачи</a:t>
            </a:r>
            <a:r>
              <a:rPr lang="en-US" sz="1600" dirty="0" smtClean="0"/>
              <a:t>, </a:t>
            </a:r>
            <a:r>
              <a:rPr lang="en-US" sz="1600" dirty="0" err="1" smtClean="0"/>
              <a:t>функции</a:t>
            </a:r>
            <a:r>
              <a:rPr lang="en-US" sz="1600" dirty="0" smtClean="0"/>
              <a:t> и </a:t>
            </a:r>
            <a:r>
              <a:rPr lang="en-US" sz="1600" dirty="0" err="1" smtClean="0"/>
              <a:t>принципы</a:t>
            </a:r>
            <a:r>
              <a:rPr lang="en-US" sz="1600" dirty="0" smtClean="0"/>
              <a:t> </a:t>
            </a:r>
            <a:r>
              <a:rPr lang="en-US" sz="1600" dirty="0" err="1" smtClean="0"/>
              <a:t>менеджмента</a:t>
            </a:r>
            <a:r>
              <a:rPr lang="en-US" sz="1600" dirty="0" smtClean="0"/>
              <a:t> </a:t>
            </a:r>
            <a:r>
              <a:rPr lang="en-US" sz="1600" dirty="0" err="1" smtClean="0"/>
              <a:t>общего</a:t>
            </a:r>
            <a:r>
              <a:rPr lang="en-US" sz="1600" dirty="0" smtClean="0"/>
              <a:t> и </a:t>
            </a:r>
            <a:r>
              <a:rPr lang="en-US" sz="1600" dirty="0" err="1" smtClean="0"/>
              <a:t>профессионального</a:t>
            </a:r>
            <a:r>
              <a:rPr lang="en-US" sz="1600" dirty="0" smtClean="0"/>
              <a:t> </a:t>
            </a:r>
            <a:r>
              <a:rPr lang="en-US" sz="1600" dirty="0" err="1" smtClean="0"/>
              <a:t>образования</a:t>
            </a:r>
            <a:r>
              <a:rPr lang="en-US" sz="1600" dirty="0" smtClean="0"/>
              <a:t>, </a:t>
            </a:r>
            <a:r>
              <a:rPr lang="en-US" sz="1600" dirty="0" err="1" smtClean="0"/>
              <a:t>исследованы</a:t>
            </a:r>
            <a:r>
              <a:rPr lang="en-US" sz="1600" dirty="0" smtClean="0"/>
              <a:t> </a:t>
            </a:r>
            <a:r>
              <a:rPr lang="en-US" sz="1600" dirty="0" err="1" smtClean="0"/>
              <a:t>сущность</a:t>
            </a:r>
            <a:r>
              <a:rPr lang="en-US" sz="1600" dirty="0" smtClean="0"/>
              <a:t> и </a:t>
            </a:r>
            <a:r>
              <a:rPr lang="en-US" sz="1600" dirty="0" err="1" smtClean="0"/>
              <a:t>структура</a:t>
            </a:r>
            <a:r>
              <a:rPr lang="en-US" sz="1600" dirty="0" smtClean="0"/>
              <a:t> </a:t>
            </a:r>
            <a:r>
              <a:rPr lang="en-US" sz="1600" dirty="0" err="1" smtClean="0"/>
              <a:t>управленческой</a:t>
            </a:r>
            <a:r>
              <a:rPr lang="en-US" sz="1600" dirty="0" smtClean="0"/>
              <a:t> </a:t>
            </a:r>
            <a:r>
              <a:rPr lang="en-US" sz="1600" dirty="0" err="1" smtClean="0"/>
              <a:t>деятельности</a:t>
            </a:r>
            <a:r>
              <a:rPr lang="en-US" sz="1600" dirty="0" smtClean="0"/>
              <a:t>, </a:t>
            </a:r>
            <a:r>
              <a:rPr lang="en-US" sz="1600" dirty="0" err="1" smtClean="0"/>
              <a:t>дано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представление</a:t>
            </a:r>
            <a:r>
              <a:rPr lang="en-US" sz="1600" dirty="0" smtClean="0"/>
              <a:t> о </a:t>
            </a:r>
            <a:r>
              <a:rPr lang="en-US" sz="1600" dirty="0" err="1" smtClean="0"/>
              <a:t>методах</a:t>
            </a:r>
            <a:r>
              <a:rPr lang="en-US" sz="1600" dirty="0" smtClean="0"/>
              <a:t> и </a:t>
            </a:r>
            <a:r>
              <a:rPr lang="en-US" sz="1600" dirty="0" err="1" smtClean="0"/>
              <a:t>стилях</a:t>
            </a:r>
            <a:r>
              <a:rPr lang="en-US" sz="1600" dirty="0" smtClean="0"/>
              <a:t> </a:t>
            </a:r>
            <a:r>
              <a:rPr lang="en-US" sz="1600" dirty="0" err="1" smtClean="0"/>
              <a:t>руководства</a:t>
            </a:r>
            <a:r>
              <a:rPr lang="en-US" sz="1600" dirty="0" smtClean="0"/>
              <a:t>. </a:t>
            </a:r>
            <a:endParaRPr lang="ru-RU" sz="1600" dirty="0"/>
          </a:p>
        </p:txBody>
      </p:sp>
      <p:pic>
        <p:nvPicPr>
          <p:cNvPr id="82946" name="Picture 2" descr="Менеджмент общего и профессионального образования. Учебное пособие. Гриф УМО МО Р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3986602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76672"/>
            <a:ext cx="4536504" cy="144016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Петров П.К.</a:t>
            </a:r>
            <a:r>
              <a:rPr lang="en-US" sz="1600" b="1" dirty="0" smtClean="0"/>
              <a:t> </a:t>
            </a:r>
            <a:r>
              <a:rPr lang="ru-RU" sz="1600" dirty="0" smtClean="0"/>
              <a:t>Методика преподавания гимнастики в школе [Электронный ресурс]: учебник / П. К. Петров. – М.:ВЛАДОС, 2014. – 448 С. – Режим доступа: </a:t>
            </a:r>
            <a:r>
              <a:rPr lang="ru-RU" sz="1800" b="1" u="sng" dirty="0" smtClean="0">
                <a:hlinkClick r:id="rId3"/>
              </a:rPr>
              <a:t>http://www.knigafund.ru/books/172214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3717032"/>
            <a:ext cx="4536504" cy="267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отражены основные вопросы теории и методики преподавания гимнастики в общеобразовательной школе.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Описана структура урока, изложены способы педагогического контроля за успеваемостью учащихся, рассмотрены вопросы планирования учебной работы по разделу гимнастики комплексной программы физического воспитания учащихся 1–11 классов.</a:t>
            </a:r>
            <a:endParaRPr lang="ru-RU" sz="1600" dirty="0"/>
          </a:p>
        </p:txBody>
      </p:sp>
      <p:pic>
        <p:nvPicPr>
          <p:cNvPr id="84996" name="Picture 4" descr="http://static1.ozone.ru/multimedia/books_covers/1008535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1"/>
            <a:ext cx="4176464" cy="60528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7310</TotalTime>
  <Words>1453</Words>
  <Application>Microsoft Office PowerPoint</Application>
  <PresentationFormat>Экран (4:3)</PresentationFormat>
  <Paragraphs>236</Paragraphs>
  <Slides>38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Неделя кафедры   ПЕДАГОГИКИ и развития образования    </vt:lpstr>
      <vt:lpstr>Презентация    </vt:lpstr>
      <vt:lpstr>          74.104 Белая К.Ю.  Методическая деятельность в дошкольной организации: к изучению дисциплины / К. Ю. Белая. - М. : Сфера, 2014. - 128 с. : рис., табл. - (Библиотека журнала "Управление ДОУ"). –  Экземпляры: всего:1 - ЧЗ(1).           </vt:lpstr>
      <vt:lpstr>      74.104 Ларионова Г.Б. Новые должностные инструкции сотрудников ДОО : к изучению дисциплины / Г. Б. Ларионова. - М. : Сфера, 2014. - 128 с. - (Библиотека журнала "Управление ДОУ") Экземпляры: всего:1 - ЧЗ(1).       </vt:lpstr>
      <vt:lpstr>74.10 Детский сад, живущий жизнью детей : или Опыты переходов за границы известного / под ред. М. Ф. Головиной. - М. : Сфера, 2014. - 128 с. : рис. - (Библиотека журнала "Управление ДОУ") Экземпляры: всего:1 - ЧЗ(1).</vt:lpstr>
      <vt:lpstr>74.100 Организация детского сада в начале XX века : к изучению дисциплины / ред., сост. А. С. Русакова. - Москва : "ТЦ Сфера", 2014. - 128 с Экземпляры: всего:1 - ЧЗ(1).</vt:lpstr>
      <vt:lpstr>74.104 Планирование в современном ДОУ: методическое пособие / под ред. Н. В. Микляевой. - М. : Сфера, 2013. - 128 с.: табл. - (Библиотека журнала "Управление ДОУ").  Экземпляры: всего:1 - ЧЗ(1).</vt:lpstr>
      <vt:lpstr> Шарипов Ф.В. Менеджмент общего и профессионального образования [Электронный ресурс]: учебное пособие /Ф.В. Шарипов. – М.: Логос, 2014. – 432 с. – Режим доступа: http://www.knigafund.ru/books/172855  </vt:lpstr>
      <vt:lpstr> Петров П.К. Методика преподавания гимнастики в школе [Электронный ресурс]: учебник / П. К. Петров. – М.:ВЛАДОС, 2014. – 448 С. – Режим доступа: http://www.knigafund.ru/books/172214  </vt:lpstr>
      <vt:lpstr> Столяренко А.М. Педагогическая системология. Теория, методика, исследования, практика [Электронный ресурс]: учебно-методическое пособие для студентов вузов / А. М. Столяренко. – М.: ЮНИТИ-ДАНА, 2015. – 319 с. – Режим доступа: http://www.knigafund.ru/books/173654  </vt:lpstr>
      <vt:lpstr>    Калошина И.П. Управление творческой деятельностью в учебном процессе [Электронный ресурс] / И. П. Калошина. – М.:  ЮНИТИ-ДАНА, 2014. – 303 с. – Режим доступа: http://www.knigafund.ru/books/173268.    </vt:lpstr>
      <vt:lpstr>     Малышев С.Л. Управление электронным контентом [Электронный ресурс] / С.Л. Малышев. – М.: ИНТУИТ, 2014. – 146 с. – Режим доступа:  http://www.knigafund.ru/books/173014   </vt:lpstr>
      <vt:lpstr>     Рожков М.И. Педагогическое обеспечение работы с молодёжью. Юногогика [Электронный ресурс]: учебное пособие / М. И. Рожков. – М.: ВЛАДОС, 2014. – 264 с. – Режим доступа: http://www.knigafund.ru/books/86525   </vt:lpstr>
      <vt:lpstr> ОБЩЕПЕДАГОГИЧЕСКИЕ  ЖУРНАЛЫ  </vt:lpstr>
      <vt:lpstr>  научно-методический  журнал</vt:lpstr>
      <vt:lpstr>  научно-методический  журнал</vt:lpstr>
      <vt:lpstr>Научно-педагогический журнал</vt:lpstr>
      <vt:lpstr>Научный журнал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НАУЧНО-МЕТОДИЧЕСКИЙ журнал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l1</cp:lastModifiedBy>
  <cp:revision>1158</cp:revision>
  <dcterms:created xsi:type="dcterms:W3CDTF">2012-10-03T01:37:12Z</dcterms:created>
  <dcterms:modified xsi:type="dcterms:W3CDTF">2015-03-20T04:26:46Z</dcterms:modified>
</cp:coreProperties>
</file>