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413" r:id="rId2"/>
    <p:sldId id="305" r:id="rId3"/>
    <p:sldId id="306" r:id="rId4"/>
    <p:sldId id="337" r:id="rId5"/>
    <p:sldId id="381" r:id="rId6"/>
    <p:sldId id="382" r:id="rId7"/>
    <p:sldId id="383" r:id="rId8"/>
    <p:sldId id="384" r:id="rId9"/>
    <p:sldId id="385" r:id="rId10"/>
    <p:sldId id="380" r:id="rId11"/>
    <p:sldId id="373" r:id="rId12"/>
    <p:sldId id="386" r:id="rId13"/>
    <p:sldId id="388" r:id="rId14"/>
    <p:sldId id="389" r:id="rId15"/>
    <p:sldId id="391" r:id="rId16"/>
    <p:sldId id="392" r:id="rId17"/>
    <p:sldId id="393" r:id="rId18"/>
    <p:sldId id="394" r:id="rId19"/>
    <p:sldId id="408" r:id="rId20"/>
    <p:sldId id="403" r:id="rId21"/>
    <p:sldId id="404" r:id="rId22"/>
    <p:sldId id="405" r:id="rId23"/>
    <p:sldId id="406" r:id="rId24"/>
    <p:sldId id="407" r:id="rId25"/>
    <p:sldId id="400" r:id="rId26"/>
    <p:sldId id="327" r:id="rId27"/>
    <p:sldId id="328" r:id="rId28"/>
    <p:sldId id="315" r:id="rId29"/>
    <p:sldId id="409" r:id="rId30"/>
    <p:sldId id="410" r:id="rId31"/>
    <p:sldId id="411" r:id="rId32"/>
    <p:sldId id="412" r:id="rId33"/>
    <p:sldId id="334" r:id="rId34"/>
    <p:sldId id="33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  <a:srgbClr val="A8B5EE"/>
    <a:srgbClr val="A9CBED"/>
    <a:srgbClr val="A9BCED"/>
    <a:srgbClr val="9BB1E9"/>
    <a:srgbClr val="A7BAEB"/>
    <a:srgbClr val="B4C5EE"/>
    <a:srgbClr val="CCECFF"/>
    <a:srgbClr val="C9C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2" autoAdjust="0"/>
    <p:restoredTop sz="94660"/>
  </p:normalViewPr>
  <p:slideViewPr>
    <p:cSldViewPr>
      <p:cViewPr>
        <p:scale>
          <a:sx n="64" d="100"/>
          <a:sy n="64" d="100"/>
        </p:scale>
        <p:origin x="-107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10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824536" cy="86409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  <a:br>
              <a:rPr lang="ru-RU" sz="2000" b="1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3366"/>
                </a:solidFill>
              </a:rPr>
              <a:t>Неделя кафедры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3366"/>
                </a:solidFill>
              </a:rPr>
              <a:t>математики и экономики</a:t>
            </a:r>
            <a:endParaRPr lang="ru-RU" sz="4400" b="1" dirty="0">
              <a:solidFill>
                <a:srgbClr val="003366"/>
              </a:solidFill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331122"/>
            <a:ext cx="48062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endParaRPr lang="ru-RU" b="1" dirty="0" smtClean="0">
              <a:solidFill>
                <a:srgbClr val="1E4778"/>
              </a:solidFill>
              <a:latin typeface="Arial Narrow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- 2012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Методика преподавания  МАТЕМАТИКИ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37807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464496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 33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Теоретические основы обучения</a:t>
            </a:r>
            <a:r>
              <a:rPr lang="ru-RU" sz="1600" dirty="0" smtClean="0"/>
              <a:t> математике в средней школе: психология математического образования: учебное пособие / авт.-сост. </a:t>
            </a:r>
            <a:br>
              <a:rPr lang="ru-RU" sz="1600" dirty="0" smtClean="0"/>
            </a:br>
            <a:r>
              <a:rPr lang="ru-RU" sz="1600" dirty="0" smtClean="0"/>
              <a:t>В. А. Гусев. - М. : Дрофа, 2010. - 476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284984"/>
            <a:ext cx="4464496" cy="249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призвано служить применению психологических теорий в совершенствовании математического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В книге отражены точки зрения ведущих специалистов по теории и методике обучения математике в России и Польше.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педагогических вузов, обучающихся по специальности "Математика".</a:t>
            </a:r>
            <a:endParaRPr lang="ru-RU" sz="1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176465" cy="62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320480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 73</a:t>
            </a:r>
            <a:br>
              <a:rPr lang="ru-RU" sz="1600" b="1" dirty="0" smtClean="0"/>
            </a:br>
            <a:r>
              <a:rPr lang="ru-RU" sz="1600" b="1" dirty="0" smtClean="0"/>
              <a:t>Новик, Ирина Александровна.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Практикум по методике обучения математике: учебное пособие / И. А. Новик, Н. В. Бровка. - М. : Дрофа, 2008. - 240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МКМФ(1),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08920"/>
            <a:ext cx="4320480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пособие направлено на формирование основ методической культуры будущего учителя.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представлены материалы по проведению практических занятий, лабораторных и контрольных работ по методике обучения математике, а также материалы в помощь молодому учителю математики.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7193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464496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 88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Фридман, Лев Моисеевич.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Теоретические основы методики обучения математике : учебно-методическое пособие / </a:t>
            </a:r>
            <a:br>
              <a:rPr lang="ru-RU" sz="1600" dirty="0" smtClean="0"/>
            </a:br>
            <a:r>
              <a:rPr lang="ru-RU" sz="1600" dirty="0" smtClean="0"/>
              <a:t>Л. М. Фридман. - 3-е изд. - М. : Книжный дом " ЛИБРОКОМ", 2009. - 248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МКМФ(1),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96952"/>
            <a:ext cx="4464496" cy="353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определяются цели и задачи обучения школьников математике в современной средней школе, выделяются принципы отбора и структурирования школьного курса математики.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 основе оригинальных авторских разработок показываются способы и приемы обучения школьников решению математических задач, выясняются вопросы воспитания и развития учащихся в процессе изучения математики, обсуждается методика организации процесса обучения школьников.</a:t>
            </a:r>
            <a:endParaRPr lang="ru-RU" sz="16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 l="3884" r="1071" b="2434"/>
          <a:stretch>
            <a:fillRect/>
          </a:stretch>
        </p:blipFill>
        <p:spPr bwMode="auto">
          <a:xfrm>
            <a:off x="107504" y="116632"/>
            <a:ext cx="4269264" cy="65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500404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74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Справочник учителя математики</a:t>
            </a:r>
            <a:r>
              <a:rPr lang="ru-RU" sz="1600" dirty="0" smtClean="0"/>
              <a:t>: к самостоятельной работе / авт.-сост. Н. А. Ким. - Волгоград : Учитель, 2011. - 288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924944"/>
            <a:ext cx="4896544" cy="297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Цель данного пособия - оказать информационную и методическую поддержку учителю математики.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предложены теоретические, нормативные и рекомендательные материалы из опыта работы: формирование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, проектирование рабочей программы, рекомендации по диагностике </a:t>
            </a:r>
            <a:r>
              <a:rPr lang="ru-RU" sz="1600" dirty="0" err="1" smtClean="0"/>
              <a:t>обученности</a:t>
            </a:r>
            <a:r>
              <a:rPr lang="ru-RU" sz="1600" dirty="0" smtClean="0"/>
              <a:t> учащихся, характеристики и использование на практике современных образовательных технологий, организация опытно-экспериментальной работы.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0246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320480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20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Саранцев Г.И.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Как сделать обучение математике интересным: книга для учителя / Г. И. Саранцев. – М.: Просвещение, 2011. - 160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708920"/>
            <a:ext cx="4176464" cy="353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рассматривается один из путей повышения интереса учащихся к изучению математики посредством включения в обучение эстетического фактора.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Выявлен эстетический потенциал школьного курса математики, построена модель красоты математического объекта, выделены уровни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эстетической привлекательности, выявлена роль эстетических мотивов в решении задач, предложены рекомендации для формирования эстетического вкуса учащихся.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18291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5004048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Математика. 9-11 классы:</a:t>
            </a:r>
            <a:r>
              <a:rPr lang="ru-RU" sz="1600" dirty="0" smtClean="0"/>
              <a:t> проектная деятельность учащихся: к самостоятельной работе / авт.-сост. </a:t>
            </a:r>
            <a:br>
              <a:rPr lang="ru-RU" sz="1600" dirty="0" smtClean="0"/>
            </a:br>
            <a:r>
              <a:rPr lang="ru-RU" sz="1600" dirty="0" smtClean="0"/>
              <a:t>М. В. Величко. - 2-е изд., стереотип. - Волгоград: Учитель, 2008. – 123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82178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2780928"/>
            <a:ext cx="4752528" cy="369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представлен опыт работы по организации проектной деятельности учащихся.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Предлагаемый материал раскрывает цели, задачи и технологию метода проектов, суть и идея которого - организация самостоятельной, поисковой, творческой деятельности учащихся.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Представлены различные по своей типологии проекты: долгосрочные, среднесрочные, краткосрочные.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Подробно рассматривается опыт коллективной и индивидуальной деятельности на уроках математики и во внеурочное время.</a:t>
            </a:r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320480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Математика для гуманитариев.</a:t>
            </a:r>
            <a:r>
              <a:rPr lang="ru-RU" sz="1600" dirty="0" smtClean="0"/>
              <a:t> 5-11 классы: опыт работы, уроки, внеклассные мероприятия / авт.-сост. О. В. </a:t>
            </a:r>
            <a:r>
              <a:rPr lang="ru-RU" sz="1600" dirty="0" err="1" smtClean="0"/>
              <a:t>Панишева</a:t>
            </a:r>
            <a:r>
              <a:rPr lang="ru-RU" sz="1600" dirty="0" smtClean="0"/>
              <a:t>. - Волгоград : Учитель, 2011. - 272 с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996952"/>
            <a:ext cx="4320480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Преподавание математики детям с гуманитарным складом ума требует от учителя особых подходов и методов.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Вниманию учителя предложены разнообразные задания и задачи, имеющие гуманитарную составляющую, разработки нестандартных уроков и внеклассных мероприятий, систематизирована информация из различных фольклорных и литературных источников, которая может быть востребована на уроке.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176464" cy="60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788024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Математика. 5-11 классы:</a:t>
            </a:r>
            <a:r>
              <a:rPr lang="ru-RU" sz="1600" dirty="0" smtClean="0"/>
              <a:t> проблемно-развивающие задания, конспекты уроков, проекты: к самостоятельной работе / авт.-сост. </a:t>
            </a:r>
            <a:br>
              <a:rPr lang="ru-RU" sz="1600" dirty="0" smtClean="0"/>
            </a:br>
            <a:r>
              <a:rPr lang="ru-RU" sz="1600" dirty="0" smtClean="0"/>
              <a:t>Г. Б. Полтавская. - Волгоград : Учитель, 2010. – 144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852936"/>
            <a:ext cx="4608512" cy="359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раскрывается опыт использования проблемно-развивающих заданий с целью вовлечения учащихся в самостоятельный поиск на уроках математики в 5-11 классах.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В книге представлены разработки уроков, исследовательский проект, ключевые и обучающие задачи и упражнения, развивающие устойчивый интерес к предмету, математические способности и мышление, умение самостоятельно и творчески работать.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Пособие адресовано учителям математики, студентам педагогических вузов.</a:t>
            </a:r>
            <a:endParaRPr lang="ru-RU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40382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680520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br>
              <a:rPr lang="ru-RU" sz="1600" b="1" dirty="0" smtClean="0"/>
            </a:br>
            <a:r>
              <a:rPr lang="ru-RU" sz="1600" b="1" dirty="0" smtClean="0"/>
              <a:t>Математика. 5-11 классы:</a:t>
            </a:r>
            <a:r>
              <a:rPr lang="ru-RU" sz="1600" dirty="0" smtClean="0"/>
              <a:t> уроки учительского мастерства : к самостоятельной работе / авт.-сост. Е. В. Алтухова [и др.]. - Волгоград : Учитель, 2009. - 299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212976"/>
            <a:ext cx="4536504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Настоящее пособие составлено учителями, которые заинтересованы в обучении и воспитании учащихся с высоким творческим потенциалом.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содержит разработки открытых уроков, уроков с применением игровых технологий, с использованием </a:t>
            </a:r>
            <a:r>
              <a:rPr lang="ru-RU" sz="1600" dirty="0" err="1" smtClean="0"/>
              <a:t>компьютерно-информационных</a:t>
            </a:r>
            <a:r>
              <a:rPr lang="ru-RU" sz="1600" dirty="0" smtClean="0"/>
              <a:t> технологий, проекты.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816424" cy="60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книг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2012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01008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896544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Математика. 9-11 классы:</a:t>
            </a:r>
            <a:r>
              <a:rPr lang="ru-RU" sz="1600" dirty="0" smtClean="0"/>
              <a:t> решение заданий ЕГЭ высокой степени сложности: основные методы и приёмы : к самостоятельной работе / авт.-сост. </a:t>
            </a:r>
            <a:br>
              <a:rPr lang="ru-RU" sz="1600" dirty="0" smtClean="0"/>
            </a:br>
            <a:r>
              <a:rPr lang="ru-RU" sz="1600" dirty="0" smtClean="0"/>
              <a:t>М. А. Куканов. - Волгоград : Учитель, 2010. - 224 с. 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348880"/>
            <a:ext cx="4896544" cy="42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предлагаемой публикации представлены наиболее трудные задания, используемые на ЕГЭ по математике в последние годы.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основные методы и приемы их решения.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Даны подробные решения с пояснениями и комментариями к каждой задаче и ответы.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предназначено для учителей и методистов с целью организации углубленной подготовки выпускников школ к ЕГЭ по математике, будет полезно также учащимся 9-11 классов, желающим самостоятельно познакомиться с основными приемами и методами решения задач высокого уровня сложности.</a:t>
            </a:r>
            <a:endParaRPr lang="ru-RU" sz="16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83709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0" y="332656"/>
            <a:ext cx="5040560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Математика в стихах:</a:t>
            </a:r>
            <a:r>
              <a:rPr lang="ru-RU" sz="1600" dirty="0" smtClean="0"/>
              <a:t> задачи, сказки, рифмованные правила О. . 5-11 классы : к самостоятельной работе / авт.-сост. В. </a:t>
            </a:r>
            <a:r>
              <a:rPr lang="ru-RU" sz="1600" dirty="0" err="1" smtClean="0"/>
              <a:t>Панишева</a:t>
            </a:r>
            <a:r>
              <a:rPr lang="ru-RU" sz="1600" dirty="0" smtClean="0"/>
              <a:t>. - Волгоград : Учитель, 2009. – </a:t>
            </a:r>
            <a:br>
              <a:rPr lang="ru-RU" sz="1600" dirty="0" smtClean="0"/>
            </a:br>
            <a:r>
              <a:rPr lang="ru-RU" sz="1600" dirty="0" smtClean="0"/>
              <a:t>224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780928"/>
            <a:ext cx="4824536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содержатся материалы, которые могут быть использованы на уроках математики в 5-11 классах с целью повышения эффективности обучения.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Разнообразные рифмованные правила и алгоритмы помогут школьникам запомнить учебный материал; математические задачи, шарады и занимательные факты позволят увлечь учащихся и поддержать их интерес к предмету.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содержит стихотворения, сказки, инсценировки, которые могут быть использованы при организации Недели математики в школе.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392752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Математика: итоговые уроки:</a:t>
            </a:r>
            <a:r>
              <a:rPr lang="ru-RU" sz="1600" dirty="0" smtClean="0"/>
              <a:t> 5-9 классы : к самостоятельной работе / авт.-сост. О. В. </a:t>
            </a:r>
            <a:r>
              <a:rPr lang="ru-RU" sz="1600" dirty="0" err="1" smtClean="0"/>
              <a:t>Бощенко</a:t>
            </a:r>
            <a:r>
              <a:rPr lang="ru-RU" sz="1600" dirty="0" smtClean="0"/>
              <a:t>. - 2-е изд., стереотип. - Волгоград : Учитель, 2008. - 72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645024"/>
            <a:ext cx="4680520" cy="2134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представлены игровые уроки по математике (</a:t>
            </a:r>
            <a:r>
              <a:rPr lang="ru-RU" sz="1600" dirty="0" err="1" smtClean="0"/>
              <a:t>урок-деловая</a:t>
            </a:r>
            <a:r>
              <a:rPr lang="ru-RU" sz="1600" dirty="0" smtClean="0"/>
              <a:t> игра, интегрированные уроки-зачеты) в 5-9 классах по отдельным темам: Натуральные числа, Обыкновенные дроби и др.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Материалы пособия могут быть использованы в работе с любым действующим учебником математики из Федерального перечня.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 l="1685" r="2283"/>
          <a:stretch>
            <a:fillRect/>
          </a:stretch>
        </p:blipFill>
        <p:spPr bwMode="auto">
          <a:xfrm>
            <a:off x="107504" y="548680"/>
            <a:ext cx="40531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З-28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Занимательная математика. 5-11</a:t>
            </a:r>
            <a:r>
              <a:rPr lang="ru-RU" sz="1600" dirty="0" smtClean="0"/>
              <a:t> классы: (Как сделать уроки математики нескучными) : к изучению дисциплины / авт.-сост. Т. Д. Гаврилова. - Волгоград : Учитель, 2008. - 96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068960"/>
            <a:ext cx="4608512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представлен занимательный материал по математике.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 делится своим опытом работы: как сделать уроки математики нескучными, душевно комфортными и при этом чрезвычайно насыщенными и эффективными.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Первая часть пособия содержит краткую характеристику занимательных моментов; вторая часть - практический материал: задачи, игры, фокусы, графический материал и авторские разработки некоторых интересных форм работы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960440" cy="57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824536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 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З-28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Занимательная математика. 5-11</a:t>
            </a:r>
            <a:r>
              <a:rPr lang="ru-RU" sz="1600" dirty="0" smtClean="0"/>
              <a:t> классы: (Как сделать уроки математики нескучными) : к изучению дисциплины / авт.-сост. Т. Д. Гаврилова. - Волгоград : Учитель, 2008. - 96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422299"/>
            <a:ext cx="4752528" cy="404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адресована, в первую очередь, учащимся, желающим улучшить свою математическую подготовку и математический кругозор.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много разнообразных задач на смекалку, задач занимательного характера.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поможет учителю выявить и развить математические способности школьников.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Будет полезна и студентам математических специальностей, преподавателям математики педвузов и Центров дополнительного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может быть использована также учителями для внеклассной работы и будет интересна широкому кругу любителей математики.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 r="2969"/>
          <a:stretch>
            <a:fillRect/>
          </a:stretch>
        </p:blipFill>
        <p:spPr bwMode="auto">
          <a:xfrm>
            <a:off x="107504" y="404665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464496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О-81</a:t>
            </a:r>
            <a:br>
              <a:rPr lang="ru-RU" sz="1600" b="1" dirty="0" smtClean="0"/>
            </a:br>
            <a:r>
              <a:rPr lang="ru-RU" sz="1600" b="1" dirty="0" smtClean="0"/>
              <a:t>Отдыхаем с математикой</a:t>
            </a:r>
            <a:r>
              <a:rPr lang="ru-RU" sz="1600" dirty="0" smtClean="0"/>
              <a:t> : внеклассная работа по математике в 5-11 классах / авт.-сост. М. А. </a:t>
            </a:r>
            <a:r>
              <a:rPr lang="ru-RU" sz="1600" dirty="0" err="1" smtClean="0"/>
              <a:t>Иченская</a:t>
            </a:r>
            <a:r>
              <a:rPr lang="ru-RU" sz="1600" dirty="0" smtClean="0"/>
              <a:t>. - Волгоград : Учитель, 2008. - 108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564904"/>
            <a:ext cx="4392488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пособие представляет собой сборник разновозрастных увлекательных внеклассных мероприятий по математике.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Предлагаемые смотры знаний, игры, конкурсы, вечера, включающие в себя интересные сведения из истории развития науки, оригинальные практические знания и задачи на смекалку, помогут содержательно организовать досуг учащихся, спланировать Неделю математики в школе.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Предназначено учителям математики, организаторам внеклассной работы в общеобразовательных учреждениях.</a:t>
            </a:r>
            <a:endParaRPr lang="ru-RU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1073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периодических изданий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2012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8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12968" cy="396044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solidFill>
                  <a:srgbClr val="1E4778"/>
                </a:solidFill>
                <a:latin typeface="Arial Narrow" pitchFamily="34" charset="0"/>
              </a:rPr>
              <a:t>Научные  </a:t>
            </a:r>
            <a:br>
              <a:rPr lang="ru-RU" sz="54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5400" b="1" cap="all" dirty="0" smtClean="0">
                <a:solidFill>
                  <a:srgbClr val="1E4778"/>
                </a:solidFill>
                <a:latin typeface="Arial Narrow" pitchFamily="34" charset="0"/>
              </a:rPr>
              <a:t>и научно-методические журналы</a:t>
            </a:r>
            <a:endParaRPr lang="ru-RU" sz="5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233863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26064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Сибирский математический  журнал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564904"/>
            <a:ext cx="4608512" cy="297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Журнал публикует научные статьи по всем основным разделам математики (функциональный анализ, дифференциальные уравнения, алгебра и логика, геометрия и топология, теория вероятностей и математическая статистика, теория условно-корректных задач математической физики, вычислительные методы линейной алгебры и др.)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Журнал выходит на русском языке, переводится на английский язык и печатается в США.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34076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Научно-теоретическое периодическое издание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766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Алгебра и логика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060848"/>
            <a:ext cx="4320480" cy="205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Журнал "АЛГЕБРА и ЛОГИКА" публикует работы, доложенные на заседаниях одноименного семинара при Новосибирском государственном университете, издается Сибирским фондом алгебры и логики. Издание основано А.И.Мальцевым в 1962 году. Периодичность журнала – 6 номеров в год.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421187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МАТЕМАТИКА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237807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6064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Математика в школе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700808"/>
            <a:ext cx="3960440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Журнал «Математика в школе» — самое авторитетное периодическое издание для учителей математики, история которого насчитывает более 70 лет. 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dirty="0" smtClean="0"/>
              <a:t>Рубрики  на страницах журнала: 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Экзамен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Консультация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Методический семинар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Открытый урок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Проблемы и суждения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Олимпиады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Вне урока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Открытый урок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Занимательная страница</a:t>
            </a:r>
          </a:p>
          <a:p>
            <a:pPr marL="623888" indent="-26987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Задачи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98072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1163" r="2272"/>
          <a:stretch>
            <a:fillRect/>
          </a:stretch>
        </p:blipFill>
        <p:spPr bwMode="auto">
          <a:xfrm>
            <a:off x="107504" y="332656"/>
            <a:ext cx="46805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3265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844824"/>
            <a:ext cx="3960440" cy="481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Журнал  выпускается издательским  домом  «Первое сентября».</a:t>
            </a:r>
          </a:p>
          <a:p>
            <a:pPr algn="just">
              <a:lnSpc>
                <a:spcPct val="114000"/>
              </a:lnSpc>
            </a:pPr>
            <a:r>
              <a:rPr lang="ru-RU" sz="1600" dirty="0" smtClean="0"/>
              <a:t>Имеет электронную версию и </a:t>
            </a:r>
            <a:r>
              <a:rPr lang="en-US" sz="1600" dirty="0" smtClean="0"/>
              <a:t>CD-</a:t>
            </a:r>
            <a:r>
              <a:rPr lang="ru-RU" sz="1600" dirty="0" smtClean="0"/>
              <a:t>приложение. 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dirty="0" smtClean="0"/>
              <a:t>Основные рубрики: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Педсовет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err="1" smtClean="0"/>
              <a:t>Методобъединение</a:t>
            </a:r>
            <a:endParaRPr lang="ru-RU" sz="1600" dirty="0" smtClean="0"/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На уроке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В компьютерном классе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После урока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В библиотеке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В кабинете математики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Проверка знаний 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История математики</a:t>
            </a:r>
          </a:p>
          <a:p>
            <a:pPr marL="449263" indent="-2667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1600" dirty="0" err="1" smtClean="0"/>
              <a:t>Повышение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err="1" smtClean="0"/>
              <a:t>квалификации</a:t>
            </a:r>
            <a:endParaRPr lang="ru-RU" sz="1600" dirty="0" smtClean="0"/>
          </a:p>
          <a:p>
            <a:pPr algn="just">
              <a:lnSpc>
                <a:spcPct val="114000"/>
              </a:lnSpc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98072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Методический журнал для учителей математики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752528" cy="65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1700808"/>
            <a:ext cx="4184848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3265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Математика.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26876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08512" cy="64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1916832"/>
            <a:ext cx="3816424" cy="44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800"/>
              </a:spcBef>
            </a:pPr>
            <a:r>
              <a:rPr lang="ru-RU" sz="1600" dirty="0" smtClean="0"/>
              <a:t>Новый журнал учителя математики. Лучшие идеи, методики, современные технологии, педагогические находки – все для эффективной работы учителя. </a:t>
            </a:r>
          </a:p>
          <a:p>
            <a:pPr>
              <a:lnSpc>
                <a:spcPct val="1140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1600" dirty="0" smtClean="0"/>
              <a:t>Рубрики журнала: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Ступени профессионализма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Методический ларец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Дидактическая библиотека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Когда закончились уроки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Наш вернисаж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Готовимся к экзаменам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Листаем страницы истории</a:t>
            </a:r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uk-UA" sz="1600" dirty="0" smtClean="0"/>
              <a:t>Серенада </a:t>
            </a:r>
            <a:r>
              <a:rPr lang="uk-UA" sz="1600" dirty="0" err="1" smtClean="0"/>
              <a:t>Математике</a:t>
            </a:r>
            <a:endParaRPr lang="ru-RU" sz="1600" dirty="0" smtClean="0"/>
          </a:p>
          <a:p>
            <a:pPr marL="538163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Цветная вкладка</a:t>
            </a:r>
            <a:endParaRPr lang="ru-RU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за внимание !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филиала </a:t>
            </a:r>
            <a:r>
              <a:rPr lang="ru-RU" sz="34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176464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16</a:t>
            </a:r>
            <a:br>
              <a:rPr lang="ru-RU" sz="1600" b="1" dirty="0" smtClean="0"/>
            </a:br>
            <a:r>
              <a:rPr lang="ru-RU" sz="1600" b="1" dirty="0" err="1" smtClean="0"/>
              <a:t>Салий</a:t>
            </a:r>
            <a:r>
              <a:rPr lang="ru-RU" sz="1600" b="1" dirty="0" smtClean="0"/>
              <a:t>, Вячеслав Николаевич.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Математические основы гуманитарных знаний: учебное пособие / В. Н. </a:t>
            </a:r>
            <a:r>
              <a:rPr lang="ru-RU" sz="1600" dirty="0" err="1" smtClean="0"/>
              <a:t>Салий</a:t>
            </a:r>
            <a:r>
              <a:rPr lang="ru-RU" sz="1600" dirty="0" smtClean="0"/>
              <a:t>. - М. : Высшая школа, 2009. - 304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МКМФ(1), АБ(3).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37071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2708920"/>
            <a:ext cx="4248472" cy="371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Систематизировано и в доступной форме изложен теоретический материал, позволяющий усвоить основные положения и важнейшие понятия математики, а также полезные сведения прикладного характера.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Текст сопровождается многочисленными рисунками и таблицами, облегчающими понимание, фактами из истории математики.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 Для студентов гуманитарных вузов.</a:t>
            </a:r>
            <a:endParaRPr lang="ru-RU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4176464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О-28</a:t>
            </a:r>
            <a:br>
              <a:rPr lang="ru-RU" sz="1600" b="1" dirty="0" smtClean="0"/>
            </a:br>
            <a:r>
              <a:rPr lang="ru-RU" sz="1600" b="1" dirty="0" smtClean="0"/>
              <a:t>Общий курс высшей</a:t>
            </a:r>
            <a:r>
              <a:rPr lang="ru-RU" sz="1600" dirty="0" smtClean="0"/>
              <a:t> математики для экономистов: учебник / под общ. ред. </a:t>
            </a:r>
            <a:br>
              <a:rPr lang="ru-RU" sz="1600" dirty="0" smtClean="0"/>
            </a:br>
            <a:r>
              <a:rPr lang="ru-RU" sz="1600" dirty="0" smtClean="0"/>
              <a:t>В. И. Ермакова. – М.: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2010. - 656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3204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3573016"/>
            <a:ext cx="4211960" cy="157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 включены основные разделы математики, необходимые для подготовки экономистов различных специализаций.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Предназначен для студентов экономических факультетов вузов.</a:t>
            </a:r>
            <a:endParaRPr lang="ru-RU" sz="1600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320480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22.18я73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 19</a:t>
            </a:r>
            <a:br>
              <a:rPr lang="ru-RU" sz="1600" b="1" dirty="0" smtClean="0"/>
            </a:br>
            <a:r>
              <a:rPr lang="ru-RU" sz="1600" b="1" dirty="0" smtClean="0"/>
              <a:t>Васин А.А.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Исследование операций: учебное пособие / </a:t>
            </a:r>
            <a:br>
              <a:rPr lang="ru-RU" sz="1600" dirty="0" smtClean="0"/>
            </a:br>
            <a:r>
              <a:rPr lang="ru-RU" sz="1600" dirty="0" smtClean="0"/>
              <a:t>А. А. Васин, П. С. Краснощёков, В. В. Морозов. - М. : Академия, 2008. - 464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МКМФ(1), АБ(2) 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248472" cy="627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780928"/>
            <a:ext cx="4320480" cy="369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предназначено как для первоначального, так и для углубленного изучения исследования операций.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рассмотрены задачи линейного, целочисленного и динамического программирования, сетевые задачи и вопросы принятия решений при наличии векторного критерия и бинарных отношений.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основы теории антагонистических, некооперативных и кооперативных игр.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Даны приложения исследования операций в области экономики и политики. </a:t>
            </a:r>
            <a:endParaRPr lang="ru-RU" sz="1600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0" y="332656"/>
            <a:ext cx="4320480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22.176я73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Ч-45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Червенчук</a:t>
            </a:r>
            <a:r>
              <a:rPr lang="ru-RU" sz="1600" b="1" dirty="0"/>
              <a:t>, Владимир Дмитриевич.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Введение в дискретную математику и </a:t>
            </a:r>
            <a:r>
              <a:rPr lang="ru-RU" sz="1600" dirty="0" smtClean="0"/>
              <a:t>логику: </a:t>
            </a:r>
            <a:r>
              <a:rPr lang="ru-RU" sz="1600" dirty="0"/>
              <a:t>учебное пособие / В. Д. </a:t>
            </a:r>
            <a:r>
              <a:rPr lang="ru-RU" sz="1600" dirty="0" err="1"/>
              <a:t>Червенчук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</a:t>
            </a:r>
            <a:r>
              <a:rPr lang="ru-RU" sz="1600" dirty="0"/>
              <a:t>. В. </a:t>
            </a:r>
            <a:r>
              <a:rPr lang="ru-RU" sz="1600" dirty="0" err="1"/>
              <a:t>Червенчук</a:t>
            </a:r>
            <a:r>
              <a:rPr lang="ru-RU" sz="1600" dirty="0"/>
              <a:t>. - М. : Столица, 2011. - 260 с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Экземпляры</a:t>
            </a:r>
            <a:r>
              <a:rPr lang="ru-RU" sz="1600" dirty="0"/>
              <a:t>: всего:25 - ЧЗ(1), МКМФ(1), АБ(23).</a:t>
            </a:r>
            <a:br>
              <a:rPr lang="ru-RU" sz="1600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645024"/>
            <a:ext cx="4211960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636912"/>
            <a:ext cx="4356992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Излагаются основы дискретной математики и языка логики предикатов на базе теоретико-множественной концепции с позиций математического платонизма с учетом современных требований, предъявляемых к изучению математических дисциплин в высшей школе.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Излагаемый материал написан на основе лекционных курсов по дисциплинам «Вводный курс математики», «Основы дискретной математики». «Математическая логика» и «Теория алгоритмов», читаемых авторами в течение многих лет.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Пособие содержит примеры с решениями, проясняющими изучаемые понятия.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Предназначено студентам и преподавателям вузов.</a:t>
            </a:r>
            <a:endParaRPr lang="ru-RU" sz="14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1"/>
            <a:ext cx="439771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1366838" cy="481013"/>
          </a:xfrm>
          <a:prstGeom prst="rect">
            <a:avLst/>
          </a:prstGeom>
          <a:solidFill>
            <a:srgbClr val="141C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3528" y="3429000"/>
            <a:ext cx="568325" cy="904875"/>
          </a:xfrm>
          <a:prstGeom prst="rect">
            <a:avLst/>
          </a:prstGeom>
          <a:gradFill rotWithShape="1">
            <a:gsLst>
              <a:gs pos="0">
                <a:srgbClr val="19385D"/>
              </a:gs>
              <a:gs pos="100000">
                <a:srgbClr val="304C6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752528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22.193я73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75</a:t>
            </a:r>
            <a:br>
              <a:rPr lang="ru-RU" sz="1600" b="1" dirty="0" smtClean="0"/>
            </a:br>
            <a:r>
              <a:rPr lang="ru-RU" sz="1600" b="1" dirty="0" err="1" smtClean="0"/>
              <a:t>Срочко</a:t>
            </a:r>
            <a:r>
              <a:rPr lang="ru-RU" sz="1600" b="1" dirty="0" smtClean="0"/>
              <a:t>, Владимир Андреевич.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Численные методы. Курс лекций: учебное пособие / В. А. </a:t>
            </a:r>
            <a:r>
              <a:rPr lang="ru-RU" sz="1600" dirty="0" err="1" smtClean="0"/>
              <a:t>Срочко</a:t>
            </a:r>
            <a:r>
              <a:rPr lang="ru-RU" sz="1600" dirty="0" smtClean="0"/>
              <a:t>. – СПб.: Лань, 2010. - 208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852936"/>
            <a:ext cx="4608512" cy="331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излагаются основные методы решения стандартных задач вычислительной математики по разделам: алгебра, анализ, дифференциальные уравнения.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Содержание и методика представления материала адаптированы к реализации в учебном процессе в рамках лекционных занятий и самостоятельной работы.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математических и физико-технических специальностей и направлений подготовки.  </a:t>
            </a: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968554" cy="63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427984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22.151.я73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 92</a:t>
            </a:r>
            <a:br>
              <a:rPr lang="ru-RU" sz="1600" b="1" dirty="0" smtClean="0"/>
            </a:br>
            <a:r>
              <a:rPr lang="ru-RU" sz="1600" b="1" dirty="0" err="1" smtClean="0"/>
              <a:t>Атанасян</a:t>
            </a:r>
            <a:r>
              <a:rPr lang="ru-RU" sz="1600" b="1" dirty="0" smtClean="0"/>
              <a:t> Л.С.Геометрия. </a:t>
            </a:r>
            <a:r>
              <a:rPr lang="ru-RU" sz="1600" dirty="0" smtClean="0"/>
              <a:t>В 2-х ч.: учебное пособие / Л.С. </a:t>
            </a:r>
            <a:r>
              <a:rPr lang="ru-RU" sz="1600" dirty="0" err="1" smtClean="0"/>
              <a:t>Атанасян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Ч. 1</a:t>
            </a:r>
            <a:r>
              <a:rPr lang="ru-RU" sz="1600" dirty="0" smtClean="0"/>
              <a:t> / В. Т. Базылев. - 2-е изд., стереотип. - 2011. - 396 с. </a:t>
            </a:r>
            <a:br>
              <a:rPr lang="ru-RU" sz="1600" dirty="0" smtClean="0"/>
            </a:br>
            <a:r>
              <a:rPr lang="ru-RU" sz="1600" dirty="0" smtClean="0"/>
              <a:t> Экземпляры: всего:5 - ЧЗ(1), МКМФ(1), АБ(3).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492896"/>
            <a:ext cx="4283968" cy="40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написано в соответствии с программой курса геометрии для математических и физико-математических факультетов педагогических вузов и состоит из двух частей.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Первая часть охватывает в основном материал, читаемый на первом курсе.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Изложение теории сопровождается многочисленными примерами решения геометрических задач, в том числе задач курса геометрии средней школы.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физико-математических факультетов педагогических вузов.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3752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792088" cy="369332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0CDF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</TotalTime>
  <Words>1504</Words>
  <Application>Microsoft Office PowerPoint</Application>
  <PresentationFormat>Экран (4:3)</PresentationFormat>
  <Paragraphs>194</Paragraphs>
  <Slides>34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БИБЛИОТЕКА  ФИЛИАЛА  ОМГПУ В Г. ТАРЕ </vt:lpstr>
      <vt:lpstr>Презентация  книг   </vt:lpstr>
      <vt:lpstr>МАТЕМАТИКА</vt:lpstr>
      <vt:lpstr>            22.1я73 С 16 Салий, Вячеслав Николаевич.  Математические основы гуманитарных знаний: учебное пособие / В. Н. Салий. - М. : Высшая школа, 2009. - 304 с.  Экземпляры: всего:5 - ЧЗ(1), МКМФ(1), АБ(3).             </vt:lpstr>
      <vt:lpstr>          22.11я73 О-28 Общий курс высшей математики для экономистов: учебник / под общ. ред.  В. И. Ермакова. – М.: Инфра-М, 2010. - 656 с.  Экземпляры: всего:2 - ЧЗ(2).            </vt:lpstr>
      <vt:lpstr>   22.18я73 В 19 Васин А.А.  Исследование операций: учебное пособие /  А. А. Васин, П. С. Краснощёков, В. В. Морозов. - М. : Академия, 2008. - 464 с.  Экземпляры: всего:5 - ЧЗ(2), МКМФ(1), АБ(2)     </vt:lpstr>
      <vt:lpstr>    22.176я73 Ч-45 Червенчук, Владимир Дмитриевич.  Введение в дискретную математику и логику: учебное пособие / В. Д. Червенчук,  И. В. Червенчук. - М. : Столица, 2011. - 260 с. Экземпляры: всего:25 - ЧЗ(1), МКМФ(1), АБ(23).     </vt:lpstr>
      <vt:lpstr>   22.193я73 С 75 Срочко, Владимир Андреевич.  Численные методы. Курс лекций: учебное пособие / В. А. Срочко. – СПб.: Лань, 2010. - 208 с.  Экземпляры: всего:3 - ЧЗ(1), АБ(2).    </vt:lpstr>
      <vt:lpstr>   22.151.я73 А 92 Атанасян Л.С.Геометрия. В 2-х ч.: учебное пособие / Л.С. Атанасян. - М. : КноРус Ч. 1 / В. Т. Базылев. - 2-е изд., стереотип. - 2011. - 396 с.   Экземпляры: всего:5 - ЧЗ(1), МКМФ(1), АБ(3).    </vt:lpstr>
      <vt:lpstr>Методика преподавания  МАТЕМАТИКИ </vt:lpstr>
      <vt:lpstr>                  74.262.21я73 Т 33 Теоретические основы обучения математике в средней школе: психология математического образования: учебное пособие / авт.-сост.  В. А. Гусев. - М. : Дрофа, 2010. - 476 с.  Экземпляры: всего:3 - ЧЗ(1), АБ(2).                   </vt:lpstr>
      <vt:lpstr>                   74.262.21 Н 73 Новик, Ирина Александровна.  Практикум по методике обучения математике: учебное пособие / И. А. Новик, Н. В. Бровка. - М. : Дрофа, 2008. - 240 с.  Экземпляры: всего:5 - ЧЗ(2), МКМФ(1), АБ(2).                    </vt:lpstr>
      <vt:lpstr>                    74.262.21я73 Ф 88 Фридман, Лев Моисеевич.  Теоретические основы методики обучения математике : учебно-методическое пособие /  Л. М. Фридман. - 3-е изд. - М. : Книжный дом " ЛИБРОКОМ", 2009. - 248 с.  Экземпляры: всего:5 - ЧЗ(2), МКМФ(1), АБ(2).                     </vt:lpstr>
      <vt:lpstr>                    74.262.21 С 74 Справочник учителя математики: к самостоятельной работе / авт.-сост. Н. А. Ким. - Волгоград : Учитель, 2011. - 288 с.  Экземпляры: всего:2 - ЧЗ(2)                     </vt:lpstr>
      <vt:lpstr>                     74.262.21 С 20 Саранцев Г.И.  Как сделать обучение математике интересным: книга для учителя / Г. И. Саранцев. – М.: Просвещение, 2011. - 160 с.  Экземпляры: всего:2 - ЧЗ(1), АБ(1).                        </vt:lpstr>
      <vt:lpstr>                   74.262.21 М 34 Математика. 9-11 классы: проектная деятельность учащихся: к самостоятельной работе / авт.-сост.  М. В. Величко. - 2-е изд., стереотип. - Волгоград: Учитель, 2008. – 123 с.  Экземпляры: всего:2 - ЧЗ(2)                   </vt:lpstr>
      <vt:lpstr>               74.262.21 М 34 Математика для гуманитариев. 5-11 классы: опыт работы, уроки, внеклассные мероприятия / авт.-сост. О. В. Панишева. - Волгоград : Учитель, 2011. - 272 с Экземпляры: всего:2 - ЧЗ(2)                 </vt:lpstr>
      <vt:lpstr>                 74.262.21 М 34 Математика. 5-11 классы: проблемно-развивающие задания, конспекты уроков, проекты: к самостоятельной работе / авт.-сост.  Г. Б. Полтавская. - Волгоград : Учитель, 2010. – 144 с.  Экземпляры: всего:2 - ЧЗ(2)                    </vt:lpstr>
      <vt:lpstr>                  74.262.21 М 34 Математика. 5-11 классы: уроки учительского мастерства : к самостоятельной работе / авт.-сост. Е. В. Алтухова [и др.]. - Волгоград : Учитель, 2009. - 299 с.  Экземпляры: всего:2 - ЧЗ(2)                    </vt:lpstr>
      <vt:lpstr>                   74.262.21 М 34 Математика. 9-11 классы: решение заданий ЕГЭ высокой степени сложности: основные методы и приёмы : к самостоятельной работе / авт.-сост.  М. А. Куканов. - Волгоград : Учитель, 2010. - 224 с. Экземпляры: всего:2 - ЧЗ(2)                    </vt:lpstr>
      <vt:lpstr>                    74.262.21 М 34 Математика в стихах: задачи, сказки, рифмованные правила О. . 5-11 классы : к самостоятельной работе / авт.-сост. В. Панишева. - Волгоград : Учитель, 2009. –  224 с.  Экземпляры: всего:2 - ЧЗ(2)                    </vt:lpstr>
      <vt:lpstr>                  74.262.21 М 34  Математика: итоговые уроки: 5-9 классы : к самостоятельной работе / авт.-сост. О. В. Бощенко. - 2-е изд., стереотип. - Волгоград : Учитель, 2008. - 72 с.  Экземпляры: всего:2 - ЧЗ(2)                    </vt:lpstr>
      <vt:lpstr>                 74.262.21 З-28 Занимательная математика. 5-11 классы: (Как сделать уроки математики нескучными) : к изучению дисциплины / авт.-сост. Т. Д. Гаврилова. - Волгоград : Учитель, 2008. - 96 с.  Экземпляры: всего:2 - ЧЗ(2)                 </vt:lpstr>
      <vt:lpstr>                  74.262.21 З-28  Занимательная математика. 5-11 классы: (Как сделать уроки математики нескучными) : к изучению дисциплины / авт.-сост. Т. Д. Гаврилова. - Волгоград : Учитель, 2008. - 96 с.  Экземпляры: всего:2 - ЧЗ(2)                 </vt:lpstr>
      <vt:lpstr>                 74.262.21 О-81 Отдыхаем с математикой : внеклассная работа по математике в 5-11 классах / авт.-сост. М. А. Иченская. - Волгоград : Учитель, 2008. - 108 с.  Экземпляры: всего:2 - ЧЗ(2)                  </vt:lpstr>
      <vt:lpstr>Презентация  периодических изданий   </vt:lpstr>
      <vt:lpstr>Научные   и научно-методические журналы</vt:lpstr>
      <vt:lpstr>Слайд 28</vt:lpstr>
      <vt:lpstr>Слайд 29</vt:lpstr>
      <vt:lpstr>Слайд 30</vt:lpstr>
      <vt:lpstr>Слайд 31</vt:lpstr>
      <vt:lpstr>Слайд 32</vt:lpstr>
      <vt:lpstr>Благодарим за внимание ! </vt:lpstr>
      <vt:lpstr>По интересующим вас вопросам обращайтесь в читальный зал библиотеки филиала омгпу в г. Таре 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client</cp:lastModifiedBy>
  <cp:revision>731</cp:revision>
  <dcterms:created xsi:type="dcterms:W3CDTF">2012-10-03T01:37:12Z</dcterms:created>
  <dcterms:modified xsi:type="dcterms:W3CDTF">2012-11-14T06:57:24Z</dcterms:modified>
</cp:coreProperties>
</file>