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415" r:id="rId2"/>
    <p:sldId id="416" r:id="rId3"/>
    <p:sldId id="306" r:id="rId4"/>
    <p:sldId id="368" r:id="rId5"/>
    <p:sldId id="418" r:id="rId6"/>
    <p:sldId id="365" r:id="rId7"/>
    <p:sldId id="396" r:id="rId8"/>
    <p:sldId id="397" r:id="rId9"/>
    <p:sldId id="398" r:id="rId10"/>
    <p:sldId id="399" r:id="rId11"/>
    <p:sldId id="400" r:id="rId12"/>
    <p:sldId id="402" r:id="rId13"/>
    <p:sldId id="403" r:id="rId14"/>
    <p:sldId id="405" r:id="rId15"/>
    <p:sldId id="406" r:id="rId16"/>
    <p:sldId id="407" r:id="rId17"/>
    <p:sldId id="410" r:id="rId18"/>
    <p:sldId id="411" r:id="rId19"/>
    <p:sldId id="412" r:id="rId20"/>
    <p:sldId id="419" r:id="rId21"/>
    <p:sldId id="385" r:id="rId22"/>
    <p:sldId id="417" r:id="rId23"/>
    <p:sldId id="413" r:id="rId24"/>
    <p:sldId id="394" r:id="rId25"/>
    <p:sldId id="395" r:id="rId26"/>
    <p:sldId id="414" r:id="rId27"/>
    <p:sldId id="334" r:id="rId28"/>
    <p:sldId id="33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1" autoAdjust="0"/>
    <p:restoredTop sz="94660"/>
  </p:normalViewPr>
  <p:slideViewPr>
    <p:cSldViewPr>
      <p:cViewPr>
        <p:scale>
          <a:sx n="71" d="100"/>
          <a:sy n="71" d="100"/>
        </p:scale>
        <p:origin x="-115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22000">
    <p:diamond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6696744" cy="2448272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кафедры  </a:t>
            </a:r>
            <a:r>
              <a:rPr lang="ru-RU" sz="60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икто</a:t>
            </a: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rcRect l="4300" t="29480" r="83252" b="9261"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2012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6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20688"/>
            <a:ext cx="4680520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32.973я73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 88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Кудинов Ю.И.</a:t>
            </a:r>
            <a:r>
              <a:rPr lang="ru-RU" sz="1600" dirty="0" smtClean="0"/>
              <a:t> Основы современной информатики : учебное пособие / Ю. И. Кудинов, Ф. Ф. Пащенко. - 2-е изд., </a:t>
            </a:r>
            <a:r>
              <a:rPr lang="ru-RU" sz="1600" dirty="0" err="1" smtClean="0"/>
              <a:t>испр</a:t>
            </a:r>
            <a:r>
              <a:rPr lang="ru-RU" sz="1600" dirty="0" smtClean="0"/>
              <a:t>. - СПб. : Лань, 2011. - 256 с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996952"/>
            <a:ext cx="4608512" cy="315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В учебном пособии представлены все разделы информатики, определяющие современный уровень подготовки специалистов в системе высшего образования.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По своему содержанию книга полностью соответствует требованиям государственных стандартов.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 Пособие предназначено для студентов всех специальностей, исключая тех, кто специализируется в области информатики.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408567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548680"/>
            <a:ext cx="4608512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32.973я73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Е 53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Елович</a:t>
            </a:r>
            <a:r>
              <a:rPr lang="ru-RU" sz="1600" b="1" dirty="0" smtClean="0"/>
              <a:t>, Ирина Владимировна.</a:t>
            </a:r>
            <a:r>
              <a:rPr lang="ru-RU" sz="1600" dirty="0" smtClean="0"/>
              <a:t> Информатика: учебник / И. В. </a:t>
            </a:r>
            <a:r>
              <a:rPr lang="ru-RU" sz="1600" dirty="0" err="1" smtClean="0"/>
              <a:t>Елович</a:t>
            </a:r>
            <a:r>
              <a:rPr lang="ru-RU" sz="1600" dirty="0" smtClean="0"/>
              <a:t>, И. В. </a:t>
            </a:r>
            <a:r>
              <a:rPr lang="ru-RU" sz="1600" dirty="0" err="1" smtClean="0"/>
              <a:t>Кулибаба</a:t>
            </a:r>
            <a:r>
              <a:rPr lang="ru-RU" sz="1600" dirty="0" smtClean="0"/>
              <a:t> ; под ред. Г.Г. </a:t>
            </a:r>
            <a:r>
              <a:rPr lang="ru-RU" sz="1600" dirty="0" err="1" smtClean="0"/>
              <a:t>Раннева</a:t>
            </a:r>
            <a:r>
              <a:rPr lang="ru-RU" sz="1600" dirty="0" smtClean="0"/>
              <a:t>. - М. : Академия, 2011. - 400 с. </a:t>
            </a:r>
            <a:br>
              <a:rPr lang="ru-RU" sz="1600" dirty="0" smtClean="0"/>
            </a:br>
            <a:r>
              <a:rPr lang="ru-RU" sz="1600" dirty="0" smtClean="0"/>
              <a:t>Экземпляры: всего:16 - ЧЗ(1), МКМФ(1), АБ(14).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636912"/>
            <a:ext cx="4608512" cy="369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Рассмотрены основные категории аппаратных и программных средств вычислительной техники.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Указаны базовые принципы построения архитектур вычислительных систем.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Приведены эффективные методы работы с распространенными программными продуктами.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Описаны основные средства, приемы и методы программирования.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Рассматриваются современные программные продукты, такие как </a:t>
            </a:r>
            <a:r>
              <a:rPr lang="ru-RU" sz="1600" dirty="0" err="1" smtClean="0"/>
              <a:t>LabVIEW</a:t>
            </a:r>
            <a:r>
              <a:rPr lang="ru-RU" sz="1600" dirty="0" smtClean="0"/>
              <a:t>, MATLAB, </a:t>
            </a:r>
            <a:r>
              <a:rPr lang="ru-RU" sz="1600" dirty="0" err="1" smtClean="0"/>
              <a:t>Mathcad</a:t>
            </a:r>
            <a:r>
              <a:rPr lang="ru-RU" sz="1600" dirty="0" smtClean="0"/>
              <a:t>, </a:t>
            </a:r>
            <a:r>
              <a:rPr lang="ru-RU" sz="1600" dirty="0" err="1" smtClean="0"/>
              <a:t>Multimedia</a:t>
            </a:r>
            <a:r>
              <a:rPr lang="ru-RU" sz="1600" dirty="0" smtClean="0"/>
              <a:t> и др.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417484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752528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32.973я73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 12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Гаврилов М.В.</a:t>
            </a:r>
            <a:r>
              <a:rPr lang="ru-RU" sz="1600" dirty="0" smtClean="0"/>
              <a:t> Информатика и информационные технологии : учебник для бакалавров / М. В. Гаврилов, В. А. Климов. - 2-е изд., </a:t>
            </a:r>
            <a:r>
              <a:rPr lang="ru-RU" sz="1600" dirty="0" err="1" smtClean="0"/>
              <a:t>испр</a:t>
            </a:r>
            <a:r>
              <a:rPr lang="ru-RU" sz="1600" dirty="0" smtClean="0"/>
              <a:t>. и доп. – М.: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- 352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ЧЗ(1), МКМФ(1), АБ(3).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348880"/>
            <a:ext cx="4680520" cy="412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Изложены базовые понятия по информатике, информационным технологиям, современным компьютерным аппаратным средствам.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Раскрыты назначение, возможности применения и дана классификация программного обеспечения, рассмотрены операционная система </a:t>
            </a:r>
            <a:r>
              <a:rPr lang="ru-RU" sz="1600" dirty="0" err="1" smtClean="0"/>
              <a:t>Microsoft</a:t>
            </a:r>
            <a:r>
              <a:rPr lang="ru-RU" sz="1600" dirty="0" smtClean="0"/>
              <a:t> </a:t>
            </a:r>
            <a:r>
              <a:rPr lang="ru-RU" sz="1600" dirty="0" err="1" smtClean="0"/>
              <a:t>Windows</a:t>
            </a:r>
            <a:r>
              <a:rPr lang="ru-RU" sz="1600" dirty="0" smtClean="0"/>
              <a:t>, прикладные программы различного назначения последних версий.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Описаны услуги глобальных компьютерных сетей, сети Интернет.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Особое внимание уделено законодательной и технической защите от несанкционированного доступа , средствам  антивирусной защиты.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260648"/>
            <a:ext cx="387463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5220072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32.973.26-02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 17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Максимов Н.В.</a:t>
            </a:r>
            <a:r>
              <a:rPr lang="ru-RU" sz="1600" dirty="0" smtClean="0"/>
              <a:t> Архитектура ЭВМ и вычислительных систем: учебник / Н. В. Максимов, Т. Л. </a:t>
            </a:r>
            <a:r>
              <a:rPr lang="ru-RU" sz="1600" dirty="0" err="1" smtClean="0"/>
              <a:t>Партыка</a:t>
            </a:r>
            <a:r>
              <a:rPr lang="ru-RU" sz="1600" dirty="0" smtClean="0"/>
              <a:t>, И. И. </a:t>
            </a:r>
            <a:r>
              <a:rPr lang="ru-RU" sz="1600" spc="-20" dirty="0" smtClean="0"/>
              <a:t>Попов. - 3-е изд., </a:t>
            </a:r>
            <a:r>
              <a:rPr lang="ru-RU" sz="1600" spc="-20" dirty="0" err="1" smtClean="0"/>
              <a:t>перераб</a:t>
            </a:r>
            <a:r>
              <a:rPr lang="ru-RU" sz="1600" spc="-20" dirty="0" smtClean="0"/>
              <a:t>. и доп. – М.: Форум, 2010. - 512 с.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Экземпляры: всего:4 - ЧЗ(1), МКМФ(1), АБ(2).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209740"/>
            <a:ext cx="5040560" cy="425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Рассмотрены вопросы организации и функционирования вычислительных устройств, машин и систем.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Описываются логические, информационные, </a:t>
            </a:r>
            <a:r>
              <a:rPr lang="ru-RU" sz="1600" dirty="0" err="1" smtClean="0"/>
              <a:t>алгоритмико-вычислительные</a:t>
            </a:r>
            <a:r>
              <a:rPr lang="ru-RU" sz="1600" dirty="0" smtClean="0"/>
              <a:t> основы построения систем.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Значительное внимание уделено архитектурам вычислительных машин и систем, их классификациям, составным компонентам — информационно-вычислительным средам и коммутационно-коммуникационным средам.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качестве примера подробно представлены технические, структурные, архитектурные компоненты персональных машин и средства их комплексирования.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82225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752528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32.973.202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Д 76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Друзь</a:t>
            </a:r>
            <a:r>
              <a:rPr lang="ru-RU" sz="1600" b="1" dirty="0" smtClean="0"/>
              <a:t>, Николай Сергеевич.</a:t>
            </a:r>
            <a:r>
              <a:rPr lang="ru-RU" sz="1600" dirty="0" smtClean="0"/>
              <a:t> Интернет с нуля! + CD: учебное пособие / Н. С. </a:t>
            </a:r>
            <a:r>
              <a:rPr lang="ru-RU" sz="1600" dirty="0" err="1" smtClean="0"/>
              <a:t>Друзь</a:t>
            </a:r>
            <a:r>
              <a:rPr lang="ru-RU" sz="1600" dirty="0" smtClean="0"/>
              <a:t>, О. В. </a:t>
            </a:r>
            <a:r>
              <a:rPr lang="ru-RU" sz="1600" dirty="0" err="1" smtClean="0"/>
              <a:t>Абражевич</a:t>
            </a:r>
            <a:r>
              <a:rPr lang="ru-RU" sz="1600" dirty="0" smtClean="0"/>
              <a:t>, О. Л. Колесников. – М.: Лучшие книги, 2011. - 240 с. Экземпляры: всего:5 - ЧЗ(2), МКМФ(1), АБ(2).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420888"/>
            <a:ext cx="4645024" cy="387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Прочитав КНИГУ и посмотрев ВИДЕОКУРС, вы узнаете, как самостоятельно подключаться к сети Интернет, эффективно бороздить просторы Всемирной паутины, пользоваться электронной почтой, зарегистрироваться в социальных сетях "В Контакте" и "Одноклассники".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Научитесь искать и успешно находить нужную информацию в Интернете, совершать выгодные покупки через Интернет и загружать бесплатные музыку, фильмы и книги.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Кроме того, вы познакомитесь с возможностями заработка реальных денег с помощью Интернета и узнаете, как найти новых и старых друзей.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41004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04664"/>
            <a:ext cx="4752528" cy="14401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32.973.26-018.2я73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 89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Кузовкин А.В.</a:t>
            </a:r>
            <a:r>
              <a:rPr lang="ru-RU" sz="1600" dirty="0" smtClean="0"/>
              <a:t> Управление данными: учебник / А. В. Кузовкин, А. А. Цыганов, Б. А. Щукин. – М.: Академия, 2010. - 256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132856"/>
            <a:ext cx="4752528" cy="4262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Рассмотрены вопросы проектирования информационных систем, организации и обработки данных, создания и эксплуатации компьютерных баз данных.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Основное внимание уделено освещению методов, средств анализа и моделирования предметных областей, проектированию схем реляционных баз данных, а также изучению средств манипулирования данными современных промышленных систем управления базами данных.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Приведены многочисленные примеры и задания, способствующие закреплению навыков студентов в части проектирования, создания и использования реляционных баз данных.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408045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680520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32.973.26-018.2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Е 60</a:t>
            </a:r>
            <a:br>
              <a:rPr lang="ru-RU" sz="1600" b="1" dirty="0" smtClean="0"/>
            </a:br>
            <a:r>
              <a:rPr lang="ru-RU" sz="1600" b="1" dirty="0" smtClean="0"/>
              <a:t>Емельянова Н.З.</a:t>
            </a:r>
            <a:r>
              <a:rPr lang="ru-RU" sz="1600" dirty="0" smtClean="0"/>
              <a:t> Проектирование информационных систем: учебное пособие / Н.З. Емельянова, Т. Л. </a:t>
            </a:r>
            <a:r>
              <a:rPr lang="ru-RU" sz="1600" dirty="0" err="1" smtClean="0"/>
              <a:t>Партыка</a:t>
            </a:r>
            <a:r>
              <a:rPr lang="ru-RU" sz="1600" dirty="0" smtClean="0"/>
              <a:t>, И. И. Попов. – М.: Форум, 2011. - 432 с.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348880"/>
            <a:ext cx="4680520" cy="4262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Рассматриваются классификация и структура автоматизированных информационных систем (АИС), а также информационных ресурсов и технологий, связанные с ними понятия и определения, роль предметной области.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Значительное внимание уделяется стратегиям проектирования АИС, моделям жизненного цикла АИС и ПО, соответствующим отечественным и зарубежным стандартам как разработки, так и оценки качества данной продукции.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В качестве примеров рассмотрены вопросы проектирования базовых классов АИС – документальных, фактографических, экспертных систем.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l="2389" r="1600" b="1123"/>
          <a:stretch>
            <a:fillRect/>
          </a:stretch>
        </p:blipFill>
        <p:spPr bwMode="auto">
          <a:xfrm>
            <a:off x="107504" y="332656"/>
            <a:ext cx="403754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4896544" cy="14401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32.973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 17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Максимов Н.В.</a:t>
            </a:r>
            <a:r>
              <a:rPr lang="ru-RU" sz="1600" dirty="0" smtClean="0"/>
              <a:t> Современные информационные технологии: учебник / Н. В. Максимов, Т. Л. </a:t>
            </a:r>
            <a:r>
              <a:rPr lang="ru-RU" sz="1600" dirty="0" err="1" smtClean="0"/>
              <a:t>Партыка</a:t>
            </a:r>
            <a:r>
              <a:rPr lang="ru-RU" sz="1600" dirty="0" smtClean="0"/>
              <a:t>, И. И. Попов. – М.: Форум, 2012. - 512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844824"/>
            <a:ext cx="4861048" cy="479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Рассматриваются классификация и структура автоматизированных информационных технологий (АИТ), связанные с ними понятия и определения, роль предметной области.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Приводятся базовые АИТ пользователя – обработка текстов, таблиц, </a:t>
            </a:r>
            <a:r>
              <a:rPr lang="ru-RU" sz="1500" dirty="0" err="1" smtClean="0"/>
              <a:t>мультимедийных</a:t>
            </a:r>
            <a:r>
              <a:rPr lang="ru-RU" sz="1500" dirty="0" smtClean="0"/>
              <a:t> данных; смешанные АИТ – распознавание символов, преобразование речи в текст и обратно, машинный перевод.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Рассматриваются технологии администратора и разработчика АИС и АИТ – доступ к данным в локальном и сетевом режимах, клиент-серверные архитектуры, стратегии информационного поиска.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Приводится ряд примеров реализации информационных технологий конкретных предметных областей: системы электронной коммерции (торговля ценными бумагами), географические информационные системы, системы анализа данных и т. д.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888432" cy="56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32656"/>
            <a:ext cx="4824536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32.973я73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Я 96</a:t>
            </a:r>
            <a:br>
              <a:rPr lang="ru-RU" sz="1600" b="1" dirty="0" smtClean="0"/>
            </a:br>
            <a:r>
              <a:rPr lang="ru-RU" sz="1600" b="1" dirty="0" smtClean="0"/>
              <a:t>Яшин В.Н.</a:t>
            </a:r>
            <a:r>
              <a:rPr lang="ru-RU" sz="1600" dirty="0" smtClean="0"/>
              <a:t> Информатика: аппаратные средства персонального компьютера: учебное пособие / В.Н.Яшин. - М. : </a:t>
            </a:r>
            <a:r>
              <a:rPr lang="ru-RU" sz="1600" dirty="0" err="1" smtClean="0"/>
              <a:t>Инфра-М</a:t>
            </a:r>
            <a:r>
              <a:rPr lang="ru-RU" sz="1600" dirty="0" smtClean="0"/>
              <a:t>, 2010. - 256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3923928" cy="590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2276872"/>
            <a:ext cx="4824536" cy="395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Рассмотрены основы информатики и описаны современные аппаратные средства персонального компьютера.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Сформулированы подходы к определению основных понятий в области информатики и раскрыто их содержание.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Дана классификация современных аппаратных средств персонального компьютера и приведены их основные характеристики.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Все основные положения иллюстрированы примерами, в которых при решении конкретных задач используются соответствующие программные средства. </a:t>
            </a:r>
            <a:endParaRPr lang="ru-RU" sz="1600" dirty="0"/>
          </a:p>
        </p:txBody>
      </p:sp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464496" cy="19442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32.973я73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Ф 34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Федотова Е.Л.</a:t>
            </a:r>
            <a:r>
              <a:rPr lang="ru-RU" sz="1600" dirty="0" smtClean="0"/>
              <a:t>  Информационные технологии в науке и образовании: учебное пособие / </a:t>
            </a:r>
            <a:br>
              <a:rPr lang="ru-RU" sz="1600" dirty="0" smtClean="0"/>
            </a:br>
            <a:r>
              <a:rPr lang="ru-RU" sz="1600" dirty="0" smtClean="0"/>
              <a:t>Е. Л. Федотова, А. А. Федотов. – М.: Форум: </a:t>
            </a:r>
            <a:r>
              <a:rPr lang="ru-RU" sz="1600" dirty="0" err="1" smtClean="0"/>
              <a:t>Инфра-М</a:t>
            </a:r>
            <a:r>
              <a:rPr lang="ru-RU" sz="1600" dirty="0" smtClean="0"/>
              <a:t>, 2011. - 336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564904"/>
            <a:ext cx="4464496" cy="3717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Учебное пособие посвящено проблеме информатизации образования.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Рассмотрены основные методологические научные принципы, информационно-педагогическая картина мира, информационные технологии научных исследований, информационные технологии в науке и образовании, основные направления развития современных информационных технологий.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Читатели могут ознакомиться с теоретическими основами информатики, информационных технологий и систем.</a:t>
            </a:r>
            <a:endParaRPr lang="ru-RU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428241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2448272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книг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2012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501008"/>
            <a:ext cx="7344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6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924944"/>
            <a:ext cx="1507679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1550211" cy="208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57592" cy="288032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периодических изданий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8229600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050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5" y="4509120"/>
            <a:ext cx="1565350" cy="2124000"/>
          </a:xfrm>
          <a:prstGeom prst="rect">
            <a:avLst/>
          </a:prstGeom>
          <a:noFill/>
        </p:spPr>
      </p:pic>
      <p:pic>
        <p:nvPicPr>
          <p:cNvPr id="2049" name="Рисунок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581128"/>
            <a:ext cx="1526156" cy="2016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581128"/>
            <a:ext cx="1570444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509120"/>
            <a:ext cx="153930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64704"/>
            <a:ext cx="4248472" cy="432048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/>
              <a:t>Научно-методический журнал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1700808"/>
            <a:ext cx="447288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60648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Информатика и образование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340768"/>
            <a:ext cx="5004048" cy="5250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 страницах журнала: 	   </a:t>
            </a:r>
          </a:p>
          <a:p>
            <a:pPr marL="355600" indent="-269875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Ежемесячные тематические выпуски по практике информатизации образования в различных субъектах РФ.</a:t>
            </a:r>
          </a:p>
          <a:p>
            <a:pPr marL="355600" indent="-269875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Обзоры школьной методической литературы по информатике.</a:t>
            </a:r>
          </a:p>
          <a:p>
            <a:pPr marL="355600" indent="-269875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Образовательные стандарты и примерные программы по информатике.</a:t>
            </a:r>
          </a:p>
          <a:p>
            <a:pPr marL="355600" indent="-269875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Материальная база школ: оснащение программным и аппаратным обеспечением.</a:t>
            </a:r>
          </a:p>
          <a:p>
            <a:pPr marL="355600" indent="-269875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Организация сетевого взаимодействия участников образовательного процесса.</a:t>
            </a:r>
          </a:p>
          <a:p>
            <a:pPr marL="355600" indent="-269875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Подготовка и повышение квалификации педагогических кадров.</a:t>
            </a:r>
          </a:p>
          <a:p>
            <a:pPr marL="355600" indent="-269875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Актуальные вопросы информатизации образования в России.</a:t>
            </a:r>
          </a:p>
          <a:p>
            <a:pPr marL="355600" indent="-269875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Информатизация процесса управления образованием.</a:t>
            </a:r>
          </a:p>
          <a:p>
            <a:pPr marL="355600" indent="-269875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Обзоры программных продуктов ведущих разработчиков </a:t>
            </a:r>
            <a:r>
              <a:rPr lang="ru-RU" sz="1400" dirty="0" err="1" smtClean="0"/>
              <a:t>ИТ-индустрии</a:t>
            </a:r>
            <a:r>
              <a:rPr lang="ru-RU" sz="1400" dirty="0" smtClean="0"/>
              <a:t> и практика их применения в образовательных учреждениях.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4704"/>
            <a:ext cx="403115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403426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692696"/>
            <a:ext cx="4608512" cy="36004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ru-RU" sz="1600" b="1" dirty="0" smtClean="0"/>
              <a:t>Н</a:t>
            </a:r>
            <a:r>
              <a:rPr lang="ru-RU" sz="1800" b="1" dirty="0" smtClean="0"/>
              <a:t>аучно-практический журнал</a:t>
            </a:r>
            <a:endParaRPr lang="ru-RU" sz="1400" cap="all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2132856"/>
            <a:ext cx="4472880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8864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Информатика в школе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1556792"/>
            <a:ext cx="5292080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spcAft>
                <a:spcPts val="600"/>
              </a:spcAft>
            </a:pPr>
            <a:r>
              <a:rPr lang="ru-RU" sz="1600" dirty="0" smtClean="0"/>
              <a:t>На страницах журнала: 	   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Методические разработки уроков.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Сценарии конкурсов, викторин, деловых игр по информатике.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Проектная деятельность в школьном курсе информатики.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Формирование УУД на основе ФГОС второго поколения.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Рекомендации для подготовке к ЕГЭ и ГИА.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Документы по вопросам аттестации учителей информатики.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Дидактические материалы по информатике.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Задачи по информатике с решениями.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Разбор олимпиадных задач по информатике.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Использование средств ИКТ в учебном процессе.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Свободное программное обеспечение в школе.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Робототехника в школе.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Использование ИКТ в начальной школе.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Занимательные материалы по информатике.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Конкурсные задания по информатике для учащихся.</a:t>
            </a:r>
          </a:p>
          <a:p>
            <a:pPr marL="623888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/>
              <a:t>Полемические статьи о преподавании школьного курса информатики.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16016" y="1124744"/>
            <a:ext cx="39604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Профессиональное  издание для учителя информатики</a:t>
            </a:r>
            <a:endParaRPr kumimoji="0" lang="ru-RU" sz="13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22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980728"/>
            <a:ext cx="4176464" cy="504056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Учебно-методический журнал для учителей информатики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1700808"/>
            <a:ext cx="447288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60648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Информатика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844824"/>
            <a:ext cx="3960440" cy="4660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 страницах журнала: 	  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Специальные выпуски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Страницы повышения квалификации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Материалы с обложки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Уроки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Задачи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Олимпиады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Дидактические материалы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Мнения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Круглый стол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Внеклассная работа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Официальные документы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На стенд в кабинете информатики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Экзамены и тесты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Книжный шкаф </a:t>
            </a:r>
          </a:p>
          <a:p>
            <a:pPr marL="452438" lvl="0" indent="-268288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600" dirty="0" smtClean="0"/>
              <a:t>Информация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4680520" cy="650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132856"/>
            <a:ext cx="4248472" cy="1296144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Лучшие идеи, методики, современные технологии, педагогические находки – все для эффективной работы учителя.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44008" y="1556792"/>
            <a:ext cx="4328864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32656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Информатика.  Всё для учителя!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717032"/>
            <a:ext cx="4104456" cy="243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>
              <a:spcAft>
                <a:spcPts val="1000"/>
              </a:spcAft>
            </a:pPr>
            <a:r>
              <a:rPr lang="ru-RU" sz="1600" dirty="0" smtClean="0"/>
              <a:t>Основные  рубрики журнала:    </a:t>
            </a:r>
          </a:p>
          <a:p>
            <a:pPr marL="720725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Методический ориентир</a:t>
            </a:r>
          </a:p>
          <a:p>
            <a:pPr marL="720725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Творческая мастерская </a:t>
            </a:r>
          </a:p>
          <a:p>
            <a:pPr marL="720725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Первые шаги </a:t>
            </a:r>
          </a:p>
          <a:p>
            <a:pPr marL="720725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Конструктор урока</a:t>
            </a:r>
          </a:p>
          <a:p>
            <a:pPr marL="720725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В помощь учителю</a:t>
            </a:r>
          </a:p>
          <a:p>
            <a:pPr marL="720725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Внеклассная работа</a:t>
            </a:r>
          </a:p>
          <a:p>
            <a:pPr marL="720725" indent="-269875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/>
              <a:t>Презентации к урокам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134076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Научно-методический журнал для учителя информатики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260648"/>
            <a:ext cx="465696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44008" y="1556792"/>
            <a:ext cx="4328864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88640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КОМПЬЮТЕР  ПРЕСС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692696"/>
            <a:ext cx="489654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Журнал для всех категорий пользователей ПК. </a:t>
            </a:r>
            <a:endParaRPr lang="ru-RU" b="1" dirty="0" smtClean="0"/>
          </a:p>
          <a:p>
            <a:pPr algn="ctr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Программное и аппаратное обеспечение, сети, мультимедиа, новые разработки.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067944" y="1819593"/>
            <a:ext cx="5076056" cy="490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Наиболее популярные рубрики журнала:</a:t>
            </a:r>
          </a:p>
          <a:p>
            <a:pPr marL="182563" indent="-182563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400" b="1" dirty="0" smtClean="0"/>
              <a:t>Программное обеспечение и Средства разработки </a:t>
            </a:r>
            <a:r>
              <a:rPr lang="ru-RU" sz="1400" dirty="0" smtClean="0"/>
              <a:t>— помогут выбрать нужный продукт и овладеть навыками работы с ним. </a:t>
            </a:r>
          </a:p>
          <a:p>
            <a:pPr marL="182563" indent="-182563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400" b="1" dirty="0" smtClean="0"/>
              <a:t>Аппаратное обеспечение</a:t>
            </a:r>
            <a:r>
              <a:rPr lang="ru-RU" sz="1400" dirty="0" smtClean="0"/>
              <a:t> - рубрика о последних новинках компьютерной техники.</a:t>
            </a:r>
          </a:p>
          <a:p>
            <a:pPr marL="182563" indent="-182563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400" b="1" dirty="0" smtClean="0"/>
              <a:t>Спутник покупателя</a:t>
            </a:r>
            <a:r>
              <a:rPr lang="ru-RU" sz="1400" dirty="0" smtClean="0"/>
              <a:t> поможет найти верный курс в море цен и понять, куда дует ветер переменчивого компьютерного рынка. </a:t>
            </a:r>
          </a:p>
          <a:p>
            <a:pPr marL="182563" indent="-182563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400" b="1" dirty="0" smtClean="0"/>
              <a:t>Сети и телекоммуникации</a:t>
            </a:r>
            <a:r>
              <a:rPr lang="ru-RU" sz="1400" dirty="0" smtClean="0"/>
              <a:t> - здесь представлены как общие обзоры, знакомящие читателя с новыми технологиями, так и статьи, адресованные специалистам. </a:t>
            </a:r>
          </a:p>
          <a:p>
            <a:pPr marL="182563" indent="-182563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400" b="1" dirty="0" smtClean="0"/>
              <a:t>Третье измерение</a:t>
            </a:r>
            <a:r>
              <a:rPr lang="ru-RU" sz="1400" dirty="0" smtClean="0"/>
              <a:t> - рубрика будет интересна всем, и даже тем, кто знаком с виртуальной реальностью только по научно-фантастическим фильмам. </a:t>
            </a:r>
          </a:p>
          <a:p>
            <a:pPr marL="182563" indent="-182563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400" b="1" dirty="0" smtClean="0"/>
              <a:t>Тестирование</a:t>
            </a:r>
            <a:r>
              <a:rPr lang="ru-RU" sz="1400" dirty="0" smtClean="0"/>
              <a:t> - ежемесячно КомпьютерПресс проводит три больших тестирования: компьютеров и комплектующих, периферии, сетевого оборудования. Отчеты о результатах тестирований публикуются в журнале и на </a:t>
            </a:r>
            <a:r>
              <a:rPr lang="en-US" sz="1400" dirty="0" smtClean="0"/>
              <a:t>CD</a:t>
            </a:r>
            <a:r>
              <a:rPr lang="ru-RU" sz="1400" dirty="0" smtClean="0"/>
              <a:t>-</a:t>
            </a:r>
            <a:r>
              <a:rPr lang="en-US" sz="1400" dirty="0" smtClean="0"/>
              <a:t>ROM</a:t>
            </a:r>
            <a:r>
              <a:rPr lang="ru-RU" sz="1400" dirty="0" smtClean="0"/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387631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44008" y="1556792"/>
            <a:ext cx="4328864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32656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Мир ПК</a:t>
            </a: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32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908720"/>
            <a:ext cx="4284984" cy="186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ru-RU" sz="17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Предлагает объективную информацию, помогающую уверенно ориентироваться во всем многообразии информационных технологий и принимать обоснованные решения при приобретении техники и программного обеспечения.</a:t>
            </a:r>
            <a:endParaRPr lang="ru-RU" sz="1700" dirty="0" smtClean="0"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19144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4048" y="3212976"/>
            <a:ext cx="3888432" cy="299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Структура журнала:</a:t>
            </a:r>
          </a:p>
          <a:p>
            <a:pPr marL="452438" indent="-269875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Аппаратные средства</a:t>
            </a:r>
          </a:p>
          <a:p>
            <a:pPr marL="452438" indent="-269875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Программное обеспечение</a:t>
            </a:r>
          </a:p>
          <a:p>
            <a:pPr marL="452438" indent="-269875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Студия программирования</a:t>
            </a:r>
          </a:p>
          <a:p>
            <a:pPr marL="452438" indent="-269875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Интернет</a:t>
            </a:r>
          </a:p>
          <a:p>
            <a:pPr marL="452438" indent="-269875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Сети</a:t>
            </a:r>
          </a:p>
          <a:p>
            <a:pPr marL="452438" indent="-269875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Форум</a:t>
            </a:r>
          </a:p>
          <a:p>
            <a:pPr marL="452438" indent="-269875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Мультимедиа</a:t>
            </a:r>
          </a:p>
          <a:p>
            <a:pPr marL="452438" indent="-269875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Компьютер дома</a:t>
            </a:r>
            <a:endParaRPr lang="ru-RU" dirty="0"/>
          </a:p>
        </p:txBody>
      </p:sp>
    </p:spTree>
  </p:cSld>
  <p:clrMapOvr>
    <a:masterClrMapping/>
  </p:clrMapOvr>
  <p:transition spd="med" advClick="0" advTm="17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96044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за внимание !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9604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филиала </a:t>
            </a:r>
            <a:r>
              <a:rPr lang="ru-RU" sz="34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10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24036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информатика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932040" cy="208823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32.965я73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Р 83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Рудинский</a:t>
            </a:r>
            <a:r>
              <a:rPr lang="ru-RU" sz="1600" b="1" dirty="0" smtClean="0"/>
              <a:t> И.Д.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Технология проектирования автоматизированных систем обработки информации и управления: учебное пособие / И. Д. </a:t>
            </a:r>
            <a:r>
              <a:rPr lang="ru-RU" sz="1600" dirty="0" err="1" smtClean="0"/>
              <a:t>Рудинский</a:t>
            </a:r>
            <a:r>
              <a:rPr lang="ru-RU" sz="1600" dirty="0" smtClean="0"/>
              <a:t>. – М.: Горячая линия - Телеком, 2011. - 304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ЧЗ(2), МКМФ(1), АБ(2).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98444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1960" y="2415952"/>
            <a:ext cx="4932040" cy="444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Рассмотрены вопросы организации и осуществления процесса проектирования автоматизированных систем обработки информации и управления.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Изложены современные подходы к выполнению конкретных фаз, стадий и этапов проектной деятельности.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Особое внимание уделяется технологическим аспектам проектирования автоматизированных систем обработки информации и управления (АСОИ и У).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Значительное место занимает описание взаимодействия заказчика и разработчика, методики документирования проектных решений и порядка внедрения автоматизированной системы.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В приложении приводится перечень действующих нормативно-технических материалов и методические указания по курсовому проектированию по дисциплине "Проектирование АСОИ и У«. </a:t>
            </a:r>
            <a:endParaRPr lang="ru-RU" sz="1400" dirty="0"/>
          </a:p>
        </p:txBody>
      </p:sp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752528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/>
              <a:t>32.81я73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 33</a:t>
            </a:r>
            <a:br>
              <a:rPr lang="ru-RU" sz="1600" b="1" dirty="0" smtClean="0"/>
            </a:br>
            <a:r>
              <a:rPr lang="ru-RU" sz="1600" b="1" dirty="0" smtClean="0"/>
              <a:t>Теоретические основы информатики</a:t>
            </a:r>
            <a:r>
              <a:rPr lang="ru-RU" sz="1600" dirty="0" smtClean="0"/>
              <a:t>: учебное пособие / В. Л. Матросов [и др.]. – М.: Академия, 2009. - 352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ЧЗ(1), МКМФ(1), АБ(3).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919276"/>
            <a:ext cx="4896544" cy="467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Излагаются основные разделы теоретической информатики: теория кодирования, теория автоматов, математическая кибернетика и теория распознавания образов.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Описываются основные классы кодов, рассматриваются методы построения самокорректирующихся кодов и кодов с минимальной избыточностью.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Излагаются понятия теории автоматов, представляющей собой одну из основных моделей преобразования дискретной информации.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Рассматриваются статические задачи принятия решений и динамические задачи управления в различных условиях информированности.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Рассмотрены методы распознавания образов. Детерминированные задачи и задачи распознавания в условиях </a:t>
            </a:r>
            <a:r>
              <a:rPr lang="ru-RU" sz="1400" dirty="0" err="1" smtClean="0"/>
              <a:t>стохастики</a:t>
            </a:r>
            <a:r>
              <a:rPr lang="ru-RU" sz="1400" dirty="0" smtClean="0"/>
              <a:t> и неопределенности.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Описание основных моделей и методов сопровождается большим числом примеров и задач.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92080" y="2132856"/>
            <a:ext cx="385192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985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32656"/>
            <a:ext cx="500404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32.81я73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 56</a:t>
            </a:r>
            <a:br>
              <a:rPr lang="ru-RU" sz="1600" b="1" dirty="0" smtClean="0"/>
            </a:br>
            <a:r>
              <a:rPr lang="ru-RU" sz="1600" b="1" dirty="0" smtClean="0"/>
              <a:t>Советов Б.Я.</a:t>
            </a:r>
            <a:r>
              <a:rPr lang="ru-RU" sz="1600" dirty="0" smtClean="0"/>
              <a:t>  Информационные технологии: учебник / Б. Я. Советов, В. В. </a:t>
            </a:r>
            <a:r>
              <a:rPr lang="ru-RU" sz="1600" dirty="0" err="1" smtClean="0"/>
              <a:t>Цехановский</a:t>
            </a:r>
            <a:r>
              <a:rPr lang="ru-RU" sz="1600" dirty="0" smtClean="0"/>
              <a:t>. - 5-е изд., стереотип. – М.: Высшая школа, 2009. - 264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060848"/>
            <a:ext cx="4824536" cy="433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изложены фундаментальные основы информатики в области информационных технологий как составляющих формирования информационного общества.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Рассмотрены базовые информационные процессы и их модели.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Раскрыты содержание, возможности и области применения базовых и прикладных информационных технологий.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Предложена информационная технология разработки систем. Приведена инструментальная база с раскрытием программных, технических и методических средств информационных технологий.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Для студентов вузов.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3888432" cy="544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680520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32.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32.81я73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 85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Исаев Г.Н.</a:t>
            </a:r>
            <a:r>
              <a:rPr lang="ru-RU" sz="1600" dirty="0" smtClean="0"/>
              <a:t> Информационные технологии: учебное пособие / Г. Н. Исаев. – М.: Омега-Л, 2012. - 464 с.: рис., табл. - (Высшее техническое образование). </a:t>
            </a:r>
            <a:br>
              <a:rPr lang="ru-RU" sz="1600" dirty="0" smtClean="0"/>
            </a:br>
            <a:r>
              <a:rPr lang="ru-RU" sz="1600" dirty="0" smtClean="0"/>
              <a:t> Экземпляры: всего:3 - ЧЗ(1), АБ(2).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276872"/>
            <a:ext cx="4752528" cy="427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Основная задача учебного пособия - предоставить современные системные знания по одному из наиболее интенсивно развивающихся направлений информатики - информационным технологиям.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Содержание издания отражает </a:t>
            </a:r>
            <a:r>
              <a:rPr lang="ru-RU" sz="1600" dirty="0" err="1" smtClean="0"/>
              <a:t>системообразующие</a:t>
            </a:r>
            <a:r>
              <a:rPr lang="ru-RU" sz="1600" dirty="0" smtClean="0"/>
              <a:t> признаки информационных технологий - цели, задачи, функции, структуру, способы и процессы обработки информации, оценки качества информационных технологий.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Рассмотрены информационные технологии конечного пользователя, технологии интегрированных и открытых систем, методология информационных технологий и перспективы их развития.</a:t>
            </a:r>
            <a:r>
              <a:rPr lang="ru-RU" sz="1400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260648"/>
            <a:ext cx="407140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4896544" cy="19442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32.973.26-018.2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 60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Голицына О.Л.</a:t>
            </a:r>
            <a:r>
              <a:rPr lang="ru-RU" sz="1600" dirty="0" smtClean="0"/>
              <a:t> Системы управления базами данных: учебное пособие / О. Л. Голицына, Т. Л. </a:t>
            </a:r>
            <a:r>
              <a:rPr lang="ru-RU" sz="1600" dirty="0" err="1" smtClean="0"/>
              <a:t>Партыка</a:t>
            </a:r>
            <a:r>
              <a:rPr lang="ru-RU" sz="1600" dirty="0" smtClean="0"/>
              <a:t>, И. И. Попов. – М.: Форум: </a:t>
            </a:r>
            <a:r>
              <a:rPr lang="ru-RU" sz="1600" dirty="0" err="1" smtClean="0"/>
              <a:t>Инфра-М</a:t>
            </a:r>
            <a:r>
              <a:rPr lang="ru-RU" sz="1600" dirty="0" smtClean="0"/>
              <a:t>, 2011. - 432 с. 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204864"/>
            <a:ext cx="4968552" cy="4255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Рассматриваются основные подходы и направления развития систем баз данных.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Анализируются классические машинно-ориентированные формы представления информации и данных. Рассматриваются типовые модели физической и логической организации данных.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Исследуется архитектура средств доступа к данным. На примере системы </a:t>
            </a:r>
            <a:r>
              <a:rPr lang="ru-RU" sz="1500" dirty="0" err="1" smtClean="0"/>
              <a:t>FoxPro</a:t>
            </a:r>
            <a:r>
              <a:rPr lang="ru-RU" sz="1500" dirty="0" smtClean="0"/>
              <a:t> (система программирования с элементами СУБД) иллюстрируются практические аспекты разработки фактографических и документальных информационных систем.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Описываются возможности SQL как базового языка для профессиональной работы с реляционными базами данных. Необходимое внимание уделяется проблемам моделирования и проектирования баз данных.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b="484"/>
          <a:stretch>
            <a:fillRect/>
          </a:stretch>
        </p:blipFill>
        <p:spPr bwMode="auto">
          <a:xfrm>
            <a:off x="107504" y="476672"/>
            <a:ext cx="3816424" cy="57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32656"/>
            <a:ext cx="4824536" cy="19442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32.973.26-018.2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 60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Голицына О.Л.</a:t>
            </a:r>
            <a:r>
              <a:rPr lang="ru-RU" sz="1600" dirty="0" smtClean="0"/>
              <a:t> Программное обеспечение: учебное пособие / О. Л. Голицына, Т. Л. </a:t>
            </a:r>
            <a:r>
              <a:rPr lang="ru-RU" sz="1600" dirty="0" err="1" smtClean="0"/>
              <a:t>Партыка</a:t>
            </a:r>
            <a:r>
              <a:rPr lang="ru-RU" sz="1600" dirty="0" smtClean="0"/>
              <a:t>, И. И. Попов. - 2-е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– М.: Форум, 2008. - 448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564904"/>
            <a:ext cx="4824536" cy="3717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Рассмотрены состав и структура программного обеспечения ЭВМ, в том числе прикладное и системное программное обеспечение.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Изложены основные принципы ПО (алгоритмы, логические функции, структура информации) и основные классы программных средств.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600" dirty="0" smtClean="0"/>
              <a:t>Рассмотрены операционные системы, системы программирования, широкий спектр прикладных программных средств, в том числе текстовые, графические редакторы, средства обработки аудио- и видеоинформации, оболочки информационных систем, средства телекоммуникации.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384042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</TotalTime>
  <Words>1427</Words>
  <Application>Microsoft Office PowerPoint</Application>
  <PresentationFormat>Экран (4:3)</PresentationFormat>
  <Paragraphs>209</Paragraphs>
  <Slides>28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Неделя  кафедры  икто    </vt:lpstr>
      <vt:lpstr>Презентация  книг   </vt:lpstr>
      <vt:lpstr>информатика </vt:lpstr>
      <vt:lpstr>             32.965я73 Р 83 Рудинский И.Д.  Технология проектирования автоматизированных систем обработки информации и управления: учебное пособие / И. Д. Рудинский. – М.: Горячая линия - Телеком, 2011. - 304 с.  Экземпляры: всего:5 - ЧЗ(2), МКМФ(1), АБ(2).               </vt:lpstr>
      <vt:lpstr>           32.81я73 Т 33 Теоретические основы информатики: учебное пособие / В. Л. Матросов [и др.]. – М.: Академия, 2009. - 352 с.  Экземпляры: всего:5 - ЧЗ(1), МКМФ(1), АБ(3).             </vt:lpstr>
      <vt:lpstr>               32.81я73 С 56 Советов Б.Я.  Информационные технологии: учебник / Б. Я. Советов, В. В. Цехановский. - 5-е изд., стереотип. – М.: Высшая школа, 2009. - 264 с.  Экземпляры: всего:3 - ЧЗ(1), АБ(2).                 </vt:lpstr>
      <vt:lpstr>           32.    32.81я73 И 85 Исаев Г.Н. Информационные технологии: учебное пособие / Г. Н. Исаев. – М.: Омега-Л, 2012. - 464 с.: рис., табл. - (Высшее техническое образование).   Экземпляры: всего:3 - ЧЗ(1), АБ(2).                </vt:lpstr>
      <vt:lpstr>               32.973.26-018.2 Г 60 Голицына О.Л. Системы управления базами данных: учебное пособие / О. Л. Голицына, Т. Л. Партыка, И. И. Попов. – М.: Форум: Инфра-М, 2011. - 432 с.  Экземпляры: всего:1 - ЧЗ(1).                 </vt:lpstr>
      <vt:lpstr>                 32.973.26-018.2 Г 60 Голицына О.Л. Программное обеспечение: учебное пособие / О. Л. Голицына, Т. Л. Партыка, И. И. Попов. - 2-е изд., перераб. и доп. – М.: Форум, 2008. - 448 с.  Экземпляры: всего:3 - ЧЗ(1), АБ(2).                  </vt:lpstr>
      <vt:lpstr>               32.973я73 К 88 Кудинов Ю.И. Основы современной информатики : учебное пособие / Ю. И. Кудинов, Ф. Ф. Пащенко. - 2-е изд., испр. - СПб. : Лань, 2011. - 256 с Экземпляры: всего:3 - ЧЗ(1), АБ(2).                 </vt:lpstr>
      <vt:lpstr>              32.973я73 Е 53 Елович, Ирина Владимировна. Информатика: учебник / И. В. Елович, И. В. Кулибаба ; под ред. Г.Г. Раннева. - М. : Академия, 2011. - 400 с.  Экземпляры: всего:16 - ЧЗ(1), МКМФ(1), АБ(14).                </vt:lpstr>
      <vt:lpstr>             32.973я73 Г 12 Гаврилов М.В. Информатика и информационные технологии : учебник для бакалавров / М. В. Гаврилов, В. А. Климов. - 2-е изд., испр. и доп. – М.: Юрайт, 2012. - 352 с.  Экземпляры: всего:5 - ЧЗ(1), МКМФ(1), АБ(3).              </vt:lpstr>
      <vt:lpstr>            32.973.26-02 М 17 Максимов Н.В. Архитектура ЭВМ и вычислительных систем: учебник / Н. В. Максимов, Т. Л. Партыка, И. И. Попов. - 3-е изд., перераб. и доп. – М.: Форум, 2010. - 512 с.  Экземпляры: всего:4 - ЧЗ(1), МКМФ(1), АБ(2).              </vt:lpstr>
      <vt:lpstr>          32.973.202 Д 76 Друзь, Николай Сергеевич. Интернет с нуля! + CD: учебное пособие / Н. С. Друзь, О. В. Абражевич, О. Л. Колесников. – М.: Лучшие книги, 2011. - 240 с. Экземпляры: всего:5 - ЧЗ(2), МКМФ(1), АБ(2).           </vt:lpstr>
      <vt:lpstr>         32.973.26-018.2я73 К 89 Кузовкин А.В. Управление данными: учебник / А. В. Кузовкин, А. А. Цыганов, Б. А. Щукин. – М.: Академия, 2010. - 256 с.  Экземпляры: всего:2 - ЧЗ(2).           </vt:lpstr>
      <vt:lpstr>          32.973.26-018.2 Е 60 Емельянова Н.З. Проектирование информационных систем: учебное пособие / Н.З. Емельянова, Т. Л. Партыка, И. И. Попов. – М.: Форум, 2011. - 432 с. Экземпляры: всего:3 - ЧЗ(1), АБ(2).           </vt:lpstr>
      <vt:lpstr>           32.973 М 17 Максимов Н.В. Современные информационные технологии: учебник / Н. В. Максимов, Т. Л. Партыка, И. И. Попов. – М.: Форум, 2012. - 512 с.  Экземпляры: всего:3 - ЧЗ(1), АБ(2)             </vt:lpstr>
      <vt:lpstr>              32.973я73 Я 96 Яшин В.Н. Информатика: аппаратные средства персонального компьютера: учебное пособие / В.Н.Яшин. - М. : Инфра-М, 2010. - 256 с.  Экземпляры: всего:3 - ЧЗ(1), АБ(2).               </vt:lpstr>
      <vt:lpstr>              32.973я73 Ф 34 Федотова Е.Л.  Информационные технологии в науке и образовании: учебное пособие /  Е. Л. Федотова, А. А. Федотов. – М.: Форум: Инфра-М, 2011. - 336 с.  Экземпляры: всего:3 - ЧЗ(1), АБ(2)                </vt:lpstr>
      <vt:lpstr>Презентация  периодических изданий   </vt:lpstr>
      <vt:lpstr>                      Научно-методический журнал                       </vt:lpstr>
      <vt:lpstr>Научно-практический журнал</vt:lpstr>
      <vt:lpstr>                    Учебно-методический журнал для учителей информатики                     </vt:lpstr>
      <vt:lpstr>                    Лучшие идеи, методики, современные технологии, педагогические находки – все для эффективной работы учителя.                     </vt:lpstr>
      <vt:lpstr>Слайд 25</vt:lpstr>
      <vt:lpstr>Слайд 26</vt:lpstr>
      <vt:lpstr>Благодарим за внимание ! </vt:lpstr>
      <vt:lpstr>По интересующим вас вопросам обращайтесь в читальный зал библиотеки филиала омгпу в г. Таре 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l1</cp:lastModifiedBy>
  <cp:revision>798</cp:revision>
  <dcterms:created xsi:type="dcterms:W3CDTF">2012-10-03T01:37:12Z</dcterms:created>
  <dcterms:modified xsi:type="dcterms:W3CDTF">2012-12-12T02:54:26Z</dcterms:modified>
</cp:coreProperties>
</file>