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3"/>
  </p:notesMasterIdLst>
  <p:sldIdLst>
    <p:sldId id="416" r:id="rId2"/>
    <p:sldId id="499" r:id="rId3"/>
    <p:sldId id="465" r:id="rId4"/>
    <p:sldId id="520" r:id="rId5"/>
    <p:sldId id="466" r:id="rId6"/>
    <p:sldId id="501" r:id="rId7"/>
    <p:sldId id="503" r:id="rId8"/>
    <p:sldId id="502" r:id="rId9"/>
    <p:sldId id="504" r:id="rId10"/>
    <p:sldId id="506" r:id="rId11"/>
    <p:sldId id="507" r:id="rId12"/>
    <p:sldId id="508" r:id="rId13"/>
    <p:sldId id="505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21" r:id="rId25"/>
    <p:sldId id="522" r:id="rId26"/>
    <p:sldId id="523" r:id="rId27"/>
    <p:sldId id="519" r:id="rId28"/>
    <p:sldId id="526" r:id="rId29"/>
    <p:sldId id="546" r:id="rId30"/>
    <p:sldId id="547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5" r:id="rId50"/>
    <p:sldId id="450" r:id="rId51"/>
    <p:sldId id="43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1" autoAdjust="0"/>
    <p:restoredTop sz="94660"/>
  </p:normalViewPr>
  <p:slideViewPr>
    <p:cSldViewPr>
      <p:cViewPr>
        <p:scale>
          <a:sx n="72" d="100"/>
          <a:sy n="72" d="100"/>
        </p:scale>
        <p:origin x="-91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2000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Tm="12000">
    <p:diamond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4778"/>
                </a:solidFill>
                <a:latin typeface="Arial Narrow" pitchFamily="34" charset="0"/>
              </a:rPr>
              <a:t>Виртуальная  выставка</a:t>
            </a:r>
            <a:r>
              <a:rPr lang="ru-RU" sz="6000" b="1" dirty="0" smtClean="0">
                <a:solidFill>
                  <a:srgbClr val="1E4778"/>
                </a:solidFill>
                <a:latin typeface="Arial Narrow" pitchFamily="34" charset="0"/>
              </a:rPr>
              <a:t>    </a:t>
            </a:r>
            <a:endParaRPr lang="ru-RU" sz="6000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</a:t>
            </a: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2014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92494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solidFill>
                  <a:srgbClr val="1E477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«Искусство  говорить»</a:t>
            </a:r>
            <a:r>
              <a:rPr lang="ru-RU" sz="4400" b="1" cap="all" dirty="0" smtClean="0">
                <a:solidFill>
                  <a:srgbClr val="1E4778"/>
                </a:solidFill>
                <a:latin typeface="Arial Narrow" pitchFamily="34" charset="0"/>
              </a:rPr>
              <a:t>  </a:t>
            </a:r>
            <a:endParaRPr lang="ru-RU" sz="4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10405" t="55841" r="29224" b="14387"/>
          <a:stretch>
            <a:fillRect/>
          </a:stretch>
        </p:blipFill>
        <p:spPr bwMode="auto">
          <a:xfrm>
            <a:off x="6300192" y="4365104"/>
            <a:ext cx="2537927" cy="195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260648"/>
            <a:ext cx="48245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4" cstate="print"/>
          <a:srcRect l="2778" r="2778"/>
          <a:stretch>
            <a:fillRect/>
          </a:stretch>
        </p:blipFill>
        <p:spPr bwMode="auto">
          <a:xfrm>
            <a:off x="2699792" y="0"/>
            <a:ext cx="4896544" cy="68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262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Русский язык и</a:t>
            </a:r>
            <a:r>
              <a:rPr lang="ru-RU" sz="1200" dirty="0" smtClean="0">
                <a:solidFill>
                  <a:schemeClr val="bg1"/>
                </a:solidFill>
              </a:rPr>
              <a:t> культура речи : учебник для бакалавров / под общ. ред. В. Д. Черняк. - М. : </a:t>
            </a:r>
            <a:r>
              <a:rPr lang="ru-RU" sz="1200" dirty="0" err="1" smtClean="0">
                <a:solidFill>
                  <a:schemeClr val="bg1"/>
                </a:solidFill>
              </a:rPr>
              <a:t>Юрайт</a:t>
            </a:r>
            <a:r>
              <a:rPr lang="ru-RU" sz="1200" dirty="0" smtClean="0">
                <a:solidFill>
                  <a:schemeClr val="bg1"/>
                </a:solidFill>
              </a:rPr>
              <a:t>, 2012. - 496 с</a:t>
            </a:r>
            <a:endParaRPr lang="ru-RU" sz="1200" dirty="0"/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260648"/>
            <a:ext cx="48245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 cstate="print"/>
          <a:srcRect b="1749"/>
          <a:stretch>
            <a:fillRect/>
          </a:stretch>
        </p:blipFill>
        <p:spPr bwMode="auto">
          <a:xfrm>
            <a:off x="0" y="116632"/>
            <a:ext cx="907965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260648"/>
            <a:ext cx="48245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 cstate="print"/>
          <a:srcRect t="3239"/>
          <a:stretch>
            <a:fillRect/>
          </a:stretch>
        </p:blipFill>
        <p:spPr bwMode="auto">
          <a:xfrm>
            <a:off x="1547664" y="0"/>
            <a:ext cx="4680520" cy="67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56176" y="188640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Русский язык и</a:t>
            </a:r>
            <a:r>
              <a:rPr lang="ru-RU" sz="1200" dirty="0" smtClean="0">
                <a:solidFill>
                  <a:schemeClr val="bg1"/>
                </a:solidFill>
              </a:rPr>
              <a:t> культура речи : учебник для бакалавров / под общ. ред. В. Д. Черняк. - М. : </a:t>
            </a:r>
            <a:r>
              <a:rPr lang="ru-RU" sz="1200" dirty="0" err="1" smtClean="0">
                <a:solidFill>
                  <a:schemeClr val="bg1"/>
                </a:solidFill>
              </a:rPr>
              <a:t>Юрайт</a:t>
            </a:r>
            <a:r>
              <a:rPr lang="ru-RU" sz="1200" dirty="0" smtClean="0">
                <a:solidFill>
                  <a:schemeClr val="bg1"/>
                </a:solidFill>
              </a:rPr>
              <a:t>, 2012. - 496 с</a:t>
            </a:r>
            <a:endParaRPr lang="ru-RU" sz="1200" dirty="0"/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3968" y="2276872"/>
            <a:ext cx="4860032" cy="403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учебнике рассмотрены теоретические основы культуры речи, специфика и виды речевой деятельности, дана характеристика основных механизмов речи. 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Имеющиеся в учебнике задания для самостоятельной работы активизируют познавательную деятельность, контролируют ее результаты, формируют коммуникативно-речевые умения.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 Учебник написан в соответствии с государственным образовательным стандартом высшего образования Российской Федерации.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студентов, аспирантов, преподавателей вузов.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116632"/>
            <a:ext cx="48245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262"/>
          <a:stretch>
            <a:fillRect/>
          </a:stretch>
        </p:blipFill>
        <p:spPr bwMode="auto">
          <a:xfrm>
            <a:off x="107504" y="332656"/>
            <a:ext cx="4032448" cy="62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3968" y="116632"/>
            <a:ext cx="47525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81.2Рус-5я73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76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Ипполитова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Н.А.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Русский язык и культура речи : учебник / Н. А.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Ипполитова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О. Ю. Князева, М. Р.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Савова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– М.: Проспект, 2012. - 440 с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Экземпляры: всего:3 - ЧЗ(1), АБ(2).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63813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См. оглавление   </a:t>
            </a:r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sym typeface="Symbol"/>
              </a:rPr>
              <a:t>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159" t="5399" r="2743" b="2593"/>
          <a:stretch>
            <a:fillRect/>
          </a:stretch>
        </p:blipFill>
        <p:spPr bwMode="auto">
          <a:xfrm>
            <a:off x="107504" y="116632"/>
            <a:ext cx="9036496" cy="661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5805264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err="1" smtClean="0">
                <a:solidFill>
                  <a:schemeClr val="bg1"/>
                </a:solidFill>
              </a:rPr>
              <a:t>Ипполитова</a:t>
            </a:r>
            <a:r>
              <a:rPr lang="ru-RU" sz="1200" b="1" dirty="0" smtClean="0">
                <a:solidFill>
                  <a:schemeClr val="bg1"/>
                </a:solidFill>
              </a:rPr>
              <a:t> Н.А.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Русский язык и культура речи : учебник / Н. А. </a:t>
            </a:r>
            <a:r>
              <a:rPr lang="ru-RU" sz="1200" dirty="0" err="1" smtClean="0">
                <a:solidFill>
                  <a:schemeClr val="bg1"/>
                </a:solidFill>
              </a:rPr>
              <a:t>Ипполитова</a:t>
            </a:r>
            <a:r>
              <a:rPr lang="ru-RU" sz="1200" dirty="0" smtClean="0">
                <a:solidFill>
                  <a:schemeClr val="bg1"/>
                </a:solidFill>
              </a:rPr>
              <a:t>, О. Ю. Князева, М. Р. </a:t>
            </a:r>
            <a:r>
              <a:rPr lang="ru-RU" sz="1200" dirty="0" err="1" smtClean="0">
                <a:solidFill>
                  <a:schemeClr val="bg1"/>
                </a:solidFill>
              </a:rPr>
              <a:t>Савова</a:t>
            </a:r>
            <a:r>
              <a:rPr lang="ru-RU" sz="1200" dirty="0" smtClean="0">
                <a:solidFill>
                  <a:schemeClr val="bg1"/>
                </a:solidFill>
              </a:rPr>
              <a:t>. – М.: Проспект, 2012. - 440 с.</a:t>
            </a:r>
            <a:endParaRPr lang="ru-RU" sz="1200" dirty="0"/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11960" y="2132856"/>
            <a:ext cx="4752528" cy="451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Учебное пособие включает систему заданий, способствующих успешному освоению студентами основных разделов дисциплины «Русский язык и культура речи».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Материалы каждого занятия включают теоретические справки, необходимые для выполнения последующих заданий.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конце каждого занятия предлагаются материалы для самостоятельной работы студентов. Многие задания снабжены ключами.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пособии студенты найдут необходимые сведения, чтобы правильно написать, отредактировать и оформить реферат, курсовую (дипломную) работу, подготовить устное выступление, оформить личные документы, резюме, деловые письма.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260648"/>
            <a:ext cx="48245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3851920" cy="55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11960" y="332656"/>
            <a:ext cx="471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81.2Рус-5я73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Русский язык и</a:t>
            </a:r>
            <a:r>
              <a:rPr lang="ru-RU" sz="1400" dirty="0" smtClean="0">
                <a:solidFill>
                  <a:schemeClr val="bg1"/>
                </a:solidFill>
              </a:rPr>
              <a:t> культура речи. Семнадцать практических занятий : учебное пособие / под ред.: Е. В. </a:t>
            </a:r>
            <a:r>
              <a:rPr lang="ru-RU" sz="1400" dirty="0" err="1" smtClean="0">
                <a:solidFill>
                  <a:schemeClr val="bg1"/>
                </a:solidFill>
              </a:rPr>
              <a:t>Ганапольской</a:t>
            </a:r>
            <a:r>
              <a:rPr lang="ru-RU" sz="1400" dirty="0" smtClean="0">
                <a:solidFill>
                  <a:schemeClr val="bg1"/>
                </a:solidFill>
              </a:rPr>
              <a:t>, А. В. Хохлова. - СПб. : Питер, 2010. - 336 с.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Экземпляры: всего:10 - ЧЗ(1), МКФФ(1), АБ(8).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7984" y="2636912"/>
            <a:ext cx="4536504" cy="381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Учебник посвящен основам коммуникативной деятельности и нацелен на обучение речевому общению путем совершенствования навыков всех видов речевой деятельности – чтения, слушания, письменной и устной речи.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Излагаются основные понятия теории речевой коммуникации, теоретические сведения, необходимые для повышения эффективности речевой деятельности во всех ее проявлениях, приводится система упражнений, направленных на улучшение речи и навыков общения, на освоение речевых тактик и психологических приемов взаимодействия с собеседником.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404664"/>
            <a:ext cx="44999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CYR"/>
                <a:ea typeface="Times New Roman" pitchFamily="18" charset="0"/>
                <a:cs typeface="Times New Roman" pitchFamily="18" charset="0"/>
              </a:rPr>
              <a:t>81.2Рус-5я73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Гойхман</a:t>
            </a:r>
            <a:r>
              <a:rPr lang="ru-RU" sz="1400" b="1" dirty="0" smtClean="0">
                <a:solidFill>
                  <a:schemeClr val="bg1"/>
                </a:solidFill>
              </a:rPr>
              <a:t> О.Я.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Речевая коммуникация : учебник / О. Я. </a:t>
            </a:r>
            <a:r>
              <a:rPr lang="ru-RU" sz="1400" dirty="0" err="1" smtClean="0">
                <a:solidFill>
                  <a:schemeClr val="bg1"/>
                </a:solidFill>
              </a:rPr>
              <a:t>Гойхман</a:t>
            </a:r>
            <a:r>
              <a:rPr lang="ru-RU" sz="1400" dirty="0" smtClean="0">
                <a:solidFill>
                  <a:schemeClr val="bg1"/>
                </a:solidFill>
              </a:rPr>
              <a:t>, Т. М. </a:t>
            </a:r>
            <a:r>
              <a:rPr lang="ru-RU" sz="1400" dirty="0" err="1" smtClean="0">
                <a:solidFill>
                  <a:schemeClr val="bg1"/>
                </a:solidFill>
              </a:rPr>
              <a:t>Надеина</a:t>
            </a:r>
            <a:r>
              <a:rPr lang="ru-RU" sz="1400" dirty="0" smtClean="0">
                <a:solidFill>
                  <a:schemeClr val="bg1"/>
                </a:solidFill>
              </a:rPr>
              <a:t>. - 2-е изд., </a:t>
            </a:r>
            <a:r>
              <a:rPr lang="ru-RU" sz="1400" dirty="0" err="1" smtClean="0">
                <a:solidFill>
                  <a:schemeClr val="bg1"/>
                </a:solidFill>
              </a:rPr>
              <a:t>перераб</a:t>
            </a:r>
            <a:r>
              <a:rPr lang="ru-RU" sz="1400" dirty="0" smtClean="0">
                <a:solidFill>
                  <a:schemeClr val="bg1"/>
                </a:solidFill>
              </a:rPr>
              <a:t>. и доп. - М. : </a:t>
            </a:r>
            <a:r>
              <a:rPr lang="ru-RU" sz="1400" dirty="0" err="1" smtClean="0">
                <a:solidFill>
                  <a:schemeClr val="bg1"/>
                </a:solidFill>
              </a:rPr>
              <a:t>Инфра-М</a:t>
            </a:r>
            <a:r>
              <a:rPr lang="ru-RU" sz="1400" dirty="0" smtClean="0">
                <a:solidFill>
                  <a:schemeClr val="bg1"/>
                </a:solidFill>
              </a:rPr>
              <a:t>, 2012. - 272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всего:20 - ЧЗ(2), МКФФ(1), АБ(17)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106001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992" y="2996952"/>
            <a:ext cx="4464496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Пособие содержит краткий теоретический курс по русскому языку и культуре общения, тренировочные коммуникативные практические задания, тесты для самостоятельной работы, варианты контрольных работ для студентов заочной формы обучения.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Программа курса соответствует требованиям Государственных образовательных стандартов высшего профессионального образования.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бакалавров, специалистов и магистров всех форм обучения неязыковых вузов.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 l="3301"/>
          <a:stretch>
            <a:fillRect/>
          </a:stretch>
        </p:blipFill>
        <p:spPr bwMode="auto">
          <a:xfrm>
            <a:off x="107504" y="260648"/>
            <a:ext cx="42193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499992" y="332656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С 59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Соколова О.И.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Культура речевой коммуникации : учебное пособие / О. И. Соколова. - М. : Флинта : Наука, 2009. - 136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Экземпляры: всего:5 - ЧЗ(2), АБ(3)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3212976"/>
            <a:ext cx="4392488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словаре даются практические рекомендации по речевому поведению в многочисленных реально возникающих типичных и специфических ситуациях речевой коммуникации.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Особое внимание обращается на преодоление различных трудностей в общении, на возможности их </a:t>
            </a:r>
            <a:r>
              <a:rPr lang="ru-RU" sz="1600" dirty="0" err="1" smtClean="0">
                <a:solidFill>
                  <a:schemeClr val="bg1"/>
                </a:solidFill>
              </a:rPr>
              <a:t>избежания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студентов вузов и широкого круга читателей.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260648"/>
            <a:ext cx="44644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81.2Рус-4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Р69 59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Романова Н.Н.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Словарь. Культура речевого общения: этика, прагматика, психология : к изучению дисциплины / Н. Н. Романова, А. В. Филиппов. - М. : Флинта : Наука, 2009. - 304 с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всего:5 - ЧЗ(2), АБ(3)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53"/>
          <a:stretch>
            <a:fillRect/>
          </a:stretch>
        </p:blipFill>
        <p:spPr bwMode="auto">
          <a:xfrm>
            <a:off x="107504" y="332656"/>
            <a:ext cx="4283968" cy="611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3968" y="2348880"/>
            <a:ext cx="4680520" cy="417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Словарь содержит более 900 понятий и терминов, применяемых в современном русском языкознании и </a:t>
            </a:r>
            <a:r>
              <a:rPr lang="ru-RU" sz="1600" dirty="0" err="1" smtClean="0">
                <a:solidFill>
                  <a:schemeClr val="bg1"/>
                </a:solidFill>
              </a:rPr>
              <a:t>речеведении</a:t>
            </a:r>
            <a:r>
              <a:rPr lang="ru-RU" sz="1600" dirty="0" smtClean="0">
                <a:solidFill>
                  <a:schemeClr val="bg1"/>
                </a:solidFill>
              </a:rPr>
              <a:t>, в том числе все основные термины, на которых строится преподавание русского языка, культуры речи, стилистики и риторики в средней школе.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Термины истолкованы в доступной форме, систематизированы и проиллюстрированы примерами.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школьников-старшеклассников, абитуриентов, студентов, учителей-словесников в качестве научного и методического пособия при изучении русского языка — его системы и функционирования.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 t="1180" r="3448"/>
          <a:stretch>
            <a:fillRect/>
          </a:stretch>
        </p:blipFill>
        <p:spPr bwMode="auto">
          <a:xfrm>
            <a:off x="107504" y="476672"/>
            <a:ext cx="4032448" cy="60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355976" y="476672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81.2Рус-4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Матвеева Т.В.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Учебный словарь: русский язык, культура речи, стилистика, риторика / Т. В. Матвеева. - М. : Флинта: Наука, 2003. - 432 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Экземпляры: всего:3 - ЧЗ(2), МКФФ(1)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484784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cap="all" dirty="0" smtClean="0">
              <a:solidFill>
                <a:srgbClr val="1E4778"/>
              </a:solidFill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1E4778"/>
                </a:solidFill>
                <a:latin typeface="Arial Narrow" pitchFamily="34" charset="0"/>
              </a:rPr>
              <a:t>Русский язык и культура речи. Культура речевого общения  </a:t>
            </a:r>
            <a:endParaRPr lang="ru-RU" sz="4400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3000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44008" y="3501008"/>
            <a:ext cx="4284984" cy="253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Словарь представляет собой первое энциклопедическое издание по культуре русской речи.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Словарь содержит толкование основных понятий теории культуры речи, функциональной стилистики, риторики, а также некоторых терминов теории языковой коммуникации и других специальных дисциплин, связанных с культурой речи. 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44008" y="620688"/>
            <a:ext cx="43204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81.2Рус-4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К 90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Культура русской речи</a:t>
            </a:r>
            <a:r>
              <a:rPr lang="ru-RU" sz="1400" dirty="0" smtClean="0">
                <a:solidFill>
                  <a:schemeClr val="bg1"/>
                </a:solidFill>
              </a:rPr>
              <a:t> : энциклопедический словарь-справочник / под общ. рук. Л. Ю. Иванова, А. П. </a:t>
            </a:r>
            <a:r>
              <a:rPr lang="ru-RU" sz="1400" dirty="0" err="1" smtClean="0">
                <a:solidFill>
                  <a:schemeClr val="bg1"/>
                </a:solidFill>
              </a:rPr>
              <a:t>Сковородникова</a:t>
            </a:r>
            <a:r>
              <a:rPr lang="ru-RU" sz="1400" dirty="0" smtClean="0">
                <a:solidFill>
                  <a:schemeClr val="bg1"/>
                </a:solidFill>
              </a:rPr>
              <a:t>, Е. Н. Ширяева. - 2-е изд., </a:t>
            </a:r>
            <a:r>
              <a:rPr lang="ru-RU" sz="1400" dirty="0" err="1" smtClean="0">
                <a:solidFill>
                  <a:schemeClr val="bg1"/>
                </a:solidFill>
              </a:rPr>
              <a:t>испр</a:t>
            </a:r>
            <a:r>
              <a:rPr lang="ru-RU" sz="1400" dirty="0" smtClean="0">
                <a:solidFill>
                  <a:schemeClr val="bg1"/>
                </a:solidFill>
              </a:rPr>
              <a:t>. - М. : Флинта : Наука, 2007. - 840 с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всего:5 - ЧЗ(2), МКФФ(1), АБ(2)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439007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19464" y="2708920"/>
            <a:ext cx="4824536" cy="353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Учебное пособие имеет практическую направленность, связанную с формированием речевой компетентности преподавателей: раскрываются проблемные аспекты педагогической риторики, прагматики, </a:t>
            </a:r>
            <a:r>
              <a:rPr lang="ru-RU" sz="1600" dirty="0" err="1" smtClean="0">
                <a:solidFill>
                  <a:schemeClr val="bg1"/>
                </a:solidFill>
              </a:rPr>
              <a:t>ортологии</a:t>
            </a:r>
            <a:r>
              <a:rPr lang="ru-RU" sz="1600" dirty="0" smtClean="0">
                <a:solidFill>
                  <a:schemeClr val="bg1"/>
                </a:solidFill>
              </a:rPr>
              <a:t>, стилистики.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Пособие может быть использовано в целях совершенствования речевой компетентности студентов вузов педагогического профиля, а также для самоподготовки и самодиагностики </a:t>
            </a:r>
            <a:r>
              <a:rPr lang="ru-RU" sz="1600" dirty="0" err="1" smtClean="0">
                <a:solidFill>
                  <a:schemeClr val="bg1"/>
                </a:solidFill>
              </a:rPr>
              <a:t>разнопрофильными</a:t>
            </a:r>
            <a:r>
              <a:rPr lang="ru-RU" sz="1600" dirty="0" smtClean="0">
                <a:solidFill>
                  <a:schemeClr val="bg1"/>
                </a:solidFill>
              </a:rPr>
              <a:t> специалистами, интересующимися проблемами речевой компетентности.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319464" y="476672"/>
            <a:ext cx="47170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И 23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Иванчикова Т.В.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Речевая компетентность в педагогической деятельности : учебное пособие / Т. В. Иванчикова. - М. : Флинта : Наука, 2010. - 224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всего:5 - ЧЗ(2), АБ(3)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99732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3068960"/>
            <a:ext cx="4896544" cy="300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Данное пособие состоит из 3-х разделов: </a:t>
            </a:r>
          </a:p>
          <a:p>
            <a:pPr marL="449263" indent="-257175" algn="just">
              <a:lnSpc>
                <a:spcPct val="114000"/>
              </a:lnSpc>
              <a:spcAft>
                <a:spcPts val="600"/>
              </a:spcAft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нормы русского литературного языка; </a:t>
            </a:r>
          </a:p>
          <a:p>
            <a:pPr marL="449263" indent="-257175" algn="just">
              <a:lnSpc>
                <a:spcPct val="114000"/>
              </a:lnSpc>
              <a:spcAft>
                <a:spcPts val="600"/>
              </a:spcAft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деловое общение; </a:t>
            </a:r>
          </a:p>
          <a:p>
            <a:pPr marL="449263" indent="-257175" algn="just">
              <a:lnSpc>
                <a:spcPct val="114000"/>
              </a:lnSpc>
              <a:spcAft>
                <a:spcPts val="600"/>
              </a:spcAft>
              <a:buAutoNum type="arabicParenR"/>
            </a:pPr>
            <a:r>
              <a:rPr lang="ru-RU" sz="1600" dirty="0" smtClean="0">
                <a:solidFill>
                  <a:schemeClr val="bg1"/>
                </a:solidFill>
              </a:rPr>
              <a:t>научная речь.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Также в пособии предлагается план-программа данного учебного курса и литература по курсу.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студентов 1 и 2 курсов инженерных и естественно­научных факультетов высших учебных заведений.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139952" y="332656"/>
            <a:ext cx="48965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 26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Барышникова Е.Н.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Речевая культура молодого специалиста : учебное пособие / Е. Н. Барышникова, Е. В. </a:t>
            </a:r>
            <a:r>
              <a:rPr lang="ru-RU" sz="1400" dirty="0" err="1" smtClean="0">
                <a:solidFill>
                  <a:schemeClr val="bg1"/>
                </a:solidFill>
              </a:rPr>
              <a:t>Клепач</a:t>
            </a:r>
            <a:r>
              <a:rPr lang="ru-RU" sz="1400" dirty="0" smtClean="0">
                <a:solidFill>
                  <a:schemeClr val="bg1"/>
                </a:solidFill>
              </a:rPr>
              <a:t>, Н. А. Красс. - 4-е изд. - М. : Флинта : Наука, 2008. - 224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всего:2 - ЧЗ(2)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9151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67944" y="2420888"/>
            <a:ext cx="4968552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Справочник» представляет собой сборник нормативных сведений, касающихся трудных случаев произношения, словоупотребления, использования грамматических форм современного русского литературного языка, а также орфографии, пунктуации и правил оформления письменного текста и деловых бумаг.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Задания, направленные на усвоение и практическое применение представленных в «Справочнике» сведений, содержатся в «Практикуме».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Пособие предназначено для самообразования, факультативных и индивидуальных занятий с преподавателем.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067944" y="332656"/>
            <a:ext cx="48610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81.2Рус-5я2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К 90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Культура устной и</a:t>
            </a:r>
            <a:r>
              <a:rPr lang="ru-RU" sz="1400" dirty="0" smtClean="0">
                <a:solidFill>
                  <a:schemeClr val="bg1"/>
                </a:solidFill>
              </a:rPr>
              <a:t> письменной речи делового человека: справочник-практикум. - 16-е изд. - М. : Флинта: Наука, 2011. - 320 с. Экземпляры: всего:2 - ЧЗ(2)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 l="1876"/>
          <a:stretch>
            <a:fillRect/>
          </a:stretch>
        </p:blipFill>
        <p:spPr bwMode="auto">
          <a:xfrm>
            <a:off x="179512" y="404664"/>
            <a:ext cx="376641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63813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См. оглавление   </a:t>
            </a:r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sym typeface="Symbol"/>
              </a:rPr>
              <a:t>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678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43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Культура устной и</a:t>
            </a:r>
            <a:r>
              <a:rPr lang="ru-RU" sz="1100" dirty="0" smtClean="0">
                <a:solidFill>
                  <a:schemeClr val="bg1"/>
                </a:solidFill>
              </a:rPr>
              <a:t> письменной речи делового человека: справочник-практикум. - 16-е изд. - М. : Флинта: Наука, 2011. - 320 с.</a:t>
            </a:r>
            <a:endParaRPr lang="ru-RU" sz="1100" dirty="0"/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854116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1124744"/>
            <a:ext cx="5328592" cy="41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1886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Культура устной и</a:t>
            </a:r>
            <a:r>
              <a:rPr lang="ru-RU" sz="1200" dirty="0" smtClean="0">
                <a:solidFill>
                  <a:schemeClr val="bg1"/>
                </a:solidFill>
              </a:rPr>
              <a:t> письменной речи делового человека: справочник-практикум. - 16-е изд. - М. : Флинта: Наука, 2011. - 320 с.</a:t>
            </a:r>
            <a:endParaRPr lang="ru-RU" sz="1200" dirty="0"/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44008" y="3429001"/>
            <a:ext cx="4248472" cy="2958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Учебно-методическое пособие адресовано студентам 1 курса, обучающимся по всем направлениям и профилям, для организации аудиторной и внеаудиторной самостоятельной работы, а также для подготовки к тестированию в соответствии с инновационным проектом «Федеральный Интернет-экзамен: </a:t>
            </a:r>
            <a:r>
              <a:rPr lang="ru-RU" sz="1600" dirty="0" err="1" smtClean="0">
                <a:solidFill>
                  <a:schemeClr val="bg1"/>
                </a:solidFill>
              </a:rPr>
              <a:t>компетентностный</a:t>
            </a:r>
            <a:r>
              <a:rPr lang="ru-RU" sz="1600" dirty="0" smtClean="0">
                <a:solidFill>
                  <a:schemeClr val="bg1"/>
                </a:solidFill>
              </a:rPr>
              <a:t> подход».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44008" y="457181"/>
            <a:ext cx="4320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К 44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Киселёва, Наталья Александровна.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Культура речи: организация самостоятельной работы студентов в рамках </a:t>
            </a:r>
            <a:r>
              <a:rPr lang="ru-RU" sz="1400" dirty="0" err="1" smtClean="0">
                <a:solidFill>
                  <a:schemeClr val="bg1"/>
                </a:solidFill>
              </a:rPr>
              <a:t>компетентностного</a:t>
            </a:r>
            <a:r>
              <a:rPr lang="ru-RU" sz="1400" dirty="0" smtClean="0">
                <a:solidFill>
                  <a:schemeClr val="bg1"/>
                </a:solidFill>
              </a:rPr>
              <a:t> подхода : учебно-методическое пособие / Н. А. Киселёва, Т. А. </a:t>
            </a:r>
            <a:r>
              <a:rPr lang="ru-RU" sz="1400" dirty="0" err="1" smtClean="0">
                <a:solidFill>
                  <a:schemeClr val="bg1"/>
                </a:solidFill>
              </a:rPr>
              <a:t>Матузова</a:t>
            </a:r>
            <a:r>
              <a:rPr lang="ru-RU" sz="1400" dirty="0" smtClean="0">
                <a:solidFill>
                  <a:schemeClr val="bg1"/>
                </a:solidFill>
              </a:rPr>
              <a:t>. - Тара : Изд-во </a:t>
            </a:r>
            <a:r>
              <a:rPr lang="ru-RU" sz="1400" dirty="0" err="1" smtClean="0">
                <a:solidFill>
                  <a:schemeClr val="bg1"/>
                </a:solidFill>
              </a:rPr>
              <a:t>ОмГАУ</a:t>
            </a:r>
            <a:r>
              <a:rPr lang="ru-RU" sz="1400" dirty="0" smtClean="0">
                <a:solidFill>
                  <a:schemeClr val="bg1"/>
                </a:solidFill>
              </a:rPr>
              <a:t>, 2012. - 88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всего:2 - ЧЗ(2).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1639"/>
          <a:stretch>
            <a:fillRect/>
          </a:stretch>
        </p:blipFill>
        <p:spPr bwMode="auto">
          <a:xfrm>
            <a:off x="179512" y="332656"/>
            <a:ext cx="4320480" cy="62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27687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cap="all" dirty="0" smtClean="0">
              <a:solidFill>
                <a:srgbClr val="1E4778"/>
              </a:solidFill>
              <a:latin typeface="Arial Narrow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1E4778"/>
                </a:solidFill>
                <a:latin typeface="Arial Narrow" pitchFamily="34" charset="0"/>
              </a:rPr>
              <a:t>Риторика  </a:t>
            </a:r>
            <a:endParaRPr lang="ru-RU" sz="4400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Tm="3000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2528"/>
          <a:stretch>
            <a:fillRect/>
          </a:stretch>
        </p:blipFill>
        <p:spPr bwMode="auto">
          <a:xfrm>
            <a:off x="1115616" y="332656"/>
            <a:ext cx="188663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2190"/>
          <a:stretch>
            <a:fillRect/>
          </a:stretch>
        </p:blipFill>
        <p:spPr bwMode="auto">
          <a:xfrm>
            <a:off x="3491879" y="332656"/>
            <a:ext cx="18428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4664"/>
            <a:ext cx="179847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18245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t="540" r="1587" b="856"/>
          <a:stretch>
            <a:fillRect/>
          </a:stretch>
        </p:blipFill>
        <p:spPr bwMode="auto">
          <a:xfrm>
            <a:off x="2483768" y="3717032"/>
            <a:ext cx="19433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 l="3342"/>
          <a:stretch>
            <a:fillRect/>
          </a:stretch>
        </p:blipFill>
        <p:spPr bwMode="auto">
          <a:xfrm>
            <a:off x="4716016" y="3717032"/>
            <a:ext cx="1883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717032"/>
            <a:ext cx="18793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088233" cy="3206355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8640"/>
            <a:ext cx="21137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88640"/>
            <a:ext cx="2016224" cy="312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60648"/>
            <a:ext cx="20530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789040"/>
            <a:ext cx="18429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573016"/>
            <a:ext cx="2051720" cy="30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 l="3333"/>
          <a:stretch>
            <a:fillRect/>
          </a:stretch>
        </p:blipFill>
        <p:spPr bwMode="auto">
          <a:xfrm>
            <a:off x="4572000" y="3573016"/>
            <a:ext cx="2088232" cy="30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573016"/>
            <a:ext cx="2160240" cy="30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5"/>
            <a:ext cx="1944216" cy="288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3016"/>
            <a:ext cx="18860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186179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573015"/>
            <a:ext cx="1728192" cy="27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76672"/>
            <a:ext cx="1800200" cy="27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 r="-713"/>
          <a:stretch>
            <a:fillRect/>
          </a:stretch>
        </p:blipFill>
        <p:spPr bwMode="auto">
          <a:xfrm>
            <a:off x="5796136" y="404665"/>
            <a:ext cx="1872208" cy="28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04664"/>
            <a:ext cx="187795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3968" y="1916832"/>
            <a:ext cx="4680520" cy="471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Предлагаемая читателю книга проф. МГУ им. М.В. Ломоносова, академика РАО Ю.В. Рождественского (1926—1999) осмысливает и систематизирует актуальные проблемы риторики и теории коммуникаций в перспективе развития современных средств обмена информацией и динамики языка делового общения, их места в жизни общества.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В книге внимательно прослежены традиции риторической науки — как отечественной, так и европейской, однако с несомненной ясностью показаны основные отличия современных риторических тенденций от направлений, характерных для последнего периода расцвета русской риторики — первой половины </a:t>
            </a:r>
            <a:r>
              <a:rPr lang="en-US" sz="1500" dirty="0" smtClean="0">
                <a:solidFill>
                  <a:schemeClr val="bg1"/>
                </a:solidFill>
              </a:rPr>
              <a:t>XIX </a:t>
            </a:r>
            <a:r>
              <a:rPr lang="ru-RU" sz="1500" dirty="0" smtClean="0">
                <a:solidFill>
                  <a:schemeClr val="bg1"/>
                </a:solidFill>
              </a:rPr>
              <a:t>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Особое место в книге отведено проблемам дидактики и их положению в общей системе современного русского языка. 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83968" y="107722"/>
            <a:ext cx="48600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Рождественский Ю.В.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Теория риторики : учебное пособие / Ю. В. Рождественский. - 4-е изд., </a:t>
            </a:r>
            <a:r>
              <a:rPr lang="ru-RU" sz="1400" dirty="0" err="1" smtClean="0">
                <a:solidFill>
                  <a:schemeClr val="bg1"/>
                </a:solidFill>
              </a:rPr>
              <a:t>испр</a:t>
            </a:r>
            <a:r>
              <a:rPr lang="ru-RU" sz="1400" dirty="0" smtClean="0">
                <a:solidFill>
                  <a:schemeClr val="bg1"/>
                </a:solidFill>
              </a:rPr>
              <a:t>. . - М. : Флинта : Наука, 2006. - 512 с.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всего:1 - ЧЗ(1).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2528"/>
          <a:stretch>
            <a:fillRect/>
          </a:stretch>
        </p:blipFill>
        <p:spPr bwMode="auto">
          <a:xfrm>
            <a:off x="107504" y="332656"/>
            <a:ext cx="403244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19464" y="3068960"/>
            <a:ext cx="482453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книге проф. МГУ имени М.В. Ломоносова, академика РАО Ю.В. Рождественского (1926—1999) риторика понимается как дисциплина, формирующая принципы новой философии языка, инструмент создания стиля жизни и стилевых устремлений современного общества.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Автором выявлены общие места как основные категории смысла, этические и моральные суж­дения, через которые ведется риторическое доказательство, показана роль духовной морали как основы разрешения конфликтов.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83968" y="404664"/>
            <a:ext cx="48600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Р 62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Рождественский Ю.В.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Принципы современной риторики : к изучению дисциплины / Ю. В. Рождественский. - 4-е изд., </a:t>
            </a:r>
            <a:r>
              <a:rPr lang="ru-RU" sz="1400" dirty="0" err="1" smtClean="0">
                <a:solidFill>
                  <a:schemeClr val="bg1"/>
                </a:solidFill>
              </a:rPr>
              <a:t>испр</a:t>
            </a:r>
            <a:r>
              <a:rPr lang="ru-RU" sz="1400" dirty="0" smtClean="0">
                <a:solidFill>
                  <a:schemeClr val="bg1"/>
                </a:solidFill>
              </a:rPr>
              <a:t>. . - М. : Флинта : Наука, 2005. - 176 с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всего:1 - ЧЗ(1).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 r="2190"/>
          <a:stretch>
            <a:fillRect/>
          </a:stretch>
        </p:blipFill>
        <p:spPr bwMode="auto">
          <a:xfrm>
            <a:off x="107504" y="404664"/>
            <a:ext cx="38576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11960" y="3356992"/>
            <a:ext cx="4680520" cy="269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 появлением книги «Общая риторика», написанной группой ученых </a:t>
            </a:r>
            <a:r>
              <a:rPr lang="ru-RU" sz="1600" dirty="0" err="1" smtClean="0">
                <a:solidFill>
                  <a:schemeClr val="bg1"/>
                </a:solidFill>
              </a:rPr>
              <a:t>Льежского</a:t>
            </a:r>
            <a:r>
              <a:rPr lang="ru-RU" sz="1600" dirty="0" smtClean="0">
                <a:solidFill>
                  <a:schemeClr val="bg1"/>
                </a:solidFill>
              </a:rPr>
              <a:t> университета и переведенной на ряд европейских языков, стало особенно очевидно, что риторика открывает новые возможности для системных исследований в области лингвистики, философии и культуры.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Рекомендуется лингвистам, литературоведам, логикам, философам, историкам, юристам.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11960" y="512385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О-28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Общая риторика</a:t>
            </a:r>
            <a:r>
              <a:rPr lang="ru-RU" sz="1400" dirty="0" smtClean="0">
                <a:solidFill>
                  <a:schemeClr val="bg1"/>
                </a:solidFill>
              </a:rPr>
              <a:t> / Ж. </a:t>
            </a:r>
            <a:r>
              <a:rPr lang="ru-RU" sz="1400" dirty="0" err="1" smtClean="0">
                <a:solidFill>
                  <a:schemeClr val="bg1"/>
                </a:solidFill>
              </a:rPr>
              <a:t>Дюбуа</a:t>
            </a:r>
            <a:r>
              <a:rPr lang="ru-RU" sz="1400" dirty="0" smtClean="0">
                <a:solidFill>
                  <a:schemeClr val="bg1"/>
                </a:solidFill>
              </a:rPr>
              <a:t> [и др.] ; пер. с фр. Е. Э. </a:t>
            </a:r>
            <a:r>
              <a:rPr lang="ru-RU" sz="1400" dirty="0" err="1" smtClean="0">
                <a:solidFill>
                  <a:schemeClr val="bg1"/>
                </a:solidFill>
              </a:rPr>
              <a:t>Разлоговой</a:t>
            </a:r>
            <a:r>
              <a:rPr lang="ru-RU" sz="1400" dirty="0" smtClean="0">
                <a:solidFill>
                  <a:schemeClr val="bg1"/>
                </a:solidFill>
              </a:rPr>
              <a:t>, Б. П. </a:t>
            </a:r>
            <a:r>
              <a:rPr lang="ru-RU" sz="1400" dirty="0" err="1" smtClean="0">
                <a:solidFill>
                  <a:schemeClr val="bg1"/>
                </a:solidFill>
              </a:rPr>
              <a:t>Нарумова</a:t>
            </a:r>
            <a:r>
              <a:rPr lang="ru-RU" sz="1400" dirty="0" smtClean="0">
                <a:solidFill>
                  <a:schemeClr val="bg1"/>
                </a:solidFill>
              </a:rPr>
              <a:t> ; общ. ред. и вступ. ст. А. К. </a:t>
            </a:r>
            <a:r>
              <a:rPr lang="ru-RU" sz="1400" dirty="0" err="1" smtClean="0">
                <a:solidFill>
                  <a:schemeClr val="bg1"/>
                </a:solidFill>
              </a:rPr>
              <a:t>Авеличева</a:t>
            </a:r>
            <a:r>
              <a:rPr lang="ru-RU" sz="1400" dirty="0" smtClean="0">
                <a:solidFill>
                  <a:schemeClr val="bg1"/>
                </a:solidFill>
              </a:rPr>
              <a:t>. - М. : Прогресс, 1986. - 392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всего:1 - ЧЗ(1).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7814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1844824"/>
            <a:ext cx="4824536" cy="44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Учебник представляет собой полное и последовательное изложение трех основных разделов риторики: инвенции, диспозиции и </a:t>
            </a:r>
            <a:r>
              <a:rPr lang="ru-RU" sz="1600" dirty="0" err="1" smtClean="0">
                <a:solidFill>
                  <a:schemeClr val="bg1"/>
                </a:solidFill>
              </a:rPr>
              <a:t>элокуции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Подробно рассматриваются вопросы, связанные с созданием замысла речи, выработкой доказательств, расположением найденного материала, а также языковым оформлением речи.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учебнике содержится большое количество примеров, почерпнутых из самых разных сфер ораторского искусства – от церковных речей до современного политического красноречия.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студентов вузов, а также всех, кто хочет повысить уровень своего речевого мастерства.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067944" y="116632"/>
            <a:ext cx="48965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Х 15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Хазагеров</a:t>
            </a:r>
            <a:r>
              <a:rPr lang="ru-RU" sz="1400" b="1" dirty="0" smtClean="0">
                <a:solidFill>
                  <a:schemeClr val="bg1"/>
                </a:solidFill>
              </a:rPr>
              <a:t> Г.Г.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Риторика : учебник / Г. Г. </a:t>
            </a:r>
            <a:r>
              <a:rPr lang="ru-RU" sz="1400" dirty="0" err="1" smtClean="0">
                <a:solidFill>
                  <a:schemeClr val="bg1"/>
                </a:solidFill>
              </a:rPr>
              <a:t>Хазагеров</a:t>
            </a:r>
            <a:r>
              <a:rPr lang="ru-RU" sz="1400" dirty="0" smtClean="0">
                <a:solidFill>
                  <a:schemeClr val="bg1"/>
                </a:solidFill>
              </a:rPr>
              <a:t>, И. Б. Лобанов. - Ростов </a:t>
            </a:r>
            <a:r>
              <a:rPr lang="ru-RU" sz="1400" dirty="0" err="1" smtClean="0">
                <a:solidFill>
                  <a:schemeClr val="bg1"/>
                </a:solidFill>
              </a:rPr>
              <a:t>н</a:t>
            </a:r>
            <a:r>
              <a:rPr lang="ru-RU" sz="1400" dirty="0" smtClean="0">
                <a:solidFill>
                  <a:schemeClr val="bg1"/>
                </a:solidFill>
              </a:rPr>
              <a:t>/Д : Феникс, 2006. - 381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всего:25 - ЧЗ(3), МКФФ(2), АБ(20).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816424" cy="58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638132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См. оглавление       </a:t>
            </a:r>
            <a:r>
              <a:rPr lang="ru-RU" sz="1400" dirty="0" smtClean="0">
                <a:solidFill>
                  <a:schemeClr val="bg1"/>
                </a:solidFill>
                <a:sym typeface="Symbol"/>
              </a:rPr>
              <a:t>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4104456" cy="680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-1"/>
            <a:ext cx="4104456" cy="685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992" y="2348880"/>
            <a:ext cx="4464496" cy="416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пособии анализируются проблемы ораторского искусства, культуры и искусства речи. Особое внимание уделяется речевой культуре, методам подготовки различных видов публичных выступлений, умению вести конструктивный диалог и полемику.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Представлены основные разделы современной риторики, базирующиеся на материалах ведущих специалистов в этой области.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студентов и преподавателей вузов, слушателей курсов повышения квалификации деловых людей, в также широкого круга читателей, всех, кто желает самостоятельно научиться говорить правильно и убедительно.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499992" y="332656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 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Р 55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Риторика</a:t>
            </a:r>
            <a:r>
              <a:rPr lang="ru-RU" sz="1400" dirty="0" smtClean="0">
                <a:solidFill>
                  <a:schemeClr val="bg1"/>
                </a:solidFill>
              </a:rPr>
              <a:t> : учебное пособие / авт.-сост. И. Н. Кузнецов. - 3-е изд. - М. : Дашков и К", 2007. - 572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всего:1 - АБ(1).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 t="540" r="1587" b="856"/>
          <a:stretch>
            <a:fillRect/>
          </a:stretch>
        </p:blipFill>
        <p:spPr bwMode="auto">
          <a:xfrm>
            <a:off x="107504" y="476672"/>
            <a:ext cx="425440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3968" y="1988840"/>
            <a:ext cx="468052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пособии представлены материалы </a:t>
            </a:r>
            <a:r>
              <a:rPr lang="ru-RU" sz="1600" dirty="0" err="1" smtClean="0">
                <a:solidFill>
                  <a:schemeClr val="bg1"/>
                </a:solidFill>
              </a:rPr>
              <a:t>экспресс-курса</a:t>
            </a:r>
            <a:r>
              <a:rPr lang="ru-RU" sz="1600" dirty="0" smtClean="0">
                <a:solidFill>
                  <a:schemeClr val="bg1"/>
                </a:solidFill>
              </a:rPr>
              <a:t> риторики, включающие основные темы и разделы риторики как науки и искусства убедительной и эффективной речи.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Теоретический материал дается в виде сжатых рекомендаций и советов, предложены образцы классических речей, примеры современных риторических учебных речей и сочинений.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пособии приведены разнообразные практические задания и упражнения, позволяющие организовать работу по образованию и воспитанию современного ритора как речевой личности.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Для студентов и преподавателей филологических факультетов вузов, слушателей краткосрочных курсов-тренингов по риторике.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83968" y="224933"/>
            <a:ext cx="47525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А 68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Аннушкин В.И.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Риторика. Экспресс-курс : учебное пособие / В. И. Аннушкин. - 3-е изд. - М. : Флинта : Наука, 2012. - 224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всего:5 - ЧЗ(1), МКФФ(1), АБ(3).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342"/>
          <a:stretch>
            <a:fillRect/>
          </a:stretch>
        </p:blipFill>
        <p:spPr bwMode="auto">
          <a:xfrm>
            <a:off x="107504" y="548680"/>
            <a:ext cx="402076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76256" y="63813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См. оглавление   </a:t>
            </a:r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sym typeface="Symbol"/>
              </a:rPr>
              <a:t>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12776"/>
            <a:ext cx="448409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Аннушкин В.И.  Риторика. Экспресс-курс : учебное пособие / В. И. Аннушкин. - 3-е изд. - М. : Флинта : Наука, 2012. - 224 с. </a:t>
            </a: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7984" y="2996952"/>
            <a:ext cx="4536504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Пособие соответствует российским образовательным стандартам и требованиям Болонской системы.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Приведены основные положения всех разделов классической и современной риторики; последовательно рассмотрены закономерности и особенности развития ораторского мастерства в различные исторические эпохи.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Пособие содержит также дидактический материал, наилучшие образцы ораторского искусства, тесты для модульного контроля.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427984" y="332656"/>
            <a:ext cx="46085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И 21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Иванова И.Б.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Риторика: кредитно-модульный курс : учебное пособие / И. Б. Иванова. - М. : Дашков и К" : Наука-Спектр, 2010. - 232 с.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всего:2 - ЧЗ(2).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416499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3333"/>
          <a:stretch>
            <a:fillRect/>
          </a:stretch>
        </p:blipFill>
        <p:spPr bwMode="auto">
          <a:xfrm>
            <a:off x="539552" y="188641"/>
            <a:ext cx="20478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60648"/>
            <a:ext cx="21950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0648"/>
            <a:ext cx="2088232" cy="2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l="3333"/>
          <a:stretch>
            <a:fillRect/>
          </a:stretch>
        </p:blipFill>
        <p:spPr bwMode="auto">
          <a:xfrm>
            <a:off x="755576" y="3501008"/>
            <a:ext cx="2016224" cy="31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501008"/>
            <a:ext cx="203482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r="3448"/>
          <a:stretch>
            <a:fillRect/>
          </a:stretch>
        </p:blipFill>
        <p:spPr bwMode="auto">
          <a:xfrm>
            <a:off x="6156176" y="3645024"/>
            <a:ext cx="2016224" cy="29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7984" y="3068960"/>
            <a:ext cx="4536504" cy="337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пособии рассматривается интересная, но мало изучаемая область филологической науки – риторика, сферы ее влияния и применения, история возникновения.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Особое внимание уделяется видам красноречия, зна­чению духовно-нравственного слова.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Очень важны практические советы в отношении ораторского искусства, необходимого в преподавательской, дискуссионной и других областях деятельности.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535488" y="332656"/>
            <a:ext cx="46085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Л89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Львов, М. Р.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Риторика. Культура речи : учеб. пособие для вузов / Львов М.Р. - М. : Академия, 2003. - 272 с.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41529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7984" y="3573016"/>
            <a:ext cx="4536504" cy="211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Учебное пособие содержит краткие объяснения риторических правил, приемов, понятий, практические задания для приобретения и отработки практических риторических навыков. Может быть использовано как самоучитель. Основные задания снабжены ответами.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427984" y="260938"/>
            <a:ext cx="471601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С79</a:t>
            </a: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Стернин</a:t>
            </a:r>
            <a:r>
              <a:rPr lang="ru-RU" sz="1400" b="1" dirty="0" smtClean="0">
                <a:solidFill>
                  <a:schemeClr val="bg1"/>
                </a:solidFill>
              </a:rPr>
              <a:t> И. А.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Практическая риторика: учеб. пособие для студ. </a:t>
            </a:r>
            <a:r>
              <a:rPr lang="ru-RU" sz="1400" dirty="0" err="1" smtClean="0">
                <a:solidFill>
                  <a:schemeClr val="bg1"/>
                </a:solidFill>
              </a:rPr>
              <a:t>высш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уч</a:t>
            </a:r>
            <a:r>
              <a:rPr lang="ru-RU" sz="1400" dirty="0" smtClean="0">
                <a:solidFill>
                  <a:schemeClr val="bg1"/>
                </a:solidFill>
              </a:rPr>
              <a:t>. заведений.. – М. Академия, 2003. – 272 с.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3868510" cy="582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2780928"/>
            <a:ext cx="4824536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Рассматриваются теоретические и практические аспекты делового общения, культуры речи, ораторского мастерства, искусства спора.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Характеризуются различные виды делового общения. Важное значение придается технологиям эффективной речевой коммуникации, национальным особенностям деловых людей, нравственным установкам общающихся.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Подготовлено с учетом требований федерального государственного образовательного стандарта высшего профессионального образования.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11960" y="188640"/>
            <a:ext cx="47525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В 24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Введенская, Людмила Алексеевна.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Деловая риторика : учебное пособие / Л. А. Введенская, Л. Г. Павлова. - 6-е изд., </a:t>
            </a:r>
            <a:r>
              <a:rPr lang="ru-RU" sz="1400" dirty="0" err="1" smtClean="0">
                <a:solidFill>
                  <a:schemeClr val="bg1"/>
                </a:solidFill>
              </a:rPr>
              <a:t>перераб</a:t>
            </a:r>
            <a:r>
              <a:rPr lang="ru-RU" sz="1400" dirty="0" smtClean="0">
                <a:solidFill>
                  <a:schemeClr val="bg1"/>
                </a:solidFill>
              </a:rPr>
              <a:t>. - М. : </a:t>
            </a:r>
            <a:r>
              <a:rPr lang="ru-RU" sz="1400" dirty="0" err="1" smtClean="0">
                <a:solidFill>
                  <a:schemeClr val="bg1"/>
                </a:solidFill>
              </a:rPr>
              <a:t>КноРус</a:t>
            </a:r>
            <a:r>
              <a:rPr lang="ru-RU" sz="1400" dirty="0" smtClean="0">
                <a:solidFill>
                  <a:schemeClr val="bg1"/>
                </a:solidFill>
              </a:rPr>
              <a:t>, 2012. - 416 с. : табл. - (Для бакалавров).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всего:5 - ЧЗ(1), МКФФ(1), АБ(3).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 r="-713"/>
          <a:stretch>
            <a:fillRect/>
          </a:stretch>
        </p:blipFill>
        <p:spPr bwMode="auto">
          <a:xfrm>
            <a:off x="179512" y="620688"/>
            <a:ext cx="385936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04248" y="638132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См. оглавление   </a:t>
            </a:r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sym typeface="Symbol"/>
              </a:rPr>
              <a:t>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/>
          <a:srcRect t="13251"/>
          <a:stretch>
            <a:fillRect/>
          </a:stretch>
        </p:blipFill>
        <p:spPr bwMode="auto">
          <a:xfrm>
            <a:off x="3131840" y="116632"/>
            <a:ext cx="4996089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Введенская, Людмила Алексеевна.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Деловая риторика : учебное пособие / Л. А. Введенская, Л. Г. Павлова. - 6-е изд., </a:t>
            </a:r>
            <a:r>
              <a:rPr lang="ru-RU" sz="1200" dirty="0" err="1" smtClean="0">
                <a:solidFill>
                  <a:schemeClr val="bg1"/>
                </a:solidFill>
              </a:rPr>
              <a:t>перераб</a:t>
            </a:r>
            <a:r>
              <a:rPr lang="ru-RU" sz="1200" dirty="0" smtClean="0">
                <a:solidFill>
                  <a:schemeClr val="bg1"/>
                </a:solidFill>
              </a:rPr>
              <a:t>. - М. : </a:t>
            </a:r>
            <a:r>
              <a:rPr lang="ru-RU" sz="1200" dirty="0" err="1" smtClean="0">
                <a:solidFill>
                  <a:schemeClr val="bg1"/>
                </a:solidFill>
              </a:rPr>
              <a:t>КноРус</a:t>
            </a:r>
            <a:r>
              <a:rPr lang="ru-RU" sz="1200" dirty="0" smtClean="0">
                <a:solidFill>
                  <a:schemeClr val="bg1"/>
                </a:solidFill>
              </a:rPr>
              <a:t>, 2012. - 416 с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ОГЛАВЛЕНИЕ</a:t>
            </a:r>
            <a:endParaRPr lang="ru-RU" sz="1200" b="1" dirty="0"/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881207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485579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11663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Введенская, Людмила Алексеевна.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Деловая риторика : учебное пособие / Л. А. Введенская, Л. Г. Павлова. - 6-е изд., </a:t>
            </a:r>
            <a:r>
              <a:rPr lang="ru-RU" sz="1200" dirty="0" err="1" smtClean="0">
                <a:solidFill>
                  <a:schemeClr val="bg1"/>
                </a:solidFill>
              </a:rPr>
              <a:t>перераб</a:t>
            </a:r>
            <a:r>
              <a:rPr lang="ru-RU" sz="1200" dirty="0" smtClean="0">
                <a:solidFill>
                  <a:schemeClr val="bg1"/>
                </a:solidFill>
              </a:rPr>
              <a:t>. - М. : </a:t>
            </a:r>
            <a:r>
              <a:rPr lang="ru-RU" sz="1200" dirty="0" err="1" smtClean="0">
                <a:solidFill>
                  <a:schemeClr val="bg1"/>
                </a:solidFill>
              </a:rPr>
              <a:t>КноРус</a:t>
            </a:r>
            <a:r>
              <a:rPr lang="ru-RU" sz="1200" dirty="0" smtClean="0">
                <a:solidFill>
                  <a:schemeClr val="bg1"/>
                </a:solidFill>
              </a:rPr>
              <a:t>, 2012. - 416 с</a:t>
            </a: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63480" y="2060848"/>
            <a:ext cx="4501008" cy="451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Основным различиям и законам перехода письменный речи в устную посвящена эта книга. Значительное место в книге отведено вопро­сам логики и интонации, на многочисленных литературных примерах раз­бираются особенности превращения авторских текстов в живую речь.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Одна из глав посвящена вопросам техники речи: авторская методика работы над текстом и способы рече-голосового тренинга помогут поиску «своего» настоящего голоса, постановке верного дыхания, улучшению дикции и произношения, и самое главное – взаимодействию с аудиторией.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В кни­ге разбираются наиболее распространенные смысловые, орфоэпические и артикуляционные трудности и ошибки.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Издание содержит краткий словарь ударений.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499992" y="-112759"/>
            <a:ext cx="4392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83.7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П 30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Петрова А.Н.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Искусство речи: к изучению дисциплины / А. Н. Петрова. - М.: Аспект Пресс, 2009. - 128 с.: рис., табл. - (Мастер-класс)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всего:1 - ЧЗ(1).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104456" cy="609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67944" y="2996952"/>
            <a:ext cx="4896544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Учебный материал пособия сгруппирован в три раздела в соответствии с основными частями классической риторики («Инвенция», «Расположение», «Украшения речи»).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Каждый раздел содержит термины-понятия (их около 200), которым даются определение, краткие теоретические сведения, речевые иллюстрации и логически последовательные упражнения.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Система упражнений от анализа отрывков текста к творческим этюдам обеспечивает практическое освоение риторики.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139952" y="548680"/>
            <a:ext cx="47525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Ф 53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Филиппов А.В.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Риторика : понятия и упражнения: учебное пособие / А. В. Филиппов, Н. Н. Романова. - М.: Академия, 2005. - 160 с. - (Высшее профессиональное образование).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всего:20 - ЧЗ(3), МКФФ(2), АБ(15).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86644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2420888"/>
            <a:ext cx="4824536" cy="4178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В основу книги положен курс лекций, который автор в течение 10 лет читает на филологическом факультете Омского государственного университета им. Ф.М. Достоевского, а также в качестве приглашенного лектора в других вузах - Калининградском государственном университете им. И.Канта, Нижневартовском государственном университете.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В пособии представлены различные аспекты теории и практики речевого воздействия, наиболее значимые, по мнению автора, для подготовки профессионального коммуникатора - журналиста, филолога, специалиста по рекламе и связям с общественностью.</a:t>
            </a:r>
            <a:r>
              <a:rPr lang="ru-RU" sz="1500" dirty="0" smtClean="0"/>
              <a:t>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>
                <a:solidFill>
                  <a:schemeClr val="bg1"/>
                </a:solidFill>
              </a:rPr>
              <a:t>Особое внимание в пособии обращается на приемы влияния на собеседника, выбор оптимальных языковых средств.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067944" y="262214"/>
            <a:ext cx="5076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И 88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Иссерс</a:t>
            </a:r>
            <a:r>
              <a:rPr lang="ru-RU" sz="1400" b="1" dirty="0" smtClean="0">
                <a:solidFill>
                  <a:schemeClr val="bg1"/>
                </a:solidFill>
              </a:rPr>
              <a:t>, Оксана Сергеевна.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Речевое воздействие : учебное пособие / О. С. </a:t>
            </a:r>
            <a:r>
              <a:rPr lang="ru-RU" sz="1400" dirty="0" err="1" smtClean="0">
                <a:solidFill>
                  <a:schemeClr val="bg1"/>
                </a:solidFill>
              </a:rPr>
              <a:t>Иссерс</a:t>
            </a:r>
            <a:r>
              <a:rPr lang="ru-RU" sz="1400" dirty="0" smtClean="0">
                <a:solidFill>
                  <a:schemeClr val="bg1"/>
                </a:solidFill>
              </a:rPr>
              <a:t>. - 2-е изд. - М. : Флинта : Наука, 2011. - 224 с.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всего:2 - ЧЗ(2)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3878263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1920" y="2996952"/>
            <a:ext cx="5112568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Излагается теория текстовых реминисценций, создаваемых путем включения прецедентных текстов в современную газетную речь, мемуарную и художественно-документальную прозу.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Предназначается для подготовки студентов, магистров, бакалавров, обучающихся по специальностям «Филология» и «Журналистика». Может быть использовано в системе послевузовского специального филологического образования аспирантами и соискателями ученой степени в области филологических наук.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51920" y="188640"/>
            <a:ext cx="52920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83.7я73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Л 63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Лисоченко</a:t>
            </a:r>
            <a:r>
              <a:rPr lang="ru-RU" sz="1400" b="1" dirty="0" smtClean="0">
                <a:solidFill>
                  <a:schemeClr val="bg1"/>
                </a:solidFill>
              </a:rPr>
              <a:t> О.В.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Риторика для журналистов: </a:t>
            </a:r>
            <a:r>
              <a:rPr lang="ru-RU" sz="1400" dirty="0" err="1" smtClean="0">
                <a:solidFill>
                  <a:schemeClr val="bg1"/>
                </a:solidFill>
              </a:rPr>
              <a:t>прецендентность</a:t>
            </a:r>
            <a:r>
              <a:rPr lang="ru-RU" sz="1400" dirty="0" smtClean="0">
                <a:solidFill>
                  <a:schemeClr val="bg1"/>
                </a:solidFill>
              </a:rPr>
              <a:t> в языке и в речи : учебное пособие / О. В. </a:t>
            </a:r>
            <a:r>
              <a:rPr lang="ru-RU" sz="1400" dirty="0" err="1" smtClean="0">
                <a:solidFill>
                  <a:schemeClr val="bg1"/>
                </a:solidFill>
              </a:rPr>
              <a:t>Лисоченко</a:t>
            </a:r>
            <a:r>
              <a:rPr lang="ru-RU" sz="1400" dirty="0" smtClean="0">
                <a:solidFill>
                  <a:schemeClr val="bg1"/>
                </a:solidFill>
              </a:rPr>
              <a:t> ; отв. ред. Л. В. Поповская. - Ростов </a:t>
            </a:r>
            <a:r>
              <a:rPr lang="ru-RU" sz="1400" dirty="0" err="1" smtClean="0">
                <a:solidFill>
                  <a:schemeClr val="bg1"/>
                </a:solidFill>
              </a:rPr>
              <a:t>н</a:t>
            </a:r>
            <a:r>
              <a:rPr lang="ru-RU" sz="1400" dirty="0" smtClean="0">
                <a:solidFill>
                  <a:schemeClr val="bg1"/>
                </a:solidFill>
              </a:rPr>
              <a:t>/Д : Феникс, 2007. - 320 с. : табл. - (Высшее образование).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Экземпляры: всего:10 - ЧЗ(3), АБ(7)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3456384" cy="55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3968" y="2996952"/>
            <a:ext cx="46450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Содержание учебника соответствует требованиям государственного образовательного стандарта по учебной дисциплине «Русский язык и культура речи» для нефилологических специальностей вузов.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Особенность издания - объединение в одной книге собственно учебника, т.е. основных теоретических сведений по курсу, и обширного практикума для семинарских занятий, включаю­щего задания для самостоятельной работы студентов.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960440" cy="608101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11960" y="548680"/>
            <a:ext cx="49320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81.2Рус-5я73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Р 89 </a:t>
            </a:r>
          </a:p>
          <a:p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Русский язык 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культура речи : учебник для бакалавров / под ред.: В. И. Максимова, А. В.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Голубевой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- 2-е изд.,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и доп. - М. :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Юрайт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, 2012. - 368 с. </a:t>
            </a:r>
          </a:p>
          <a:p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</a:rPr>
              <a:t>Экземпляры: всего:15 - ЧЗ(1), МКФФ(1), АБ(13)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88224" y="638132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См. оглавление   </a:t>
            </a:r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sym typeface="Symbol"/>
              </a:rPr>
              <a:t>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Tm="3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Tm="25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08512" cy="79208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6632"/>
            <a:ext cx="28803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Русский язык 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культура речи : учебник для бакалавров / под ред.: В. И. Максимова, А. В.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Голубевой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- 2-е изд.,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и доп. - М. :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Юрайт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, 2012. - 368 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chemeClr val="bg1"/>
              </a:solidFill>
              <a:latin typeface="Arial CYR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-1"/>
            <a:ext cx="4536504" cy="68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08512" cy="79208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00192" y="208965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Русский язык 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культура речи : учебник для бакалавров / под ред.: В. И. Максимова, А. В.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Голубевой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 cstate="print"/>
          <a:srcRect t="3847" b="1553"/>
          <a:stretch>
            <a:fillRect/>
          </a:stretch>
        </p:blipFill>
        <p:spPr bwMode="auto">
          <a:xfrm>
            <a:off x="1835696" y="111987"/>
            <a:ext cx="4320480" cy="674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992" y="2636912"/>
            <a:ext cx="4392488" cy="393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Книга содержит теоретический материал и большое количество практических заданий для аудиторной и самостоятельной работы студентов. 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Авторы рассматривают актуальные для речевого поведения аспекты бытования русского слова, нормы русской речи, стилистические аспекты речевой культуры, основы речевой коммуникации. </a:t>
            </a: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Соответствует Федеральному государственному образовательному стандарту высшего профессионального образования третьего поколения.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248472" cy="63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499992" y="260648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81.2Рус-5я73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Р 89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Русский язык 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культура речи : учебник для бакалавров / под общ. ред. В. Д. Черняк. - 2-е изд. - М. :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Юрайт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, 2012. - 496 с. : табл. - (Бакалавр. Углубленный курс).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Экземпляры: всего:15 - МКФФ(1), ЧЗ(1), АБ(13).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680520" cy="17728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>
                <a:solidFill>
                  <a:schemeClr val="bg1"/>
                </a:solidFill>
              </a:rPr>
              <a:t>81.2Рус-5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Р 89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Русский язык и</a:t>
            </a:r>
            <a:r>
              <a:rPr lang="ru-RU" sz="1600" dirty="0">
                <a:solidFill>
                  <a:schemeClr val="bg1"/>
                </a:solidFill>
              </a:rPr>
              <a:t> культура речи : учебник для бакалавров / под общ. ред. В. Д. Черняк. - М. : </a:t>
            </a:r>
            <a:r>
              <a:rPr lang="ru-RU" sz="1600" dirty="0" err="1">
                <a:solidFill>
                  <a:schemeClr val="bg1"/>
                </a:solidFill>
              </a:rPr>
              <a:t>Юрайт</a:t>
            </a:r>
            <a:r>
              <a:rPr lang="ru-RU" sz="1600" dirty="0">
                <a:solidFill>
                  <a:schemeClr val="bg1"/>
                </a:solidFill>
              </a:rPr>
              <a:t>, 2012. - 496 с.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Экземпляры</a:t>
            </a:r>
            <a:r>
              <a:rPr lang="ru-RU" sz="1600" dirty="0">
                <a:solidFill>
                  <a:schemeClr val="bg1"/>
                </a:solidFill>
              </a:rPr>
              <a:t>: всего:3 - ЧЗ(1), АБ(2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636912"/>
            <a:ext cx="4824536" cy="375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основе учебника лежит современная концепция культуры речи, предполагающая органичную связь нормативного и коммуникативно-прагматического аспектов дисциплины.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 учебнике решается задача развития речевой и коммуникативной компетенции студентов, выработки умений вести гармоничный диалог и добиваться успеха в общении.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Учебник содержит теоретический материал, материал для аудиторной и самостоятельной работы студентов, тестовые задания для самопроверки и текущего контроля.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1162050" y="457200"/>
            <a:ext cx="0" cy="48037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1120775" y="457200"/>
            <a:ext cx="0" cy="1524000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00113" y="457200"/>
            <a:ext cx="0" cy="4298950"/>
          </a:xfrm>
          <a:prstGeom prst="line">
            <a:avLst/>
          </a:prstGeom>
          <a:noFill/>
          <a:ln w="2159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260648"/>
            <a:ext cx="48245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3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3960440" cy="61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60232" y="638132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См. оглавление </a:t>
            </a:r>
            <a:r>
              <a:rPr lang="ru-RU" sz="1400" dirty="0" smtClean="0">
                <a:solidFill>
                  <a:schemeClr val="bg1"/>
                </a:solidFill>
              </a:rPr>
              <a:t>      </a:t>
            </a:r>
            <a:r>
              <a:rPr lang="ru-RU" sz="1400" dirty="0" smtClean="0">
                <a:solidFill>
                  <a:schemeClr val="bg1"/>
                </a:solidFill>
                <a:sym typeface="Symbol"/>
              </a:rPr>
              <a:t>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2000">
    <p:diamond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B9EEFD"/>
      </a:dk2>
      <a:lt2>
        <a:srgbClr val="C2F7FE"/>
      </a:lt2>
      <a:accent1>
        <a:srgbClr val="4CF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10676</TotalTime>
  <Words>3369</Words>
  <Application>Microsoft Office PowerPoint</Application>
  <PresentationFormat>Экран (4:3)</PresentationFormat>
  <Paragraphs>296</Paragraphs>
  <Slides>51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Виртуальная  выставка    </vt:lpstr>
      <vt:lpstr>Слайд 2</vt:lpstr>
      <vt:lpstr>Слайд 3</vt:lpstr>
      <vt:lpstr>Слайд 4</vt:lpstr>
      <vt:lpstr>Слайд 5</vt:lpstr>
      <vt:lpstr>               </vt:lpstr>
      <vt:lpstr>               </vt:lpstr>
      <vt:lpstr>Слайд 8</vt:lpstr>
      <vt:lpstr>     81.2Рус-5 Р 89 Русский язык и культура речи : учебник для бакалавров / под общ. ред. В. Д. Черняк. - М. : Юрайт, 2012. - 496 с.  Экземпляры: всего:3 - ЧЗ(1), АБ(2)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1478</cp:revision>
  <dcterms:created xsi:type="dcterms:W3CDTF">2012-10-03T01:37:12Z</dcterms:created>
  <dcterms:modified xsi:type="dcterms:W3CDTF">2014-01-17T02:51:13Z</dcterms:modified>
</cp:coreProperties>
</file>