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415" r:id="rId2"/>
    <p:sldId id="416" r:id="rId3"/>
    <p:sldId id="418" r:id="rId4"/>
    <p:sldId id="420" r:id="rId5"/>
    <p:sldId id="421" r:id="rId6"/>
    <p:sldId id="424" r:id="rId7"/>
    <p:sldId id="426" r:id="rId8"/>
    <p:sldId id="425" r:id="rId9"/>
    <p:sldId id="429" r:id="rId10"/>
    <p:sldId id="430" r:id="rId11"/>
    <p:sldId id="431" r:id="rId12"/>
    <p:sldId id="432" r:id="rId13"/>
    <p:sldId id="434" r:id="rId14"/>
    <p:sldId id="435" r:id="rId15"/>
    <p:sldId id="436" r:id="rId16"/>
    <p:sldId id="437" r:id="rId17"/>
    <p:sldId id="438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73" d="100"/>
          <a:sy n="73" d="100"/>
        </p:scale>
        <p:origin x="-142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17000">
    <p:diamond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кафедры  ГУМАНИТАРНЫХ  Дисциплин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email"/>
          <a:srcRect t="4436" b="1288"/>
          <a:stretch>
            <a:fillRect/>
          </a:stretch>
        </p:blipFill>
        <p:spPr bwMode="auto">
          <a:xfrm>
            <a:off x="1547664" y="332656"/>
            <a:ext cx="54006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824536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85.12я73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 71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Косогорова</a:t>
            </a:r>
            <a:r>
              <a:rPr lang="ru-RU" sz="1600" b="1" dirty="0" smtClean="0"/>
              <a:t>, Л. В. </a:t>
            </a:r>
            <a:r>
              <a:rPr lang="ru-RU" sz="1600" dirty="0" smtClean="0"/>
              <a:t>Основы декоративно-прикладного искусства [Текст] : учебник / Л. В. </a:t>
            </a:r>
            <a:r>
              <a:rPr lang="ru-RU" sz="1600" dirty="0" err="1" smtClean="0"/>
              <a:t>Косогорова</a:t>
            </a:r>
            <a:r>
              <a:rPr lang="ru-RU" sz="1600" dirty="0" smtClean="0"/>
              <a:t>, Л. В. </a:t>
            </a:r>
            <a:r>
              <a:rPr lang="ru-RU" sz="1600" dirty="0" err="1" smtClean="0"/>
              <a:t>Неретина</a:t>
            </a:r>
            <a:r>
              <a:rPr lang="ru-RU" sz="1600" dirty="0" smtClean="0"/>
              <a:t>. - М. : Академия, 2012. - 224 с. </a:t>
            </a:r>
            <a:br>
              <a:rPr lang="ru-RU" sz="1600" dirty="0" smtClean="0"/>
            </a:br>
            <a:r>
              <a:rPr lang="ru-RU" sz="1600" dirty="0" smtClean="0"/>
              <a:t>Экземпляры: всего 3 : ЧЗ (2), АБ (1)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348880"/>
            <a:ext cx="4752528" cy="417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даны краткие сведения по теоретическим основам декоративно-прикладного искусства, а также подробная характеристика основных видов народного декоративно-прикладного искусства: резьбы и росписи по дереву, художественной керамики, обработки металла, вышивки, кружева, ткачества, народной игрушки, художественных лаков, гончарного дела, кружевоплетения и др.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Раскрываются художественно-стилистические и выразительные особенности произведений декоративно-прикладного искусства.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внимание уделено орнаменту как основному способу декорирования изделий.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548680"/>
            <a:ext cx="402814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128792" cy="108012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85.12я73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Бесчастнов, Н. П.  </a:t>
            </a:r>
            <a:r>
              <a:rPr lang="ru-RU" sz="1600" dirty="0" smtClean="0"/>
              <a:t>Художественный язык орнамента [Текст] : учебное пособие / Н. П. Бесчастнов. - М. : ВЛАДОС, 2010. - 336 с. </a:t>
            </a:r>
            <a:br>
              <a:rPr lang="ru-RU" sz="1600" dirty="0" smtClean="0"/>
            </a:br>
            <a:r>
              <a:rPr lang="ru-RU" sz="1600" dirty="0" smtClean="0"/>
              <a:t>Экземпляров: всего 3 : ЧЗ (1), АБ (2)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988840"/>
            <a:ext cx="5040560" cy="433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рассмотрены основы теории и практики искусства орнамента.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внимание уделено возможностям и особенностям применения в проектировании орнаментальных композиций средств графического выражения.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Изложены типы орнаментов и методы их проектирования.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Дано описание графических материалов и инструментов, приемы их использования.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Пособие адресовано студентам высших учебных заведений, готовящих специалистов для работы в сфере декоративного искусства и дизайна, а также всем, кто инте­ресуется художественным творчеством.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340768"/>
            <a:ext cx="3708746" cy="49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4896544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 91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Буреева</a:t>
            </a:r>
            <a:r>
              <a:rPr lang="ru-RU" sz="1600" b="1" dirty="0" smtClean="0"/>
              <a:t>, Ф. М. </a:t>
            </a:r>
            <a:r>
              <a:rPr lang="ru-RU" sz="1600" dirty="0" smtClean="0"/>
              <a:t>Орнамент </a:t>
            </a:r>
            <a:r>
              <a:rPr lang="ru-RU" sz="1600" dirty="0" err="1" smtClean="0"/>
              <a:t>тарских</a:t>
            </a:r>
            <a:r>
              <a:rPr lang="ru-RU" sz="1600" dirty="0" smtClean="0"/>
              <a:t> татар конца XIX-XX веков [Текст] : к проблеме этнокультурной истории / Ф. М. </a:t>
            </a:r>
            <a:r>
              <a:rPr lang="ru-RU" sz="1600" dirty="0" err="1" smtClean="0"/>
              <a:t>Буреева</a:t>
            </a:r>
            <a:r>
              <a:rPr lang="ru-RU" sz="1600" dirty="0" smtClean="0"/>
              <a:t>. - Омск : </a:t>
            </a:r>
            <a:r>
              <a:rPr lang="ru-RU" sz="1600" dirty="0" err="1" smtClean="0"/>
              <a:t>Омскбланкиздат</a:t>
            </a:r>
            <a:r>
              <a:rPr lang="ru-RU" sz="1600" dirty="0" smtClean="0"/>
              <a:t>, 2011. - 144 с. </a:t>
            </a:r>
            <a:br>
              <a:rPr lang="ru-RU" sz="1600" dirty="0" smtClean="0"/>
            </a:br>
            <a:r>
              <a:rPr lang="ru-RU" sz="1600" dirty="0" smtClean="0"/>
              <a:t>Экземпляры:</a:t>
            </a:r>
            <a:r>
              <a:rPr lang="ru-RU" sz="1600" b="1" dirty="0" smtClean="0"/>
              <a:t> </a:t>
            </a:r>
            <a:r>
              <a:rPr lang="ru-RU" sz="1600" dirty="0" smtClean="0"/>
              <a:t> всего 1 : ЧЗ (1) 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564904"/>
            <a:ext cx="4968552" cy="395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Книга посвящена изучению орнаментального искусства </a:t>
            </a:r>
            <a:r>
              <a:rPr lang="ru-RU" sz="1600" dirty="0" err="1" smtClean="0"/>
              <a:t>тарских</a:t>
            </a:r>
            <a:r>
              <a:rPr lang="ru-RU" sz="1600" dirty="0" smtClean="0"/>
              <a:t> татар, проживающих на территории Омской области, и выявлению некоторых этапов этнокультурной истории </a:t>
            </a:r>
            <a:r>
              <a:rPr lang="ru-RU" sz="1600" dirty="0" err="1" smtClean="0"/>
              <a:t>субэтноса</a:t>
            </a:r>
            <a:r>
              <a:rPr lang="ru-RU" sz="1600" dirty="0" smtClean="0"/>
              <a:t>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Автором на основе анализа прикладного и изобразительного аспектов орнаментов, привлечения аналогий среди этнографического и археологического материалов обозначена динамика развития «искусства украшения» </a:t>
            </a:r>
            <a:r>
              <a:rPr lang="ru-RU" sz="1600" dirty="0" err="1" smtClean="0"/>
              <a:t>тарских</a:t>
            </a:r>
            <a:r>
              <a:rPr lang="ru-RU" sz="1600" dirty="0" smtClean="0"/>
              <a:t> татар.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Книга рассчитана на историков, этнографов, археологов, культурологов, искусствоведов и всех интересующихся данной проблематикой.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600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692696"/>
            <a:ext cx="37582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896544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85.15я73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 79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Степучев</a:t>
            </a:r>
            <a:r>
              <a:rPr lang="ru-RU" sz="1600" b="1" dirty="0" smtClean="0"/>
              <a:t>, Р. А. </a:t>
            </a:r>
            <a:r>
              <a:rPr lang="ru-RU" sz="1600" dirty="0" err="1" smtClean="0"/>
              <a:t>Костюмографика</a:t>
            </a:r>
            <a:r>
              <a:rPr lang="ru-RU" sz="1600" dirty="0" smtClean="0"/>
              <a:t> [Текст] : учебное пособие / Р. А. </a:t>
            </a:r>
            <a:r>
              <a:rPr lang="ru-RU" sz="1600" dirty="0" err="1" smtClean="0"/>
              <a:t>Степучев</a:t>
            </a:r>
            <a:r>
              <a:rPr lang="ru-RU" sz="1600" dirty="0" smtClean="0"/>
              <a:t>. - М.: Академия, 2008. - 288 с. </a:t>
            </a:r>
            <a:br>
              <a:rPr lang="ru-RU" sz="1600" dirty="0" smtClean="0"/>
            </a:br>
            <a:r>
              <a:rPr lang="ru-RU" sz="1600" dirty="0" smtClean="0"/>
              <a:t>Экземпляры: всего 2 : ЧЗ (2)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060848"/>
            <a:ext cx="4824536" cy="4660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Изложены основы современного изобразительного графического языка, система и единицы </a:t>
            </a:r>
            <a:r>
              <a:rPr lang="ru-RU" sz="1600" dirty="0" err="1" smtClean="0"/>
              <a:t>костюмографического</a:t>
            </a:r>
            <a:r>
              <a:rPr lang="ru-RU" sz="1600" dirty="0" smtClean="0"/>
              <a:t> языка, графическая грамматика с учетом новейших достижений отечественной и зарубежной лингвистики и семиотики.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Автор учебного пособия, на примере анализа костюмной графики дает широкий спектр новых для данной области знаний понятий и категорий лингвистики и семиотики с их конкретным применением к материальным объектам изображения – линии, пятну, изгибу, графической фигуре и их многообразным комбинациям, упорядочивает все элементы и взаимосвязи в строгую систему графических знаков, названную им системой </a:t>
            </a:r>
            <a:r>
              <a:rPr lang="ru-RU" sz="1600" dirty="0" err="1" smtClean="0"/>
              <a:t>костюмографического</a:t>
            </a:r>
            <a:r>
              <a:rPr lang="ru-RU" sz="1600" dirty="0" smtClean="0"/>
              <a:t> языка.</a:t>
            </a:r>
            <a:endParaRPr lang="ru-RU" sz="16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908720"/>
            <a:ext cx="38629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5364088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85.127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Фиталева</a:t>
            </a:r>
            <a:r>
              <a:rPr lang="ru-RU" sz="1600" b="1" dirty="0" smtClean="0"/>
              <a:t>, С. В. </a:t>
            </a:r>
            <a:r>
              <a:rPr lang="ru-RU" sz="1600" dirty="0" smtClean="0"/>
              <a:t>Основы технологии художественно-оформительских работ [Текст] : учебное пособие / С. В. </a:t>
            </a:r>
            <a:r>
              <a:rPr lang="ru-RU" sz="1600" dirty="0" err="1" smtClean="0"/>
              <a:t>Фиталева</a:t>
            </a:r>
            <a:r>
              <a:rPr lang="ru-RU" sz="1600" dirty="0" smtClean="0"/>
              <a:t>, Д. А. Барабошина. - М. : Академия, 2010. - 208 с. </a:t>
            </a:r>
            <a:br>
              <a:rPr lang="ru-RU" sz="1600" dirty="0" smtClean="0"/>
            </a:br>
            <a:r>
              <a:rPr lang="ru-RU" sz="1600" dirty="0" smtClean="0"/>
              <a:t>Экземпляры: всего 3 : ЧЗ (1), АБ (2)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132856"/>
            <a:ext cx="5112568" cy="453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Рассмотрены основополагающие принципы художественно-оформительских работ, используемые при их выполнении материалы и инструменты, композиционные и технические приемы.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Приведены сведения о шрифтах, цвете и свете, фотографии, бумажной пластике и фирменном стиле, технологии их использования в художественно-оформительских работах.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Освещены вопросы художественного проектирования выставок и такие современные технологии, как </a:t>
            </a:r>
            <a:r>
              <a:rPr lang="ru-RU" sz="1600" dirty="0" err="1" smtClean="0"/>
              <a:t>термотрансфер</a:t>
            </a:r>
            <a:r>
              <a:rPr lang="ru-RU" sz="1600" dirty="0" smtClean="0"/>
              <a:t>, </a:t>
            </a:r>
            <a:r>
              <a:rPr lang="ru-RU" sz="1600" dirty="0" err="1" smtClean="0"/>
              <a:t>шелко</a:t>
            </a:r>
            <a:r>
              <a:rPr lang="ru-RU" sz="1600" dirty="0" smtClean="0"/>
              <a:t>- и аэрография, </a:t>
            </a:r>
            <a:r>
              <a:rPr lang="ru-RU" sz="1600" dirty="0" err="1" smtClean="0"/>
              <a:t>плоттерная</a:t>
            </a:r>
            <a:r>
              <a:rPr lang="ru-RU" sz="1600" dirty="0" smtClean="0"/>
              <a:t> резка.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Для учащихся образовательных учреждений начального профессионального образования. Может быть полезно практическим работникам предприятий рекламного сервиса.</a:t>
            </a:r>
            <a:endParaRPr lang="ru-RU" sz="16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836712"/>
            <a:ext cx="34563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464496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85.125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 17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Калмыкова, Н. В. </a:t>
            </a:r>
            <a:r>
              <a:rPr lang="ru-RU" sz="1600" dirty="0" smtClean="0"/>
              <a:t>Макетирование из бумаги и картона [Текст] : учебное пособие / Н. В. Калмыкова, И. А. Максимова. - М. : Книжный дом " Университет ", 2010. - 80 с. </a:t>
            </a:r>
            <a:br>
              <a:rPr lang="ru-RU" sz="1600" dirty="0" smtClean="0"/>
            </a:br>
            <a:r>
              <a:rPr lang="ru-RU" sz="1600" dirty="0" smtClean="0"/>
              <a:t>Экземпляры:</a:t>
            </a:r>
            <a:r>
              <a:rPr lang="ru-RU" sz="1600" b="1" dirty="0" smtClean="0"/>
              <a:t> </a:t>
            </a:r>
            <a:r>
              <a:rPr lang="ru-RU" sz="1600" dirty="0" smtClean="0"/>
              <a:t>всего 1 : ЧЗ (1)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356992"/>
            <a:ext cx="4392488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Предлагаемое пособие дает возможность овладеть техническими приемами макетирования, научиться моделировать различные геометрические тела, изучить приемы пластической проработки поверхности и ее трансформации в объемные элементы, познакомит с основными понятиями композиционного построения объекта - композиционным моделированием. </a:t>
            </a:r>
            <a:endParaRPr lang="ru-RU" sz="16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404664"/>
            <a:ext cx="428983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4824536" cy="19442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О-29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Объёмно-пространственная композиция</a:t>
            </a:r>
            <a:r>
              <a:rPr lang="ru-RU" sz="1600" dirty="0" smtClean="0"/>
              <a:t> [Текст] : учебник / А. В. Степанов [и др.] ; под ред. А. В. Степанова. - 3-е изд., стереотип. - М. : Архитектура-С, 2011. - 256 с. </a:t>
            </a:r>
            <a:br>
              <a:rPr lang="ru-RU" sz="1600" dirty="0" smtClean="0"/>
            </a:br>
            <a:r>
              <a:rPr lang="ru-RU" sz="1600" dirty="0" smtClean="0"/>
              <a:t>Экземпляры: всего 1 : ЧЗ (1)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068960"/>
            <a:ext cx="4896544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Изложены общие понятия об основных категориях композиции объемно-пространственных форм в архитектуре. Освещены вопросы масштабности как композиционной категории, понятия ритма, симметрии и асимметрии, контраста и нюанса в архитектуре.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 основе анализа памятников и объектов исторической и современной архитектуры и теоретических обобщений доказывается объективный характер композиционных принципов и закономерностей.</a:t>
            </a:r>
            <a:endParaRPr lang="ru-RU" sz="16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692696"/>
            <a:ext cx="3709987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129614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85.118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Ожегова, Е. С.  </a:t>
            </a:r>
            <a:r>
              <a:rPr lang="ru-RU" sz="1600" dirty="0" smtClean="0"/>
              <a:t>Ландшафтная архитектура. История стилей [Текст] : справочное издание / Е. С. Ожегова ; под ред. Д. О. </a:t>
            </a:r>
            <a:r>
              <a:rPr lang="ru-RU" sz="1600" dirty="0" err="1" smtClean="0"/>
              <a:t>Швидковского</a:t>
            </a:r>
            <a:r>
              <a:rPr lang="ru-RU" sz="1600" dirty="0" smtClean="0"/>
              <a:t>. - М. : Оникс. - [Б. м.] : Мир и образование, 2009. - 560 с. </a:t>
            </a:r>
            <a:br>
              <a:rPr lang="ru-RU" sz="1600" dirty="0" smtClean="0"/>
            </a:br>
            <a:r>
              <a:rPr lang="ru-RU" sz="1600" dirty="0" smtClean="0"/>
              <a:t>Экземпляры: всего 1 : ЧЗ (1)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700808"/>
            <a:ext cx="5760640" cy="4968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Книга состоит из 16 глав, каждая из которых посвящена отдельному этапу в истории развития архитектуры открытых пространств.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Главы широко проиллюстрированы фотографиями и чертежами.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Текст составлен и расположен таким образом, что является пояснением к ним.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Отдельно описаны существующие стили ландшафтной архитектуры Запада и Востока, их основные черты и истоки.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Также выделены биографии мастеров — великих садовников и архитекторов открытых пространств, память о которых сохранилась в истории.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место занимают исторические справки — именно в ландшафтной архитектуре особенно ярко отражаются все исторические процессы, философские направления, отношение человека к религии и осмысление им окружающего мира.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916832"/>
            <a:ext cx="299979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896544" cy="19442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85.103(2)6-8Кальницкий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 89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Судьба провинциального художника</a:t>
            </a:r>
            <a:r>
              <a:rPr lang="ru-RU" sz="1600" dirty="0" smtClean="0"/>
              <a:t> в России. Памяти Н.Д. </a:t>
            </a:r>
            <a:r>
              <a:rPr lang="ru-RU" sz="1600" dirty="0" err="1" smtClean="0"/>
              <a:t>Кальницкого</a:t>
            </a:r>
            <a:r>
              <a:rPr lang="ru-RU" sz="1600" dirty="0" smtClean="0"/>
              <a:t> [Текст] : материалы искусствоведческой конференции 18 ноября 2011г., г.Тара. - Омск : Изд-во ИП </a:t>
            </a:r>
            <a:r>
              <a:rPr lang="ru-RU" sz="1600" dirty="0" err="1" smtClean="0"/>
              <a:t>Загурский</a:t>
            </a:r>
            <a:r>
              <a:rPr lang="ru-RU" sz="1600" dirty="0" smtClean="0"/>
              <a:t> С.Б., 2011. - 80 с. </a:t>
            </a:r>
            <a:br>
              <a:rPr lang="ru-RU" sz="1600" dirty="0" smtClean="0"/>
            </a:br>
            <a:r>
              <a:rPr lang="ru-RU" sz="1600" dirty="0" smtClean="0"/>
              <a:t>Экземпляры: всего 2 : ЧЗ (1), АБ (1)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 bwMode="auto">
          <a:xfrm>
            <a:off x="179512" y="836712"/>
            <a:ext cx="384177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0" y="2852936"/>
            <a:ext cx="4752528" cy="331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Таре – самом северном городе Омской области прошла межвузовская искусствоведческая конференция «Судьба провинциального художника в России», посвященная памяти Николая </a:t>
            </a:r>
            <a:r>
              <a:rPr lang="ru-RU" sz="1600" dirty="0" err="1" smtClean="0"/>
              <a:t>Кальницкого</a:t>
            </a:r>
            <a:r>
              <a:rPr lang="ru-RU" sz="1600" dirty="0" smtClean="0"/>
              <a:t>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 итогам конференции издан сборник, куда вошли фотографии художественных полотен Николая </a:t>
            </a:r>
            <a:r>
              <a:rPr lang="ru-RU" sz="1600" dirty="0" err="1" smtClean="0"/>
              <a:t>Кальницкого</a:t>
            </a:r>
            <a:r>
              <a:rPr lang="ru-RU" sz="1600" dirty="0" smtClean="0"/>
              <a:t>, его учеников и участников выставок, прошедших в рамках конференции, а также биография Николая </a:t>
            </a:r>
            <a:r>
              <a:rPr lang="ru-RU" sz="1600" dirty="0" err="1" smtClean="0"/>
              <a:t>Кальницкого</a:t>
            </a:r>
            <a:r>
              <a:rPr lang="ru-RU" sz="1600" dirty="0" smtClean="0"/>
              <a:t>, воспоминания о нем друзей и учеников.</a:t>
            </a:r>
            <a:endParaRPr lang="ru-RU" sz="1600" dirty="0"/>
          </a:p>
        </p:txBody>
      </p:sp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584176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140968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 по ИСКУССТВУ  И  КУЛЬТУРОЛОГИИ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4797152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04856" cy="100811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79.1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Музеи мира</a:t>
            </a:r>
            <a:r>
              <a:rPr lang="ru-RU" sz="1600" dirty="0" smtClean="0"/>
              <a:t> [Текст] : к изучению дисциплины / отв. ред. О. Елисеева. - М. : </a:t>
            </a:r>
            <a:r>
              <a:rPr lang="ru-RU" sz="1600" dirty="0" err="1" smtClean="0"/>
              <a:t>Аванта</a:t>
            </a:r>
            <a:r>
              <a:rPr lang="ru-RU" sz="1600" dirty="0" smtClean="0"/>
              <a:t> +. - [Б. м.] : </a:t>
            </a:r>
            <a:r>
              <a:rPr lang="ru-RU" sz="1600" dirty="0" err="1" smtClean="0"/>
              <a:t>Астрель</a:t>
            </a:r>
            <a:r>
              <a:rPr lang="ru-RU" sz="1600" dirty="0" smtClean="0"/>
              <a:t>, 2009. - 216 с. </a:t>
            </a:r>
            <a:br>
              <a:rPr lang="ru-RU" sz="1600" dirty="0" smtClean="0"/>
            </a:br>
            <a:r>
              <a:rPr lang="ru-RU" sz="1600" dirty="0" smtClean="0"/>
              <a:t>Экземпляры: всего 1 : ЧЗ (1)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lum bright="6000"/>
          </a:blip>
          <a:srcRect/>
          <a:stretch>
            <a:fillRect/>
          </a:stretch>
        </p:blipFill>
        <p:spPr bwMode="auto">
          <a:xfrm>
            <a:off x="179512" y="1772817"/>
            <a:ext cx="34797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79912" y="1772816"/>
            <a:ext cx="5184576" cy="468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Эта книга посвящена самым известным музеям мира, среди которых художественные галереи, музеи естественной истории, дворцы, руины древних городов и религиозных комплексов.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Статьи о величайших собраниях живописи в Лувре, Ватикане, Эрмитаже, Уффици, Прадо.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 богатейших коллекциях естественнонаучного направления, находящихся в Кунсткамере, Британском и </a:t>
            </a:r>
            <a:r>
              <a:rPr lang="ru-RU" sz="1500" dirty="0" err="1" smtClean="0"/>
              <a:t>Смитсоновском</a:t>
            </a:r>
            <a:r>
              <a:rPr lang="ru-RU" sz="1500" dirty="0" smtClean="0"/>
              <a:t> музеях.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Материалы о дворцово-парковых комплексах </a:t>
            </a:r>
            <a:r>
              <a:rPr lang="ru-RU" sz="1500" dirty="0" err="1" smtClean="0"/>
              <a:t>Сан-Суси</a:t>
            </a:r>
            <a:r>
              <a:rPr lang="ru-RU" sz="1500" dirty="0" smtClean="0"/>
              <a:t>, Эскориале, Запретном городе, </a:t>
            </a:r>
            <a:r>
              <a:rPr lang="ru-RU" sz="1500" dirty="0" err="1" smtClean="0"/>
              <a:t>Топ-Капе</a:t>
            </a:r>
            <a:r>
              <a:rPr lang="ru-RU" sz="1500" dirty="0" smtClean="0"/>
              <a:t>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 таких уникальных архитектурных сооружениях, как пирамиды в Гизе, Стоунхендж и Тадж-Махал, вокруг которых постепенно сложились музеи под открытым небом.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Статьи написаны искусствоведами, историками, журналистами и рассчитаны на самую широкую аудиторию.</a:t>
            </a:r>
            <a:endParaRPr lang="ru-RU" sz="1500" dirty="0"/>
          </a:p>
        </p:txBody>
      </p:sp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2687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79.1(2Рос)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Музеи России</a:t>
            </a:r>
            <a:r>
              <a:rPr lang="ru-RU" sz="1600" dirty="0" smtClean="0"/>
              <a:t> [Текст]: к изучению дисциплины / отв. ред. М. </a:t>
            </a:r>
            <a:r>
              <a:rPr lang="ru-RU" sz="1600" dirty="0" err="1" smtClean="0"/>
              <a:t>Шинкарук</a:t>
            </a:r>
            <a:r>
              <a:rPr lang="ru-RU" sz="1600" dirty="0" smtClean="0"/>
              <a:t>. - М. : </a:t>
            </a:r>
            <a:r>
              <a:rPr lang="ru-RU" sz="1600" dirty="0" err="1" smtClean="0"/>
              <a:t>Аванта</a:t>
            </a:r>
            <a:r>
              <a:rPr lang="ru-RU" sz="1600" dirty="0" smtClean="0"/>
              <a:t> +. - [Б. м.] : </a:t>
            </a:r>
            <a:r>
              <a:rPr lang="ru-RU" sz="1600" dirty="0" err="1" smtClean="0"/>
              <a:t>Астрель</a:t>
            </a:r>
            <a:r>
              <a:rPr lang="ru-RU" sz="1600" dirty="0" smtClean="0"/>
              <a:t>, 2008. - 184 с. </a:t>
            </a:r>
            <a:br>
              <a:rPr lang="ru-RU" sz="1600" dirty="0" smtClean="0"/>
            </a:br>
            <a:r>
              <a:rPr lang="ru-RU" sz="1600" dirty="0" smtClean="0"/>
              <a:t>Экземпляры:  всего 1 : ЧЗ (1)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1628800"/>
            <a:ext cx="5040560" cy="504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Эта книга рассказывает о безусловных символах культурной жизни страны — Эрмитаже и Русском музее, Третьяковской галерее и Музее изобразительных искусств им. Пушкина.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О красноречивых свидетелях истории многих столетий: Московском Кремле и кремлях других русских городов.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О музеях-патриархах, с которых начиналось музейное дело в России: Военно-морском музее Санкт-Петербурга, основанном под названием «Модель-камера» по указу Петра I в 1709г. для сбора и хранения чертежей и моделей кораблей; о петербургской Кунсткамере — первом российском публичном музее, существующем с 1714 г.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Есть в книге статьи о музеях мемориальных и усадебных. Отдельный рассказ посвящён интереснейшим частным музеям.</a:t>
            </a:r>
            <a:endParaRPr lang="ru-RU" sz="16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628800"/>
            <a:ext cx="36181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5652120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71.0я73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 91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Астафьева, О. Н. </a:t>
            </a:r>
            <a:r>
              <a:rPr lang="ru-RU" sz="1600" dirty="0" err="1" smtClean="0"/>
              <a:t>Культурология</a:t>
            </a:r>
            <a:r>
              <a:rPr lang="ru-RU" sz="1600" dirty="0" smtClean="0"/>
              <a:t>. Теория культуры [Текст] : учебное пособие / О. Н. Астафьева, Т. Г. </a:t>
            </a:r>
            <a:r>
              <a:rPr lang="ru-RU" sz="1600" dirty="0" err="1" smtClean="0"/>
              <a:t>Грушевицкая</a:t>
            </a:r>
            <a:r>
              <a:rPr lang="ru-RU" sz="1600" dirty="0" smtClean="0"/>
              <a:t>, А. П. </a:t>
            </a:r>
            <a:r>
              <a:rPr lang="ru-RU" sz="1600" dirty="0" err="1" smtClean="0"/>
              <a:t>Садохин</a:t>
            </a:r>
            <a:r>
              <a:rPr lang="ru-RU" sz="1600" dirty="0" smtClean="0"/>
              <a:t>. - 3-е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– М.: ЮНИТИ, 2012. - 488 с. </a:t>
            </a:r>
            <a:br>
              <a:rPr lang="ru-RU" sz="1600" dirty="0" smtClean="0"/>
            </a:br>
            <a:r>
              <a:rPr lang="ru-RU" sz="1600" dirty="0" smtClean="0"/>
              <a:t>Экземпляры: всего 2 : ЧЗ (1), АБ (1)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564904"/>
            <a:ext cx="5400600" cy="404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В учебном пособии раскрываются основные темы курса "</a:t>
            </a:r>
            <a:r>
              <a:rPr lang="ru-RU" sz="1600" dirty="0" err="1" smtClean="0"/>
              <a:t>Культурология</a:t>
            </a:r>
            <a:r>
              <a:rPr lang="ru-RU" sz="1600" dirty="0" smtClean="0"/>
              <a:t>", излагаются ведущие культурологические теории, школы и концепции, дается очерк становления и развития современной культуры.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Рассматриваются вопросы о предмете </a:t>
            </a:r>
            <a:r>
              <a:rPr lang="ru-RU" sz="1600" dirty="0" err="1" smtClean="0"/>
              <a:t>культурологии</a:t>
            </a:r>
            <a:r>
              <a:rPr lang="ru-RU" sz="1600" dirty="0" smtClean="0"/>
              <a:t> и ее месте в системе гуманитарных дисциплин, излагается содержание ее основных понятий, показывается взаимосвязь мировой, народной, элитарной и массовой культур.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Широко использованы междисциплинарный, сравнительный и культурно-исторический методы, обеспечивающие возможность творческого подхода к изучению </a:t>
            </a:r>
            <a:r>
              <a:rPr lang="ru-RU" sz="1600" dirty="0" err="1" smtClean="0"/>
              <a:t>культурологии</a:t>
            </a:r>
            <a:r>
              <a:rPr lang="ru-RU" sz="1600" dirty="0" smtClean="0"/>
              <a:t>.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628800"/>
            <a:ext cx="3240360" cy="481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968552" cy="14401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71.0я73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 91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Астафьева, О. Н. </a:t>
            </a:r>
            <a:r>
              <a:rPr lang="ru-RU" sz="1600" dirty="0" err="1" smtClean="0"/>
              <a:t>Культурология</a:t>
            </a:r>
            <a:r>
              <a:rPr lang="ru-RU" sz="1600" dirty="0" smtClean="0"/>
              <a:t>. Теория культуры [Текст] : учебное пособие / О. Н. Астафьева, Т. Г. </a:t>
            </a:r>
            <a:r>
              <a:rPr lang="ru-RU" sz="1600" dirty="0" err="1" smtClean="0"/>
              <a:t>Грушевицкая</a:t>
            </a:r>
            <a:r>
              <a:rPr lang="ru-RU" sz="1600" dirty="0" smtClean="0"/>
              <a:t>, А. П. </a:t>
            </a:r>
            <a:r>
              <a:rPr lang="ru-RU" sz="1600" dirty="0" err="1" smtClean="0"/>
              <a:t>Садохин</a:t>
            </a:r>
            <a:r>
              <a:rPr lang="ru-RU" sz="1600" dirty="0" smtClean="0"/>
              <a:t>. - 3-е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ЮНИТИ, 2012. - 488 с.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2852936"/>
            <a:ext cx="4896544" cy="333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Предлагаемый учебник представляет собой всестороннее изложение основных проблем культурологического знания на основе системного подхода.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нем показана специфика </a:t>
            </a:r>
            <a:r>
              <a:rPr lang="ru-RU" sz="1600" dirty="0" err="1" smtClean="0"/>
              <a:t>культурологии</a:t>
            </a:r>
            <a:r>
              <a:rPr lang="ru-RU" sz="1600" dirty="0" smtClean="0"/>
              <a:t> как междисциплинар­ной науки и как учебной дисциплины; рассматриваются онтологические аспекты культуры, ее место в структуре бытия, проблемы типологии культур.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Большое внимание уделено анализу состояния культуры в современном мире.</a:t>
            </a:r>
            <a:endParaRPr lang="ru-RU" sz="16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620688"/>
            <a:ext cx="371331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780928"/>
            <a:ext cx="7059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dirty="0"/>
          </a:p>
        </p:txBody>
      </p:sp>
    </p:spTree>
  </p:cSld>
  <p:clrMapOvr>
    <a:masterClrMapping/>
  </p:clrMapOvr>
  <p:transition spd="med" advClick="0" advTm="3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библиотеку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85.103(2)я73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 46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Ильина, Татьяна Валериановна. </a:t>
            </a:r>
            <a:r>
              <a:rPr lang="ru-RU" sz="1600" dirty="0" smtClean="0"/>
              <a:t>История отечественного искусства от крещения Руси до начала третьего тысячелетия [Текст] : учебник для бакалавров / Т. В. Ильина. - 5-е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- 480 с. </a:t>
            </a:r>
            <a:br>
              <a:rPr lang="ru-RU" sz="1600" dirty="0" smtClean="0"/>
            </a:br>
            <a:r>
              <a:rPr lang="ru-RU" sz="1600" dirty="0" smtClean="0"/>
              <a:t>Экземпляры</a:t>
            </a:r>
            <a:r>
              <a:rPr lang="ru-RU" sz="1600" b="1" dirty="0" smtClean="0"/>
              <a:t>: </a:t>
            </a:r>
            <a:r>
              <a:rPr lang="ru-RU" sz="1600" dirty="0" smtClean="0"/>
              <a:t>всего 3 : ЧЗ (1), АБ (2)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060848"/>
            <a:ext cx="5688632" cy="4595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учебнике рассматриваются процессы развития живописи и скульптуры, архитектуры и прикладного искусства нашей страны с древности до конца ХХ века.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данном учебнике помимо систематически изложенных сведений по истории отечественного искусства показано его своеобразие.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Автор представил его работами тех мастеров, которые наиболее полно и ярко отразили черты и смысл той или иной эпохи в истории отечественного искусства, и старался максимально учесть новую литературу по данному вопросу, чтобы дать наиболее полную картину его развития.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Текст избавлен от излишней детализации, второстепенных сведений, внимание сосредоточено на самых важных явлениях в отечественной художественной культуре, отражающих основные проблемы времени.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Издание снабжено списком рекомендуемой литературы и хорошо иллюстрировано, в том числе имеются цветные иллюстрации.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916832"/>
            <a:ext cx="2880320" cy="471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48680"/>
            <a:ext cx="5004048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85.103(3)я73</a:t>
            </a:r>
            <a:br>
              <a:rPr lang="ru-RU" sz="1600" b="1" dirty="0" smtClean="0"/>
            </a:br>
            <a:r>
              <a:rPr lang="ru-RU" sz="1600" b="1" dirty="0" smtClean="0"/>
              <a:t>И 46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Ильина, Татьяна Валериановна. </a:t>
            </a:r>
            <a:r>
              <a:rPr lang="ru-RU" sz="1600" dirty="0" smtClean="0"/>
              <a:t>История искусства Западной Европы от античности до наших дней [Текст]: учебник для бакалавров / Т. В. Ильина. - 5-е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- 448 с. </a:t>
            </a:r>
            <a:br>
              <a:rPr lang="ru-RU" sz="1600" dirty="0" smtClean="0"/>
            </a:br>
            <a:r>
              <a:rPr lang="ru-RU" sz="1600" dirty="0" smtClean="0"/>
              <a:t>Экземпляры:</a:t>
            </a:r>
            <a:r>
              <a:rPr lang="ru-RU" sz="1600" b="1" dirty="0" smtClean="0"/>
              <a:t> </a:t>
            </a:r>
            <a:r>
              <a:rPr lang="ru-RU" sz="1600" dirty="0" smtClean="0"/>
              <a:t>всего 3 : ЧЗ (1), АБ (2)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068960"/>
            <a:ext cx="4824536" cy="333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Настоящее издание является частью дилогии по курсу История искусства.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нем рассматриваются процессы развития живописи и скульптуры, архитектуры и прикладного искусства Западной Европы от Античности до конца ХХ века.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сопровождается иллюстрациями — наиболее характерными произведениями искусства той или иной эпохи — и списком рекомендованной литературы для расширения представления об изложенном материале..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620688"/>
            <a:ext cx="3744416" cy="57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5112568" cy="216024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 31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Кашекова</a:t>
            </a:r>
            <a:r>
              <a:rPr lang="ru-RU" sz="1600" b="1" dirty="0" smtClean="0"/>
              <a:t>, И. Э. </a:t>
            </a:r>
            <a:r>
              <a:rPr lang="ru-RU" sz="1600" dirty="0" smtClean="0"/>
              <a:t>Изобразительное искусство [Текст] : учебник / И. Э. </a:t>
            </a:r>
            <a:r>
              <a:rPr lang="ru-RU" sz="1600" dirty="0" err="1" smtClean="0"/>
              <a:t>Кашекова</a:t>
            </a:r>
            <a:r>
              <a:rPr lang="ru-RU" sz="1600" dirty="0" smtClean="0"/>
              <a:t>. - М. : Академический проект, 2009. - 856+112 с. </a:t>
            </a:r>
            <a:r>
              <a:rPr lang="ru-RU" sz="1600" dirty="0" err="1" smtClean="0"/>
              <a:t>цв</a:t>
            </a:r>
            <a:r>
              <a:rPr lang="ru-RU" sz="1600" dirty="0" smtClean="0"/>
              <a:t>. </a:t>
            </a:r>
            <a:r>
              <a:rPr lang="ru-RU" sz="1600" dirty="0" err="1" smtClean="0"/>
              <a:t>вкл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600" dirty="0" smtClean="0"/>
              <a:t>Экземпляры: всего 3 : ЧЗ (1), АБ 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060848"/>
            <a:ext cx="4968552" cy="451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400" dirty="0" smtClean="0"/>
              <a:t>Книга призвана помочь студентам осмыслить особенности языка различных видов изобразительного искусства и архитектуры для интерпретации художественных произведений мастеров прошлого и современности, а также для использования в собственной художественно-творческой деятельности. </a:t>
            </a:r>
          </a:p>
          <a:p>
            <a:pPr algn="just">
              <a:lnSpc>
                <a:spcPct val="114000"/>
              </a:lnSpc>
            </a:pPr>
            <a:r>
              <a:rPr lang="ru-RU" sz="1400" dirty="0" smtClean="0"/>
              <a:t>Дает возможность познакомиться с важнейшими периодами становления и развития мирового и отечественного изобразительного искусства и архитектуры, понять их специфику, подготовиться к профессионально-педагогической деятельности в области изобразительного искусства.</a:t>
            </a:r>
          </a:p>
          <a:p>
            <a:pPr algn="just">
              <a:lnSpc>
                <a:spcPct val="114000"/>
              </a:lnSpc>
            </a:pPr>
            <a:r>
              <a:rPr lang="ru-RU" sz="1400" dirty="0" smtClean="0"/>
              <a:t> В учебнике в живой, доступной форме раскрываются сложные философские, психологические, искусствоведческие и педагогические проблемы, связанные с существованием, развитием и восприятием изобразительного искусства, даются рекомендации по деятельности в этой области.</a:t>
            </a:r>
          </a:p>
          <a:p>
            <a:pPr algn="just">
              <a:lnSpc>
                <a:spcPct val="114000"/>
              </a:lnSpc>
            </a:pPr>
            <a:endParaRPr lang="ru-RU" sz="1400" dirty="0" smtClean="0"/>
          </a:p>
          <a:p>
            <a:pPr algn="just">
              <a:lnSpc>
                <a:spcPct val="114000"/>
              </a:lnSpc>
            </a:pPr>
            <a:r>
              <a:rPr lang="ru-RU" sz="1400" dirty="0" smtClean="0"/>
              <a:t>См. на след.  странице  содержание 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764704"/>
            <a:ext cx="3528392" cy="512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4320480" cy="644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188640"/>
            <a:ext cx="435820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9" y="332656"/>
            <a:ext cx="5472608" cy="609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64896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85.15я73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Л 55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Ли, Николай Геннадьевич.  </a:t>
            </a:r>
            <a:r>
              <a:rPr lang="ru-RU" sz="1600" dirty="0" smtClean="0"/>
              <a:t>Основы учебного академического рисунка [Текст] : учебник / Н. Г. Ли. - М. : </a:t>
            </a:r>
            <a:r>
              <a:rPr lang="ru-RU" sz="1600" dirty="0" err="1" smtClean="0"/>
              <a:t>Эксмо</a:t>
            </a:r>
            <a:r>
              <a:rPr lang="ru-RU" sz="1600" dirty="0" smtClean="0"/>
              <a:t>, 2012. - 480 с. </a:t>
            </a:r>
            <a:br>
              <a:rPr lang="ru-RU" sz="1600" dirty="0" smtClean="0"/>
            </a:br>
            <a:r>
              <a:rPr lang="ru-RU" sz="1600" dirty="0" smtClean="0"/>
              <a:t>Экземпляры: всего 3 : ЧЗ (2), АБ (1)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556792"/>
            <a:ext cx="5184576" cy="528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предлагаемой книге рассматриваются теоретические и методические вопросы изобразительной грамоты.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Книга содержит полный объем основных учебных заданий по рисунку, расположенных в строгой последовательности усложнения задач; рассматривает основы композиции, перспективы, пропорции, законы светотени и пластической анатомии, дает представление о форме, объеме и конструкции.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Особое внимание автор уделяет методике конструктивно-структурного изображения предметов, а также конструктивно-анатомическому анализу сложной живой формы, основанному на закономерностях их строения.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Основные принципы учебного рисунка с натуры, приведенные в книге, способствуют формированию и развитию объемно-пространственных представлений и совершенствованию графических навыков у заинтересованных читателей.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См. на след. стр. содержание </a:t>
            </a:r>
            <a:r>
              <a:rPr lang="ru-RU" sz="1500" dirty="0" smtClean="0">
                <a:sym typeface="Symbol"/>
              </a:rPr>
              <a:t></a:t>
            </a:r>
            <a:endParaRPr lang="ru-RU" sz="1500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628800"/>
            <a:ext cx="3707904" cy="495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email"/>
          <a:srcRect l="36168" t="6970" r="774" b="31296"/>
          <a:stretch>
            <a:fillRect/>
          </a:stretch>
        </p:blipFill>
        <p:spPr bwMode="auto">
          <a:xfrm>
            <a:off x="107504" y="260648"/>
            <a:ext cx="45365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email"/>
          <a:srcRect l="36011" t="68515" r="997"/>
          <a:stretch>
            <a:fillRect/>
          </a:stretch>
        </p:blipFill>
        <p:spPr bwMode="auto">
          <a:xfrm>
            <a:off x="4716016" y="1412776"/>
            <a:ext cx="43426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04617B"/>
      </a:dk2>
      <a:lt2>
        <a:srgbClr val="9CE2EE"/>
      </a:lt2>
      <a:accent1>
        <a:srgbClr val="4CF6F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7836</TotalTime>
  <Words>1438</Words>
  <Application>Microsoft Office PowerPoint</Application>
  <PresentationFormat>Экран (4:3)</PresentationFormat>
  <Paragraphs>114</Paragraphs>
  <Slides>25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Неделя  кафедры  ГУМАНИТАРНЫХ  Дисциплин    </vt:lpstr>
      <vt:lpstr>Презентация     </vt:lpstr>
      <vt:lpstr>      85.103(2)я73 И 46 Ильина, Татьяна Валериановна. История отечественного искусства от крещения Руси до начала третьего тысячелетия [Текст] : учебник для бакалавров / Т. В. Ильина. - 5-е изд., перераб. и доп. - М. : Юрайт, 2012. - 480 с.  Экземпляры: всего 3 : ЧЗ (1), АБ (2)      </vt:lpstr>
      <vt:lpstr>        85.103(3)я73 И 46  Ильина, Татьяна Валериановна. История искусства Западной Европы от античности до наших дней [Текст]: учебник для бакалавров / Т. В. Ильина. - 5-е изд., перераб. и доп. - М. : Юрайт, 2012. - 448 с.  Экземпляры: всего 3 : ЧЗ (1), АБ (2)          </vt:lpstr>
      <vt:lpstr>       85.1я73 К 31 Кашекова, И. Э. Изобразительное искусство [Текст] : учебник / И. Э. Кашекова. - М. : Академический проект, 2009. - 856+112 с. цв. вкл.  Экземпляры: всего 3 : ЧЗ (1), АБ (2)           </vt:lpstr>
      <vt:lpstr>Слайд 6</vt:lpstr>
      <vt:lpstr>Слайд 7</vt:lpstr>
      <vt:lpstr>          85.15я73 Л 55 Ли, Николай Геннадьевич.  Основы учебного академического рисунка [Текст] : учебник / Н. Г. Ли. - М. : Эксмо, 2012. - 480 с.  Экземпляры: всего 3 : ЧЗ (2), АБ (1)          </vt:lpstr>
      <vt:lpstr>Слайд 9</vt:lpstr>
      <vt:lpstr>Слайд 10</vt:lpstr>
      <vt:lpstr>           85.12я73 К 71 Косогорова, Л. В. Основы декоративно-прикладного искусства [Текст] : учебник / Л. В. Косогорова, Л. В. Неретина. - М. : Академия, 2012. - 224 с.  Экземпляры: всего 3 : ЧЗ (2), АБ (1)           </vt:lpstr>
      <vt:lpstr>          85.12я73 Бесчастнов, Н. П.  Художественный язык орнамента [Текст] : учебное пособие / Н. П. Бесчастнов. - М. : ВЛАДОС, 2010. - 336 с.  Экземпляров: всего 3 : ЧЗ (1), АБ (2)          </vt:lpstr>
      <vt:lpstr>          85.12 Б 91 Буреева, Ф. М. Орнамент тарских татар конца XIX-XX веков [Текст] : к проблеме этнокультурной истории / Ф. М. Буреева. - Омск : Омскбланкиздат, 2011. - 144 с.  Экземпляры:  всего 1 : ЧЗ (1)           </vt:lpstr>
      <vt:lpstr>       85.15я73 С 79 Степучев, Р. А. Костюмографика [Текст] : учебное пособие / Р. А. Степучев. - М.: Академия, 2008. - 288 с.  Экземпляры: всего 2 : ЧЗ (2)        </vt:lpstr>
      <vt:lpstr>      85.127 Фиталева, С. В. Основы технологии художественно-оформительских работ [Текст] : учебное пособие / С. В. Фиталева, Д. А. Барабошина. - М. : Академия, 2010. - 208 с.  Экземпляры: всего 3 : ЧЗ (1), АБ (2)      </vt:lpstr>
      <vt:lpstr>       85.125 К 17 Калмыкова, Н. В. Макетирование из бумаги и картона [Текст] : учебное пособие / Н. В. Калмыкова, И. А. Максимова. - М. : Книжный дом " Университет ", 2010. - 80 с.  Экземпляры: всего 1 : ЧЗ (1)       </vt:lpstr>
      <vt:lpstr>            85.11я73 О-29 Объёмно-пространственная композиция [Текст] : учебник / А. В. Степанов [и др.] ; под ред. А. В. Степанова. - 3-е изд., стереотип. - М. : Архитектура-С, 2011. - 256 с.  Экземпляры: всего 1 : ЧЗ (1)             </vt:lpstr>
      <vt:lpstr>           85.118 Ожегова, Е. С.  Ландшафтная архитектура. История стилей [Текст] : справочное издание / Е. С. Ожегова ; под ред. Д. О. Швидковского. - М. : Оникс. - [Б. м.] : Мир и образование, 2009. - 560 с.  Экземпляры: всего 1 : ЧЗ (1)            </vt:lpstr>
      <vt:lpstr>           85.103(2)6-8Кальницкий С 89 Судьба провинциального художника в России. Памяти Н.Д. Кальницкого [Текст] : материалы искусствоведческой конференции 18 ноября 2011г., г.Тара. - Омск : Изд-во ИП Загурский С.Б., 2011. - 80 с.  Экземпляры: всего 2 : ЧЗ (1), АБ (1)           </vt:lpstr>
      <vt:lpstr>        79.1 Музеи мира [Текст] : к изучению дисциплины / отв. ред. О. Елисеева. - М. : Аванта +. - [Б. м.] : Астрель, 2009. - 216 с.  Экземпляры: всего 1 : ЧЗ (1)        </vt:lpstr>
      <vt:lpstr>         79.1(2Рос) Музеи России [Текст]: к изучению дисциплины / отв. ред. М. Шинкарук. - М. : Аванта +. - [Б. м.] : Астрель, 2008. - 184 с.  Экземпляры:  всего 1 : ЧЗ (1)         </vt:lpstr>
      <vt:lpstr>           71.0я73 А 91 Астафьева, О. Н. Культурология. Теория культуры [Текст] : учебное пособие / О. Н. Астафьева, Т. Г. Грушевицкая, А. П. Садохин. - 3-е изд., перераб. и доп. – М.: ЮНИТИ, 2012. - 488 с.  Экземпляры: всего 2 : ЧЗ (1), АБ (1)          </vt:lpstr>
      <vt:lpstr>              71.0я73 А 91 Астафьева, О. Н. Культурология. Теория культуры [Текст] : учебное пособие / О. Н. Астафьева, Т. Г. Грушевицкая, А. П. Садохин. - 3-е изд., перераб. и доп. - М. : ЮНИТИ, 2012. - 488 с.              </vt:lpstr>
      <vt:lpstr>Слайд 24</vt:lpstr>
      <vt:lpstr>Слайд 25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Admn</cp:lastModifiedBy>
  <cp:revision>1164</cp:revision>
  <dcterms:created xsi:type="dcterms:W3CDTF">2012-10-03T01:37:12Z</dcterms:created>
  <dcterms:modified xsi:type="dcterms:W3CDTF">2013-03-26T06:19:41Z</dcterms:modified>
</cp:coreProperties>
</file>