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5"/>
  </p:notesMasterIdLst>
  <p:sldIdLst>
    <p:sldId id="415" r:id="rId2"/>
    <p:sldId id="416" r:id="rId3"/>
    <p:sldId id="447" r:id="rId4"/>
    <p:sldId id="497" r:id="rId5"/>
    <p:sldId id="498" r:id="rId6"/>
    <p:sldId id="499" r:id="rId7"/>
    <p:sldId id="500" r:id="rId8"/>
    <p:sldId id="502" r:id="rId9"/>
    <p:sldId id="504" r:id="rId10"/>
    <p:sldId id="448" r:id="rId11"/>
    <p:sldId id="449" r:id="rId12"/>
    <p:sldId id="518" r:id="rId13"/>
    <p:sldId id="463" r:id="rId14"/>
    <p:sldId id="464" r:id="rId15"/>
    <p:sldId id="515" r:id="rId16"/>
    <p:sldId id="517" r:id="rId17"/>
    <p:sldId id="445" r:id="rId18"/>
    <p:sldId id="469" r:id="rId19"/>
    <p:sldId id="511" r:id="rId20"/>
    <p:sldId id="510" r:id="rId21"/>
    <p:sldId id="509" r:id="rId22"/>
    <p:sldId id="505" r:id="rId23"/>
    <p:sldId id="506" r:id="rId24"/>
    <p:sldId id="507" r:id="rId25"/>
    <p:sldId id="508" r:id="rId26"/>
    <p:sldId id="467" r:id="rId27"/>
    <p:sldId id="481" r:id="rId28"/>
    <p:sldId id="501" r:id="rId29"/>
    <p:sldId id="477" r:id="rId30"/>
    <p:sldId id="485" r:id="rId31"/>
    <p:sldId id="520" r:id="rId32"/>
    <p:sldId id="482" r:id="rId33"/>
    <p:sldId id="496" r:id="rId34"/>
    <p:sldId id="519" r:id="rId35"/>
    <p:sldId id="512" r:id="rId36"/>
    <p:sldId id="513" r:id="rId37"/>
    <p:sldId id="514" r:id="rId38"/>
    <p:sldId id="441" r:id="rId39"/>
    <p:sldId id="521" r:id="rId40"/>
    <p:sldId id="523" r:id="rId41"/>
    <p:sldId id="524" r:id="rId42"/>
    <p:sldId id="525" r:id="rId43"/>
    <p:sldId id="526" r:id="rId44"/>
    <p:sldId id="528" r:id="rId45"/>
    <p:sldId id="529" r:id="rId46"/>
    <p:sldId id="530" r:id="rId47"/>
    <p:sldId id="531" r:id="rId48"/>
    <p:sldId id="534" r:id="rId49"/>
    <p:sldId id="532" r:id="rId50"/>
    <p:sldId id="535" r:id="rId51"/>
    <p:sldId id="536" r:id="rId52"/>
    <p:sldId id="522" r:id="rId53"/>
    <p:sldId id="44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4660"/>
  </p:normalViewPr>
  <p:slideViewPr>
    <p:cSldViewPr>
      <p:cViewPr>
        <p:scale>
          <a:sx n="76" d="100"/>
          <a:sy n="76" d="100"/>
        </p:scale>
        <p:origin x="-125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16000">
    <p:diamond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igafund.ru/books/173665" TargetMode="External"/><Relationship Id="rId5" Type="http://schemas.openxmlformats.org/officeDocument/2006/relationships/hyperlink" Target="http://www.knigafund.ru/authors/31559" TargetMode="External"/><Relationship Id="rId4" Type="http://schemas.openxmlformats.org/officeDocument/2006/relationships/hyperlink" Target="http://www.knigafund.ru/authors/219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knigafund.ru/books/172352" TargetMode="External"/><Relationship Id="rId4" Type="http://schemas.openxmlformats.org/officeDocument/2006/relationships/hyperlink" Target="http://www.knigafund.ru/authors/2197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knigafund.ru/books/1724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knigafund.ru/books/173090" TargetMode="External"/><Relationship Id="rId4" Type="http://schemas.openxmlformats.org/officeDocument/2006/relationships/hyperlink" Target="http://www.knigafund.ru/authors/3099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knigafund.ru/books/17249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knigafund.ru/books/173226" TargetMode="External"/><Relationship Id="rId4" Type="http://schemas.openxmlformats.org/officeDocument/2006/relationships/hyperlink" Target="http://www.knigafund.ru/authors/922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knigafund.ru/books/17324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knigafund.ru/books/173668" TargetMode="External"/><Relationship Id="rId4" Type="http://schemas.openxmlformats.org/officeDocument/2006/relationships/hyperlink" Target="http://www.knigafund.ru/authors/2209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knigafund.ru/books/173168" TargetMode="External"/><Relationship Id="rId4" Type="http://schemas.openxmlformats.org/officeDocument/2006/relationships/hyperlink" Target="http://www.knigafund.ru/authors/3108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knigafund.ru/books/173644" TargetMode="External"/><Relationship Id="rId4" Type="http://schemas.openxmlformats.org/officeDocument/2006/relationships/hyperlink" Target="http://www.knigafund.ru/authors/2861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knigafund.ru/books/173154" TargetMode="External"/><Relationship Id="rId4" Type="http://schemas.openxmlformats.org/officeDocument/2006/relationships/hyperlink" Target="http://www.knigafund.ru/authors/3106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knigafund.ru/books/17317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knigafund.ru/books/173165" TargetMode="External"/><Relationship Id="rId4" Type="http://schemas.openxmlformats.org/officeDocument/2006/relationships/hyperlink" Target="http://www.knigafund.ru/authors/3108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knigafund.ru/books/172216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knigafund.ru/books/172218" TargetMode="External"/><Relationship Id="rId4" Type="http://schemas.openxmlformats.org/officeDocument/2006/relationships/hyperlink" Target="http://www.knigafund.ru/authors/3001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knigafund.ru/books/86540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igafund.ru/books/172419" TargetMode="External"/><Relationship Id="rId5" Type="http://schemas.openxmlformats.org/officeDocument/2006/relationships/hyperlink" Target="http://www.knigafund.ru/authors/30165" TargetMode="External"/><Relationship Id="rId4" Type="http://schemas.openxmlformats.org/officeDocument/2006/relationships/hyperlink" Target="http://www.knigafund.ru/authors/3016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knigafund.ru/books/1728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5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3168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ПОЛИТИКА.  ПОЛИТОЛОГИЯ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111" t="54909" r="24074" b="13366"/>
          <a:stretch>
            <a:fillRect/>
          </a:stretch>
        </p:blipFill>
        <p:spPr bwMode="auto">
          <a:xfrm>
            <a:off x="4644008" y="3356992"/>
            <a:ext cx="436202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5184576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hlinkClick r:id="rId4"/>
              </a:rPr>
              <a:t> </a:t>
            </a:r>
            <a:br>
              <a:rPr lang="ru-RU" sz="1600" b="1" dirty="0" smtClean="0">
                <a:hlinkClick r:id="rId4"/>
              </a:rPr>
            </a:br>
            <a:r>
              <a:rPr lang="ru-RU" sz="1600" b="1" dirty="0" smtClean="0">
                <a:hlinkClick r:id="rId4"/>
              </a:rPr>
              <a:t/>
            </a:r>
            <a:br>
              <a:rPr lang="ru-RU" sz="1600" b="1" dirty="0" smtClean="0">
                <a:hlinkClick r:id="rId4"/>
              </a:rPr>
            </a:br>
            <a:r>
              <a:rPr lang="ru-RU" sz="1600" b="1" dirty="0" err="1" smtClean="0">
                <a:hlinkClick r:id="rId4"/>
              </a:rPr>
              <a:t>Карпович</a:t>
            </a:r>
            <a:r>
              <a:rPr lang="ru-RU" sz="1600" b="1" dirty="0" smtClean="0">
                <a:hlinkClick r:id="rId4"/>
              </a:rPr>
              <a:t> О.Г.</a:t>
            </a:r>
            <a:r>
              <a:rPr lang="ru-RU" sz="1600" dirty="0" smtClean="0"/>
              <a:t> Цветные революции. Теория и практика демонтажа современных политических режимов: монография  / </a:t>
            </a:r>
            <a:r>
              <a:rPr lang="ru-RU" sz="1600" dirty="0" err="1" smtClean="0"/>
              <a:t>О.Г.</a:t>
            </a:r>
            <a:r>
              <a:rPr lang="ru-RU" sz="1600" dirty="0" err="1" smtClean="0">
                <a:hlinkClick r:id="rId4"/>
              </a:rPr>
              <a:t>Карпович</a:t>
            </a:r>
            <a:r>
              <a:rPr lang="ru-RU" sz="1600" dirty="0" smtClean="0">
                <a:hlinkClick r:id="rId4"/>
              </a:rPr>
              <a:t> </a:t>
            </a:r>
            <a:r>
              <a:rPr lang="ru-RU" sz="1600" dirty="0" smtClean="0"/>
              <a:t>, А.В. </a:t>
            </a:r>
            <a:r>
              <a:rPr lang="ru-RU" sz="1600" dirty="0" err="1" smtClean="0"/>
              <a:t>Манойло</a:t>
            </a:r>
            <a:r>
              <a:rPr lang="ru-RU" sz="1600" dirty="0" smtClean="0">
                <a:hlinkClick r:id="rId5"/>
              </a:rPr>
              <a:t>.</a:t>
            </a:r>
            <a:r>
              <a:rPr lang="ru-RU" sz="1600" dirty="0" smtClean="0"/>
              <a:t> – М.: ЮНИТИ-ДАНА: Закон и право, 2015. – 111 с. – Режим доступа: </a:t>
            </a:r>
            <a:r>
              <a:rPr lang="ru-RU" sz="1600" u="sng" dirty="0" smtClean="0">
                <a:hlinkClick r:id="rId6"/>
              </a:rPr>
              <a:t>http://www.knigafund.ru/books/173665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420888"/>
            <a:ext cx="5112568" cy="417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Монография посвящена теоретическому и практическому анализу проблем, связанных с демонтажем политических режимов в современных государствах (как авторитарного, так и демократического типа) и ролью в этом процессе концепций, моделей и технологий цветных революций.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Даются анализ и классификация основных проблем, угроз и рисков для существующих политических режимов в условиях организации и проведения цветных революций.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Подготовлен ряд выводов и предложений по противодействию процессам, направленным на инициацию и реализацию цветных революций в современных условиях.</a:t>
            </a:r>
            <a:endParaRPr lang="ru-RU" sz="1500" dirty="0" smtClean="0"/>
          </a:p>
        </p:txBody>
      </p:sp>
      <p:pic>
        <p:nvPicPr>
          <p:cNvPr id="34820" name="Picture 4" descr="О. Г.Карпович Цветные революции. Теория и практика демонтажа современных политических режим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764704"/>
            <a:ext cx="3404377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332656"/>
            <a:ext cx="4968552" cy="17281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hlinkClick r:id="rId4"/>
              </a:rPr>
              <a:t> </a:t>
            </a:r>
            <a:br>
              <a:rPr lang="ru-RU" sz="1600" b="1" dirty="0" smtClean="0">
                <a:hlinkClick r:id="rId4"/>
              </a:rPr>
            </a:br>
            <a:r>
              <a:rPr lang="ru-RU" sz="1600" b="1" dirty="0" smtClean="0">
                <a:hlinkClick r:id="rId4"/>
              </a:rPr>
              <a:t/>
            </a:r>
            <a:br>
              <a:rPr lang="ru-RU" sz="1600" b="1" dirty="0" smtClean="0">
                <a:hlinkClick r:id="rId4"/>
              </a:rPr>
            </a:br>
            <a:r>
              <a:rPr lang="ru-RU" sz="1600" b="1" dirty="0" err="1" smtClean="0"/>
              <a:t>Карпович</a:t>
            </a:r>
            <a:r>
              <a:rPr lang="ru-RU" sz="1600" b="1" dirty="0" smtClean="0"/>
              <a:t> О. Г.</a:t>
            </a:r>
            <a:r>
              <a:rPr lang="ru-RU" sz="1600" dirty="0" smtClean="0"/>
              <a:t> Глобальные проблемы и международные отношения [Электронный ресурс]:  монография / О. Г. </a:t>
            </a:r>
            <a:r>
              <a:rPr lang="ru-RU" sz="1600" dirty="0" err="1" smtClean="0"/>
              <a:t>Карпович</a:t>
            </a:r>
            <a:r>
              <a:rPr lang="ru-RU" sz="1600" dirty="0" smtClean="0"/>
              <a:t>. – М.: ЮНИТИ-ДАНА: Закон и право, 2014. – 503 с. – Режим доступа:   </a:t>
            </a:r>
            <a:r>
              <a:rPr lang="ru-RU" sz="1600" u="sng" dirty="0" smtClean="0">
                <a:hlinkClick r:id="rId5"/>
              </a:rPr>
              <a:t>http://www.knigafund.ru/books/172352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212976"/>
            <a:ext cx="5112568" cy="327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В книге рассмотрены теоретические аспекты глобальных проблем мировой цивилизации, проанализированы процессы глобального управления и развития, названы основные проблемы, угрозы и риски мировой цивилизации.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Проведено исследование современных политических конфликтов, дана их классификация, представлены варианты их урегулирования и разрешения на основе современных подходов, концепций и технологий.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Выявлена роль политических технологий в управлении международными конфликтами.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 smtClean="0"/>
          </a:p>
        </p:txBody>
      </p:sp>
      <p:pic>
        <p:nvPicPr>
          <p:cNvPr id="93186" name="Picture 2" descr="О. Г.Карпович Глобальные проблемы и международные отношения : Монограф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48680"/>
            <a:ext cx="3612107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3168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философские  науки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45235" b="18927"/>
          <a:stretch>
            <a:fillRect/>
          </a:stretch>
        </p:blipFill>
        <p:spPr bwMode="auto">
          <a:xfrm>
            <a:off x="3059832" y="3645024"/>
            <a:ext cx="5904656" cy="304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4968552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Философия</a:t>
            </a:r>
            <a:r>
              <a:rPr lang="ru-RU" sz="1600" dirty="0" smtClean="0"/>
              <a:t> [Электронный ресурс]: учебник для студентов вузов / под ред.  В. П. </a:t>
            </a:r>
            <a:r>
              <a:rPr lang="ru-RU" sz="1600" dirty="0" err="1" smtClean="0"/>
              <a:t>Ратникова</a:t>
            </a:r>
            <a:r>
              <a:rPr lang="ru-RU" sz="1600" dirty="0" smtClean="0"/>
              <a:t>. – 6-е изд.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 – М.: ЮНИТИ-ДАНА, 2014. – 671 с. – Режим доступа: </a:t>
            </a:r>
            <a:r>
              <a:rPr lang="ru-RU" sz="1600" u="sng" dirty="0" smtClean="0">
                <a:hlinkClick r:id="rId4"/>
              </a:rPr>
              <a:t>http://www.knigafund.ru/books/172418</a:t>
            </a:r>
            <a:r>
              <a:rPr lang="ru-RU" sz="1600" u="sng" dirty="0" smtClean="0"/>
              <a:t/>
            </a:r>
            <a:br>
              <a:rPr lang="ru-RU" sz="1600" u="sng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5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140968"/>
            <a:ext cx="5112568" cy="277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раскрыты предмет, цели, функции философии, основные понятия и категории философии.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 анализ различных философских школ и направлений, рассмотрены проблемы бытия и познания (онтологии и гносеологии), изложены принципы, используемые при анализе общественной жизни.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вопросам философии человека. Кроме того, издание содержит словарь философских понятий и терминов.</a:t>
            </a:r>
            <a:endParaRPr lang="ru-RU" sz="1500" dirty="0"/>
          </a:p>
        </p:txBody>
      </p:sp>
      <p:pic>
        <p:nvPicPr>
          <p:cNvPr id="29700" name="Picture 4" descr="http://static1.ozone.ru/multimedia/books_covers/c300/10115724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08720"/>
            <a:ext cx="3480321" cy="524671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680520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История философии</a:t>
            </a:r>
            <a:r>
              <a:rPr lang="ru-RU" sz="1600" dirty="0" smtClean="0"/>
              <a:t>: курс лекций в конспективном изложении [Электронный ресурс]:  учебное пособие / </a:t>
            </a:r>
            <a:r>
              <a:rPr lang="ru-RU" sz="1600" dirty="0" smtClean="0">
                <a:hlinkClick r:id="rId4"/>
              </a:rPr>
              <a:t>Акулова А.А.</a:t>
            </a:r>
            <a:r>
              <a:rPr lang="ru-RU" sz="1600" dirty="0" smtClean="0"/>
              <a:t>, [и др.]. – М.Прометей, 2014. – 98 с. – Режим доступа: </a:t>
            </a:r>
            <a:r>
              <a:rPr lang="ru-RU" sz="1600" u="sng" dirty="0" smtClean="0">
                <a:hlinkClick r:id="rId5"/>
              </a:rPr>
              <a:t>http://www.knigafund.ru/books/173090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5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645024"/>
            <a:ext cx="4680520" cy="241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представляет собой конспективное изложение тем первого раздела курса философии, посвящённого истории философии.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предлагаемом пособии популярно излагаются важнейшие моменты основных философских систем, начиная с эпохи Древнего Востока и заканчивая современностью.</a:t>
            </a:r>
            <a:endParaRPr lang="ru-RU" sz="1500" dirty="0"/>
          </a:p>
        </p:txBody>
      </p:sp>
      <p:pic>
        <p:nvPicPr>
          <p:cNvPr id="87044" name="Picture 4" descr=" История философии: курс лекций в конспективном изложен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76672"/>
            <a:ext cx="3926076" cy="565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536504" cy="187220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Глухов</a:t>
            </a:r>
            <a:r>
              <a:rPr lang="ru-RU" sz="1600" b="1" dirty="0" smtClean="0"/>
              <a:t> А. А.  </a:t>
            </a:r>
            <a:r>
              <a:rPr lang="ru-RU" sz="1600" dirty="0" smtClean="0"/>
              <a:t>Перехлёст волны. Политическая логика Платона и </a:t>
            </a:r>
            <a:r>
              <a:rPr lang="ru-RU" sz="1600" dirty="0" err="1" smtClean="0"/>
              <a:t>постницшеанское</a:t>
            </a:r>
            <a:r>
              <a:rPr lang="ru-RU" sz="1600" dirty="0" smtClean="0"/>
              <a:t> преодоление платонизма [Электронный ресурс] / А. А. </a:t>
            </a:r>
            <a:r>
              <a:rPr lang="ru-RU" sz="1600" dirty="0" err="1" smtClean="0"/>
              <a:t>Глухов</a:t>
            </a:r>
            <a:r>
              <a:rPr lang="ru-RU" sz="1600" dirty="0" smtClean="0"/>
              <a:t>. – М.: Изд. дом Высшей школы экономики, 2014. – 584 с. – Режим доступа: </a:t>
            </a:r>
            <a:r>
              <a:rPr lang="ru-RU" sz="1600" u="sng" dirty="0" smtClean="0">
                <a:hlinkClick r:id="rId4"/>
              </a:rPr>
              <a:t>http://www.knigafund.ru/books/172497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5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420888"/>
            <a:ext cx="4608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dirty="0" smtClean="0"/>
              <a:t>Монография посвящена системе политической логики древнегреческого философа Платона и рецепции платонизма в XX в. среди мыслителей </a:t>
            </a:r>
            <a:r>
              <a:rPr lang="ru-RU" sz="1500" dirty="0" err="1" smtClean="0"/>
              <a:t>постницшеанцев</a:t>
            </a:r>
            <a:r>
              <a:rPr lang="ru-RU" sz="1500" dirty="0" smtClean="0"/>
              <a:t> (М. Хайдеггер, Х. </a:t>
            </a:r>
            <a:r>
              <a:rPr lang="ru-RU" sz="1500" dirty="0" err="1" smtClean="0"/>
              <a:t>Арендт</a:t>
            </a:r>
            <a:r>
              <a:rPr lang="ru-RU" sz="1500" dirty="0" smtClean="0"/>
              <a:t>, Л. Штраус, М. Фуко, Ж. </a:t>
            </a:r>
            <a:r>
              <a:rPr lang="ru-RU" sz="1500" dirty="0" err="1" smtClean="0"/>
              <a:t>Делез</a:t>
            </a:r>
            <a:r>
              <a:rPr lang="ru-RU" sz="1500" dirty="0" smtClean="0"/>
              <a:t>, Ж. </a:t>
            </a:r>
            <a:r>
              <a:rPr lang="ru-RU" sz="1500" dirty="0" err="1" smtClean="0"/>
              <a:t>Деррида</a:t>
            </a:r>
            <a:r>
              <a:rPr lang="ru-RU" sz="1500" dirty="0" smtClean="0"/>
              <a:t>).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Изложены методы историко-философского анализа, приведена типология политического мышления в континентальной и аналитической традициях, дан обзор новейших тенденций в изучении античного политического бытия.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Подробно разобрано «Государство» Платона, рассмотрены основные </a:t>
            </a:r>
            <a:r>
              <a:rPr lang="ru-RU" sz="1500" dirty="0" err="1" smtClean="0"/>
              <a:t>антиплатонические</a:t>
            </a:r>
            <a:r>
              <a:rPr lang="ru-RU" sz="1500" dirty="0" smtClean="0"/>
              <a:t> тексты </a:t>
            </a:r>
            <a:r>
              <a:rPr lang="ru-RU" sz="1500" dirty="0" err="1" smtClean="0"/>
              <a:t>постницшеанцев</a:t>
            </a:r>
            <a:r>
              <a:rPr lang="ru-RU" sz="1500" dirty="0" smtClean="0"/>
              <a:t>, сыгравшие ключевую роль в становлении континентальной философии в XX в.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Особое внимание в книге уделено проблеме взаимной непереводимости языков свободы и справедливости.</a:t>
            </a:r>
            <a:endParaRPr lang="ru-RU" sz="1500" dirty="0"/>
          </a:p>
        </p:txBody>
      </p:sp>
      <p:pic>
        <p:nvPicPr>
          <p:cNvPr id="7" name="Рисунок 6" descr="http://padaread.com/data/djvu/62/93/117131/Perehlest-volny-Politicheskaya-logika-Platona-i-postnicsheanskoe-preodolenie-platonizma/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3867150" cy="56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708920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правоведение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824536" cy="32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328592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Профессиональная этика и служебный этикет </a:t>
            </a:r>
            <a:r>
              <a:rPr lang="ru-RU" sz="1600" dirty="0" smtClean="0"/>
              <a:t>[Электронный ресурс]: учебник для студентов вузов / </a:t>
            </a:r>
            <a:r>
              <a:rPr lang="ru-RU" sz="1600" dirty="0" err="1" smtClean="0">
                <a:hlinkClick r:id="rId4"/>
              </a:rPr>
              <a:t>Эриашвили</a:t>
            </a:r>
            <a:r>
              <a:rPr lang="ru-RU" sz="1600" dirty="0" smtClean="0">
                <a:hlinkClick r:id="rId4"/>
              </a:rPr>
              <a:t> Н.Д.</a:t>
            </a:r>
            <a:r>
              <a:rPr lang="ru-RU" sz="1600" dirty="0" smtClean="0"/>
              <a:t>  [и др.] . – М.: ЮНИТИ-ДАНА, Закон и право, 2015. – 271 с. – Режим доступа: </a:t>
            </a:r>
            <a:r>
              <a:rPr lang="ru-RU" sz="1600" u="sng" dirty="0" smtClean="0">
                <a:hlinkClick r:id="rId5"/>
              </a:rPr>
              <a:t>http://www.knigafund.ru/books/173226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204864"/>
            <a:ext cx="5328592" cy="445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Этот учебник – один из немногих опытов разработки проблем профессиональной этики сотрудников органов внутренних дел.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Его главная задача – способствовать повышению нравственной и правовой культуры работников криминальной полиции и полиции общественной безопасности.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С современных позиций рассматриваются основные этические проблемы: сущность морали, категории этики, история нравственных начал в деятельности царской полиции и советской милиции.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Даются рекомендации по формированию у сотрудников общих и профессиональных компетенций, убеждений, умений и навыков соблюдения моральных и правовых норм в профессиональной деятельности и повседневном поведении.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Особое внимание уделяется анализу Типового кодекса профессиональной этики и служебного поведения в контексте той или иной главы.</a:t>
            </a:r>
            <a:endParaRPr lang="ru-RU" sz="1450" dirty="0"/>
          </a:p>
        </p:txBody>
      </p:sp>
      <p:pic>
        <p:nvPicPr>
          <p:cNvPr id="26626" name="Picture 2" descr=" Профессиональная этика и служебный этикет сотрудников органов внутренних де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764704"/>
            <a:ext cx="3400321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548680"/>
            <a:ext cx="5328592" cy="115212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Судейская этика</a:t>
            </a:r>
            <a:r>
              <a:rPr lang="ru-RU" sz="1600" dirty="0" smtClean="0"/>
              <a:t> [Электронный ресурс]: учебник для студентов вузов / [И. И. Аминов  и др.];   под ред.  Н.Д. </a:t>
            </a:r>
            <a:r>
              <a:rPr lang="ru-RU" sz="1600" dirty="0" err="1" smtClean="0"/>
              <a:t>Эриашвили</a:t>
            </a:r>
            <a:r>
              <a:rPr lang="ru-RU" sz="1600" dirty="0" smtClean="0"/>
              <a:t>. – М.: ЮНИТИ-ДАНА, 2015. – 247 с. – Режим доступа: </a:t>
            </a:r>
            <a:r>
              <a:rPr lang="ru-RU" sz="1600" u="sng" dirty="0" smtClean="0">
                <a:hlinkClick r:id="rId4"/>
              </a:rPr>
              <a:t>http://www.knigafund.ru/books/173249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04864"/>
            <a:ext cx="5580112" cy="445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соответствии со структурой курса и основными категориями этики в учебнике раскрываются содержание и социальная ценность профессиональной этики судьи.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Выделяются ее специфика, нравственные аспекты назначения российского уголовного процесса и его принципов, институтов уголовно-процессуального доказывания и мер уголовно-процессуального принуждения, нравственные основы судебных стадий уголовного процесса, а также вопросы культуры уголовно-процессуальной деятельности.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Значительное внимание уделено истории развития нравственно-правовых идей в процессе становления и развития отечественного судопроизводства, нравственно-психологическим требованиям, предъявляемым к работникам судебной системы.</a:t>
            </a:r>
            <a:endParaRPr lang="ru-RU" sz="1600" dirty="0"/>
          </a:p>
        </p:txBody>
      </p:sp>
      <p:pic>
        <p:nvPicPr>
          <p:cNvPr id="78850" name="Picture 2" descr="И.И.Аминов Судейская этика."/>
          <p:cNvPicPr>
            <a:picLocks noChangeAspect="1" noChangeArrowheads="1"/>
          </p:cNvPicPr>
          <p:nvPr/>
        </p:nvPicPr>
        <p:blipFill>
          <a:blip r:embed="rId5" cstate="print"/>
          <a:srcRect l="5854" t="2598" r="4380" b="3886"/>
          <a:stretch>
            <a:fillRect/>
          </a:stretch>
        </p:blipFill>
        <p:spPr bwMode="auto">
          <a:xfrm>
            <a:off x="107504" y="836712"/>
            <a:ext cx="331236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2015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573016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</a:t>
            </a:r>
          </a:p>
          <a:p>
            <a:pPr algn="ctr"/>
            <a:r>
              <a:rPr lang="ru-RU" sz="3400" b="1" dirty="0" smtClean="0">
                <a:solidFill>
                  <a:srgbClr val="1E4778"/>
                </a:solidFill>
                <a:latin typeface="Arial Narrow" pitchFamily="34" charset="0"/>
              </a:rPr>
              <a:t>И   </a:t>
            </a:r>
            <a:r>
              <a:rPr lang="en-US" sz="3400" b="1" dirty="0" smtClean="0">
                <a:solidFill>
                  <a:srgbClr val="1E4778"/>
                </a:solidFill>
                <a:latin typeface="Arial Narrow" pitchFamily="34" charset="0"/>
              </a:rPr>
              <a:t>ПЕРИОДИЧЕСКИХ ИЗДАНИЙ</a:t>
            </a:r>
            <a:endParaRPr lang="ru-RU" sz="3400" b="1" cap="all" dirty="0" smtClean="0">
              <a:solidFill>
                <a:srgbClr val="1E4778"/>
              </a:solidFill>
              <a:latin typeface="Arial Narrow" pitchFamily="34" charset="0"/>
            </a:endParaRPr>
          </a:p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980728"/>
            <a:ext cx="5148064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hlinkClick r:id="rId4"/>
              </a:rPr>
              <a:t>Шевченко В.М.</a:t>
            </a:r>
            <a:r>
              <a:rPr lang="ru-RU" sz="1600" b="1" dirty="0" smtClean="0"/>
              <a:t> </a:t>
            </a:r>
            <a:r>
              <a:rPr lang="ru-RU" sz="1600" dirty="0" smtClean="0"/>
              <a:t>Юридическая психология [Электронный ресурс]: учебное пособие для студентов вузов / Шевченко В. М. – М.: ЮНИТИ-ДАНА, 2015. – 287 с. – Режим доступа: </a:t>
            </a:r>
            <a:r>
              <a:rPr lang="ru-RU" sz="1600" u="sng" dirty="0" smtClean="0">
                <a:hlinkClick r:id="rId5"/>
              </a:rPr>
              <a:t>http://www.knigafund.ru/books/173668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933056"/>
            <a:ext cx="5040560" cy="2116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излагаются теоретические понятия и положения по дисциплине «Юридическая психология», рассматриваются практические задания и ролевые игры, направленные на использование психологических знаний в практической деятельности юриста.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/>
          </a:p>
        </p:txBody>
      </p:sp>
      <p:pic>
        <p:nvPicPr>
          <p:cNvPr id="76802" name="Picture 2" descr="В. М.Шевченко Юридическая психолог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764704"/>
            <a:ext cx="3600400" cy="57745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764704"/>
            <a:ext cx="4932040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>
                <a:hlinkClick r:id="rId4"/>
              </a:rPr>
              <a:t>Багмет</a:t>
            </a:r>
            <a:r>
              <a:rPr lang="ru-RU" sz="1600" b="1" dirty="0" smtClean="0">
                <a:hlinkClick r:id="rId4"/>
              </a:rPr>
              <a:t> А.М.</a:t>
            </a:r>
            <a:r>
              <a:rPr lang="ru-RU" sz="1600" b="1" dirty="0" smtClean="0"/>
              <a:t> </a:t>
            </a:r>
            <a:r>
              <a:rPr lang="ru-RU" sz="1600" dirty="0" smtClean="0"/>
              <a:t>Конституционное право [Электронный ресурс]: учебник для студентов вузов / А. М. </a:t>
            </a:r>
            <a:r>
              <a:rPr lang="ru-RU" sz="1600" dirty="0" err="1" smtClean="0"/>
              <a:t>Багмет</a:t>
            </a:r>
            <a:r>
              <a:rPr lang="ru-RU" sz="1600" dirty="0" smtClean="0"/>
              <a:t>, Е. И. Бычкова. – М.: ЮНИТИ-ДАНА, 2015. – 431 с. – Режим доступа: </a:t>
            </a:r>
            <a:r>
              <a:rPr lang="ru-RU" sz="1600" u="sng" dirty="0" smtClean="0">
                <a:hlinkClick r:id="rId5"/>
              </a:rPr>
              <a:t>http://www.knigafund.ru/books/173168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573016"/>
            <a:ext cx="4824536" cy="261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Раскрываются традиционные для учебной дисциплины, науки и отрасли конституционного права вопросы теории конституционного права, даётся характеристика конституционно-правового статуса человека и гражданина, приводятся основы организации территориального устройства Российского государства, деятельности органов государственной власти и органов местного самоуправления.</a:t>
            </a:r>
            <a:endParaRPr lang="ru-RU" sz="1500" dirty="0"/>
          </a:p>
        </p:txBody>
      </p:sp>
      <p:pic>
        <p:nvPicPr>
          <p:cNvPr id="5" name="Рисунок 4" descr="http://www.biblio-globus.us/photos1/1009/1009528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20688"/>
            <a:ext cx="3888432" cy="56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92696"/>
            <a:ext cx="4860032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Договорное право </a:t>
            </a:r>
            <a:r>
              <a:rPr lang="ru-RU" sz="1600" dirty="0" smtClean="0"/>
              <a:t>[Электронный ресурс]: учебное пособие для студентов вузов / под. ред. Н.Д. </a:t>
            </a:r>
            <a:r>
              <a:rPr lang="ru-RU" sz="1600" dirty="0" err="1" smtClean="0">
                <a:solidFill>
                  <a:srgbClr val="1E4778"/>
                </a:solidFill>
                <a:hlinkClick r:id="rId4"/>
              </a:rPr>
              <a:t>Эриашвили</a:t>
            </a:r>
            <a:r>
              <a:rPr lang="ru-RU" sz="1600" dirty="0" smtClean="0">
                <a:solidFill>
                  <a:srgbClr val="1E4778"/>
                </a:solidFill>
              </a:rPr>
              <a:t>, В.Н. Ткачёва. </a:t>
            </a:r>
            <a:r>
              <a:rPr lang="ru-RU" sz="1600" dirty="0" smtClean="0"/>
              <a:t>– М. ЮНИТИ-ДАНА, 2015. – 239 с. – Режим доступа: </a:t>
            </a:r>
            <a:r>
              <a:rPr lang="ru-RU" sz="1600" u="sng" dirty="0" smtClean="0">
                <a:hlinkClick r:id="rId5"/>
              </a:rPr>
              <a:t>http://www.knigafund.ru/books/173644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717032"/>
            <a:ext cx="4536504" cy="204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содержит общие положения договорного права: понятие и содержание договора, виды договора, порядок заключения договора, изменения и расторжения договора. Рассматриваются все виды договоров, наиболее распространённые из них анализируются подробнее.</a:t>
            </a:r>
            <a:endParaRPr lang="ru-RU" sz="1500" dirty="0"/>
          </a:p>
        </p:txBody>
      </p:sp>
      <p:pic>
        <p:nvPicPr>
          <p:cNvPr id="66564" name="Picture 4" descr="http://static.my-shop.ru/product/3/191/19032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4664"/>
            <a:ext cx="3888432" cy="57937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92696"/>
            <a:ext cx="4752528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Досудебное производство в уголовном процесс</a:t>
            </a:r>
            <a:r>
              <a:rPr lang="ru-RU" sz="1600" dirty="0" smtClean="0"/>
              <a:t>е [Электронный ресурс]: научно-практическое пособие для студентов вузов / Б. Я. Гаврилов, А. А. </a:t>
            </a:r>
            <a:r>
              <a:rPr lang="ru-RU" sz="1600" dirty="0" err="1" smtClean="0">
                <a:solidFill>
                  <a:srgbClr val="1E4778"/>
                </a:solidFill>
                <a:hlinkClick r:id="rId4"/>
              </a:rPr>
              <a:t>Ильюхов</a:t>
            </a:r>
            <a:r>
              <a:rPr lang="ru-RU" sz="1600" dirty="0" smtClean="0"/>
              <a:t>, А. М. Новиков, Н. В. – М.: ЮНИТИ-ДАНА, 2015. – 224 с. – Режим доступа:  </a:t>
            </a:r>
            <a:r>
              <a:rPr lang="ru-RU" sz="1600" u="sng" dirty="0" smtClean="0">
                <a:hlinkClick r:id="rId5"/>
              </a:rPr>
              <a:t>http://www.knigafund.ru/books/173154</a:t>
            </a:r>
            <a:r>
              <a:rPr lang="ru-RU" sz="1600" dirty="0" smtClean="0"/>
              <a:t> 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140968"/>
            <a:ext cx="4536504" cy="3316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Раскрыты правовые понятия, регламентирующие досудебное производство по уголовному делу, следственные действия, меры уголовно- процессуального принуждения, процессуальные документы.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Изложены положения УПК РФ, регулирующие досудебное производство по уголовному делу, анализ которых упирается на научные изыскания авторов и результаты многолетней практической деятельности.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/>
          </a:p>
        </p:txBody>
      </p:sp>
      <p:pic>
        <p:nvPicPr>
          <p:cNvPr id="68610" name="Picture 2" descr="http://www.biblio-globus.us/photos1/1009/10095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92696"/>
            <a:ext cx="3893222" cy="586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4896544" cy="20882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Концепция частного и публичного права России. Азбука</a:t>
            </a:r>
            <a:r>
              <a:rPr lang="ru-RU" sz="1600" b="1" u="sng" dirty="0" smtClean="0"/>
              <a:t> </a:t>
            </a:r>
            <a:r>
              <a:rPr lang="ru-RU" sz="1600" b="1" dirty="0" smtClean="0"/>
              <a:t>частного права </a:t>
            </a:r>
            <a:r>
              <a:rPr lang="en-US" sz="1600" dirty="0" smtClean="0"/>
              <a:t>[</a:t>
            </a:r>
            <a:r>
              <a:rPr lang="ru-RU" sz="1600" dirty="0" smtClean="0"/>
              <a:t>Электронный ресурс</a:t>
            </a:r>
            <a:r>
              <a:rPr lang="en-US" sz="1600" dirty="0" smtClean="0"/>
              <a:t>]</a:t>
            </a:r>
            <a:r>
              <a:rPr lang="ru-RU" sz="1600" dirty="0" smtClean="0"/>
              <a:t>: монография / под ред. В.И. Иванова,  Ю.С. Харитоновой. – М.: ЮНИТИ-ДАНА: Закон и право, 2015. – 327 с. – (Серия «Научные издания для юристов»). – Режим доступа: </a:t>
            </a:r>
            <a:r>
              <a:rPr lang="en-US" sz="1600" dirty="0" smtClean="0">
                <a:hlinkClick r:id="rId4"/>
              </a:rPr>
              <a:t>http://www.knigafund.ru/books/173171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140968"/>
            <a:ext cx="460851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Существенные изменения содержания, социального назначения и функциональной направленности действующих в государстве юридических норм оказывают непосредственное воздействие на состояние и развитие системы права как его внутреннего строения.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Проведён анализ законодательства и права для выявления частноправовых институтов, принципов и закономерностей правового регулирования, в том числе путём проведения сравнения частного и публичного права и их основных институций.</a:t>
            </a:r>
          </a:p>
        </p:txBody>
      </p:sp>
      <p:pic>
        <p:nvPicPr>
          <p:cNvPr id="70658" name="Picture 2" descr=" Концепция частного и публичного права России. Азбука частного пра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92696"/>
            <a:ext cx="3744416" cy="569802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220072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Квалификация преступлений против личности </a:t>
            </a:r>
            <a:r>
              <a:rPr lang="ru-RU" sz="1600" dirty="0" smtClean="0"/>
              <a:t>[Электронный ресурс]: учебник для студентов вузов / под ред. </a:t>
            </a:r>
            <a:r>
              <a:rPr lang="ru-RU" sz="1600" dirty="0" smtClean="0">
                <a:hlinkClick r:id="rId4"/>
              </a:rPr>
              <a:t>А. М. </a:t>
            </a:r>
            <a:r>
              <a:rPr lang="ru-RU" sz="1600" dirty="0" err="1" smtClean="0">
                <a:hlinkClick r:id="rId4"/>
              </a:rPr>
              <a:t>Багмета</a:t>
            </a:r>
            <a:r>
              <a:rPr lang="ru-RU" sz="1600" dirty="0" smtClean="0"/>
              <a:t>. – М.: ЮНИТИ-ДАНА, 2015. – 487с. – Режим доступа: </a:t>
            </a:r>
            <a:r>
              <a:rPr lang="ru-RU" sz="1600" u="sng" dirty="0" smtClean="0">
                <a:hlinkClick r:id="rId5"/>
              </a:rPr>
              <a:t>http://www.knigafund.ru/books/173165</a:t>
            </a: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204864"/>
            <a:ext cx="504056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В основе материалов учебника лежат действующие федеральные законы и иные нормативные правовые акты, а также обобщенный личный практический опыт авторов, полученный ими в процессе прохождения государственной правоохранительной службы в органах дознания, предварительного следствия и прокуратуры.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Рассмотрены и проанализированы следующие виды преступлений: преступления против личности, преступления против жизни, преступления против здоровья, преступления против свободы, чести и достоинства личности человека, преступления против половой неприкосновенности и половой свободы личности, преступления против конституционных прав и свобод человека и гражданина, преступления против семьи и несовершеннолетних.</a:t>
            </a:r>
          </a:p>
        </p:txBody>
      </p:sp>
      <p:pic>
        <p:nvPicPr>
          <p:cNvPr id="72708" name="Picture 4" descr="http://www.biblio-globus.us/photos1/1009/10095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764704"/>
            <a:ext cx="3744416" cy="55171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3068960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КУЛЬТУРОЛОГИЯ  </a:t>
            </a:r>
          </a:p>
        </p:txBody>
      </p:sp>
      <p:sp>
        <p:nvSpPr>
          <p:cNvPr id="29698" name="AutoShape 2" descr="Картинки по запросу межкультурная коммуникац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межкультурная коммуникац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data:image/jpeg;base64,/9j/4AAQSkZJRgABAQAAAQABAAD/2wCEAAkGBxQSEhQUEhQVFhQWGBcYGBQYFxUUFRYYFBUYFhoYFxoYHCggGBolGxcYITEkJSkrLi4uFx8zODQsNygtLisBCgoKDg0OGxAQGywkICQsLC8sLCwsLCwsLCwsLCwsLCwsLCwsLCwsLCwsLCwsLCwsLCwsLCwsLCwsLCwsLCwsLP/AABEIAMIBAwMBEQACEQEDEQH/xAAcAAEAAgMBAQEAAAAAAAAAAAAABQYDBAcBAgj/xABHEAABAwEFBQQGBggFAwUAAAABAAIDEQQFEiExBkFRYXETIoGRBzJCUqGxFCNicsHRFTNDgpKisvAkU2Oj0nPh8RaTwuLy/8QAGgEBAAIDAQAAAAAAAAAAAAAAAAMEAQIFBv/EADQRAAICAQQBAgQEBgICAwAAAAABAgMRBBIhMQUTQSJRYXEUMoGhI5GxwdHhQvAkMwYVYv/aAAwDAQACEQMRAD8A7igCAIAgCAIAgCAIAgCAIAgCAwW20iNjnu0aCTTXLgo7bFXBzfSN64OclFe5huq3ieMPaCMyKHUEFR6e9X170bX0umexlX2VncbW+pJxNeTzo9tD8fiuP42cnqZ5fzOrr4RWnjhfL+hcZpgxpc40a0Ek8AF3ZzUIuUukcaMXJ4RrXZebJ2l0daA0IIoeKi0+prvW6BLdROmW2ZuqwQhAEAQBAEAQBAEAQBAEAQBAEAQBAEAQBAEAQBAYp7Q1gq9zWioFXENFToM96GVFy6MgKGD1AEAQGjfjK2eUfYcfIV/BVtXHdRNfRk2me26L+qIXY20UhlHuOLvAsH4grn+Ks/8AHl9P8F7ycP4y+qIvYx3+K6xP/rjVXxLzc39C15NYpX3X9CY20tuGIRjV5qeTW5/E0+Ku+Wv2V7F2yn4yrdZvfSM2xtlwWcOOshL/AA0b8BXxU3javTpTfvyR+Qt33NL24J5dAohAEAQBAEAQBAEAQBAEAQBAEAQBAEAQBAEBFbT3x9Es758Bfhp3QaZucGipzoM8zRazltWSxpNP+ItVecZNbZPaiK3RlzBhkbk+ImpbXQg+007j8isQsU1lG+s0c9LPbLlezIb0s3aZbIJBn2L8Thxa4YCfCoPQFR6iLcMou+DvVep2v/ksf3Mvovvkz2Ts3mskBwGuZLCKsJ8Kt/cWaZbokXldN6N7wuHyi5KY5h485LD6BB3LtAJXGOQCOQE0bXJ1NQK+0OH9ihpdcrZOEliS9i7qdG6kpx5i/clrYzFG8cWuHmCFctW6DX0KlbxJP6lG2anoZ2+9A4+LP/0V53xs8KyP0O95COdkvqZ9ix9e8+7Frwq4f8VL4dfFJ/JGnlfyRX1I+853Wu0YW/tHBjeTBv8AKrvNVpt6vU8df2J6orS6fL/X7nRbPEGNa0aNAA6AUC9RFKKwjzknueWZFsYCAIDwuotZSUVlgNdXRIzUllBrB6tgEAQBAEAQBAEAQBAEAQBAEAQBAQkV+2W0Sy2TG10jcTXxuBAcNHAVFH00NFopxbwWXpr6oRuxhPp/96OZX5d8tz2xssBrG6uAmpDm5YoX8d2fQ6gqrJOqWV0ej086/JaZwn+Zd/2f+TpV13nDeVkcW+rI10cjDTEwubQtd51B3ggq0mpxPOWV2aW5J9p5Ry3YS3Osl4sY80D3Os8g3YqkN8e0AH7xVSh7Z7T0/l6lfplbH5Jr7Hb1ePHmrel4x2eN0szg1jdSeegA1JJyACw2kss3qqlbNQgstlFivGG83ymzMkZLEA4h2EYwTQOBaTR4I3/+ORq9L638Sr8y/f8A2duMbNClC9pxf7Epde1BY0snDnObkHACp5PrShHH+zFR5TbBxtXKIbvHbpKVTWGVpspaSQaEgg0yydqOi40ZyTbjxk6zri4pSWcHsExAdhcRjFHUOoG4pG2cE0n32ZlXGbTkuiY2FgDrRK859m0AdXk1PWjaeK7HiK1lyOZ5WxqEYr3L4u8cMVWMoGtA/vkHhX4qhpZydkskk1wjaV8jNSd9SAP75rmXyd81CPRLH4VkyucGigVm2yNFeImiW5mOyuLiTu+ai0isk3OXubTwuDaXQIwgCAIAgCAIAgCAIAgCAIAgCA59t1sa97za7IS2ZpxOY3IuLfbYdz6bt/XWvbU87o9na8f5CKj+Hv5i/f5f6I67tqIbxhNjt9I5XZMmpRpePVP2H1ypoakZVotVYrFtl2TXaKzQ2q+jmPy+n90QF026e6LYWytOHISsGj46mkjOJGZHiMt0UJOqWGdHVU1eR06sr79vv8mam280b7ZLJZnhzXFjw9ugeWtJIPXPrVYsa9TKJdDXN6NV2LrK/TJ2DZC/2W2zslBGMUbI33ZABiHTeDwIV6ElJZPI6miVNjg/0+xz/wBL94l1ojhr3I2B9N2N5cKno0ZfeKq6iTclE9D4OqMaZXPtvH6e5bvRncos9jY8j6ycCR5IoaOHcb0DfiTxViqO2JxPIah3Xt+y4Rg22swbI14FMbTXmW7zzoR5Lg+XqUbIzXuXvFWNxcH7FKmnNafAKjGKwdhLgkGNNAKqu3yakrsfeH0eSUSnuPAIdSpBZXLIbwT5c11vH6yurKlwc7yOmnaouCy0fd+7SvkNGFzGaAD1nHnT5BaanXW6iW2vhfuxptBCpbrMN/sjJdGzloc9sjqQgEGpNZDQ1yA08T4KbTeOu3Kcngi1OvoUXCCz+nBcRlIOdR+P4K5Stt7OQ+YGa0SUCsam3C2r3NYrJhs+QxHU6DgFBUlRDPuzaXLwfABkNPZHrHj9kKOiudst0+jLaiuDdyA4ALqNqK5ITxkoOijrujN4Rs4tGRTGoQBAEAQBAEAQBAEAQBAEAQHhQFB262EE+KezACXV8eQbLzHB/wADv4qvdTu5j2dzxnlfR/hXcx9n8v8ARza3XnLJGyGbvdiXBrnA9q0aGMuOrQRocwR4KpKba2s9Hp9LVXKVsOpe3t9yOxLXBM55Zu3Le09lk7SzyFhOTm6seODmnI9dRU0IqpI2uHRTv0EdTxNcfufG0d7SWmR80uHG4CuEENAa2gABJoMuO8puc5ZZuqIaapVQ6R+g7nH1EP8A02f0BdBdHhZ/mZEbbWesLX+47Po7L50XK8tU5VKS9mdDxlm23a/c5vhrJ4/JcVvED0fsSLXKtg0MVotFKAAlxyDRmSdwAGpUtVTm8INqKyy77I7OmEdrMKzOGQ1EQO4fa4nwG8n0uj0apWX2ed12sdz2x/Kv3LM40CuTmoR3M56RHT2oA56rhO1yk5FlQ4PBM1y3UxtaPt4LiBWjTq7f0H5qWDVkvjZp0uDOZWtFBQAKzPUqKxBGqi2YGSGT1Rl7x08OKijCy/vo2eIG5BAG8zxV6qmNa4I5SyZVMahAEAQBAEAQBAEAQBAEAQHxLWhpStDSuld1eSBY9znFove/ISQ6zxyAe0yPtAfu4JAadRVV3K1ex3I6fxti4m193/r+5pjb28mk9pZBTh2FoZTxJK19aa7iTLxWkkvht/dFEvG2OlkfJJTG9xc6goKk5gDcqrzKWWeggo1UxhDpI0Q6hW+OCqptSyzYqosHQ9RJGJ8WMhg1cQ0dXGn4qSKKOqn8LkfpmJlAANAAPJdI8K3lnzaoBIxzHCrXAgjkQtZwU4uL9zMZOMlJexTbLsHSRxkmJbuDWgO8S6oHgFy4+Kj05cHXl5eW34YrJituxMwP1MrCP9SrSPFoIPkFHPxPPwy/mb1+XWPjj/ImtnNmG2c45CJJvepRrAdzB+OvRXtLo40L6lHVa2V/C4Xy/wAlhCuFI0rwtIblwzXL1822oImqjnkrkkr5XUbn/e9VEkkWeEiUslkLB3qE8sgOnFaSwRuWT6tFs9lgLnHIDeD/ANlJVXJvCMYXbNyz3fvkOJ3D2R0G/wAV1a9NGPZDKxvo3gFZwRnqAIAgCAIAgCAIAgCAIAgNOz3pDI90bJo3Pb6zGva57aa1aDULOGZcWuzbqsGD1AQO29vfZ7FNJGaPo1ocNWl72sqOYBW0FmWCSqO6aRXPRJe8ksdoilkfI6N7XAvcXODZARSpzIxMJ/eW9scPgm1UEmmkS+2GxkVsaXtoy0AZSUydT2ZKajnqPgatlSl9yXReQs07x3H5f4OLXvdctneY5mFjxXI6OA3tOjhzCqOLi8M9NC2u+O6t5/qe3JdstqlbDCAXmpzNGgDVzjuA/EJGDk+DW3VRpr3TOnbLejRsErJrTIJHMIc2NoIjDhmHEnN9DmMhnxVqFSj2cDVeTldHbFYRebfeUUAxSyNYDpU5nk0auPRSSkorLZym0iBm21j0iilk50Ebf5ji+Cqz11MPc03/ACRm/TtoMZkZZmlorrKQctf2amd9bp9WLyv5DdL5GvBtbITR1lef+m8PPkQ1VqfIQteIpszufyJay3/C4gOJjcfZkGDwr6pPQrpenLGQpolKrQ3IO97BK95IzYaaHMUFNDqufqNPJyckWK7IpYYsLWtFG+PHxXO3c4ZJLk32uCkTi0RNGKwWRscj319agHLUnzy8la004QzkxY3LCN/tgrf4mv5ke1n2Cp00+jUVWQeoAgCAIAgCAIAgCAIAgOYbS+jmRrnTWN1cy4RE4XtNa/Vv+VaHmVPG1NYkXK9QsbZGhdHpCtNmd2dqYZmtNHVGCdlONcn04EA81tKlPmJtLTxnzE6bct9wWtmOCQPG8aOaeDmnNp6qu4tdlOcJQeGhtBdgtNnlhJpjbQHg4EFp8CAsxlteRCW2SZxW470kuy245GmjS6OaMaltcyNxIIBHHxqrNkVJZR0pxVtfB3SxWtkzGyRuDmPAc1w0IKqPjg5jTTwz4vC7op2Fk0bZGn2XAEV4jgeYWGk+zauyVbzB4ZG3HsrZbG5z4I8LnihcXPeaVrQYiaCvDgOCxGEY9El2qtu/9jyQu0O2VHGKykEjJ02RaDwYNHHmcuu6tfqVDiPZSlZl4RXbMe/2j/rH73Pq8nka7uS48tTPdufJiKXbJ997klgj7vLu0JPUUW2o1krZR9JY/l2SbiYu68u1a+OUCoyO6ta8NNNy6Gjm74yqtXK4ZncbUUrGDCwAD+9eKv00V1LEFgbiPt4aQe60k65DzPGimy4JuC5NHhkHDfbrNhMZJbvgPeb+6a9zlTLiFWnramk5fm+hrlx6Ljct8RWpmOM8nNOTmHg4fjoVtCaksoljJSXBht13Pxl8RGerTlnxBVS/Sb3mJYhaksMwvslpNKCNo5uP4AqCOgl7s39WJlhu6b2pGjkGl3xNFItD82au5eyMosEjdJAeRbT4gn5LL0PyZj1V7o17zvYWOB8s9ABk1oNS9x0a3mfhQnctqoyoi3MKPqSSiVDYizz2+1G32h7gyNzhEwEhpNC0ho9xoND7x10K3pUpy3yJrnGuPprv3Olq2UwgCAIAgCAIAgCAFAcvn9JNqieWzWVjc8mOL43DP3iCD1AU3pJ9MtrTxa4ZJWX0o2c/rIZmHeRge3+oH4LDpkavSyXTPu8p7rvMfr2Mm0a8/VS5bqSAdoOWfKmqR3wMRVtXtwc9vi657utIDZC19A5k0ZLcTCTT4jNpqMt6sZjNdFuEo2R5RIQ+ka8GNwl0Mh958fe/23NHwUfpRNPw1bIG9bdJaXulmIMj6VIAaMgGjIcgFMo7Y4JoRUOEWf0V7S/R5fokp+qld9WScmSn2eQf/V94qC2PuQ6qrK3o7Gq5zyh+kLaFw/w0JpX9c8HMAiojHMjM8st5Wl6nGvcumVrrP+KKZZiAuLYskcWb0MhOQzKijS5vbFcm+4mrK1rR3gCeenQLtUeOrrj8SyzO43RbQP74K6q0nlIbj02/mtsDea1ttxwnCaHLPL8clBqd8a24PDG4iGyMd62bic9wGuQ3arnaaFMnifMn/IxuMFlnlskvaw5kUq2tGvadWn8DuyKv16Odcnt5I9zi8o6rddvZaImyxmrXDxBGRaeYNQei2aLkZKSyjbohsKoCBvXbCx2euOdrnD2GfWOrwIbXD40UUroR7ZLGmcukc1ve9HXvbYYgTFEXYWVoS0ULnOO4vOGgGmg4k0pWetYl0i/Gv0K3LtnV4jBYoWML2RRRtDW43BuQHE6nfzJV/MYLlnOxKbylkg7f6RLFHUNc+Ujcxhp5vwg+BUMtVWvqTR0lkvbH3INvpKmmfhstjMgrpic9x6hjaN8yo/xM3+WJJ+FjFfFI6NZ3lzWlwwkgEtqDhJGYqMjRXEUjIsgIAgCAIAgCAgL+2msdnf2Npd3iA7D2b5BQ1AJwtI3FbKLfKJIVzlzErF4foSfPG2M8YxJF/Lhw+YUidiJo+vErVsuKwH9VeLKe7JE74uFB/KpVZLH5SaNlnvErNqhEbi1rmPDTQOYSWEfZqBl4KRconjzy+DXE4rnl8lqbbWZS5btmp7YbFJaJo4oq43uABHs51L+QaAXeCjk0uWZnJRi2z9C3zbxZ4JJTngbUDidGjxJA8VWhHfJRXucWctscnHsRkqXmrnHETxJNSfmujqKY2Q2HPTzyfNjIDs93FcHTUxVr39Iymb7bQKggeNOP/hdHbFNTSM5MotXNTKOejOT36Ss7GY3D6SmwZNK13hWrRpv8Fx9ZqN+a4mNxpmZc/ZgxuMUkx1BPmp67JxeU2YbLb6Mb1wTPs5PdlBeyu6Ro748W5/uldGPSkn3/AFJdNPDcfmdAvm8W2aCWd4JbExzyBmSGitAst4R0IxcmkcH2k27tFsJD3FkW6FhIb+8dXnrlwAVGblP7HTq08IL5srhtm7RRqtE5u2Seuuqhsjh5RJFr3Ji7rEyZxM1qZCBTvPbJLI77oGo8fBZrjGXM2R2SlDiEclju+S5rPm4TWp3F7O54MdhbT7wKnjOiP1/QrThqZ/T9SfHpNsrG0js8oA0bSJjR/C40Un4yPtFkP4KfbaPm6vSZ29ojhFmoJHBtRJjeKmmLCGaDU56VW0dVmWNpiek2xb3HQ1bKYQBAEAQBAEBGXtcFntNDPE15GQdmHAcA5pBpyWVJro2jOUemQs/o6sTtGPZzbI8/11W6tkSLUT+ZoSei6z+zNMOvZn/4hbK+Rv8AipfIpW2uy4sLowJe0EgcQCMLm4aVrQ5jva5aFTV2b1yWabXPnBUpIDVZLW7g+A1wTI4Ze/Q3KPpsrSyrjCSH+5R7KjliqP4VFb0VNYvhRc/SdacNnjZ78mfMMaT8y1SaKOZt/I4uqeIpHPGTUXQcSnk9kcHa+e9V7dLCxYaGTH9LLBnU565Kq5PTwxNZMbsdn1DeAJpp8ltRqoWPbjBlTM/bq7sM5HbrOwbiOtLsJruK4Gs0sq5t+zNHLBh+kKpsNdx8mdNg3G5cFv7K1QP4SsryBOE/ykjxVmmW3MX7mYTxNM709gcCCAQRQg5gg5EEbwpzsH5qvCKLt5xE0CMSyBg4MEhDacqUXNseG8HZqztWT5FlaR6oVf1Gvcn25PlkIG7TqttzZp0S9ywWd8gbapZYo6Gj4w1xBqPWq11B0CVqGfjMWOzati5L9dOxd1zZR2h8x4ds0O8Wsa0hXYVUPp/uc+d967WP0LJY9iLBHpZmO5yVmP8AuEqdVQXsQSvsf/ImrJYY4hSKNjBwY1rB/KFukkRtt9mysmAgCAIAgCAIAgPHOoKlAUDab0ggfU2EdrK7LtAC5gP+mP2rvh10Usa/dlmvT+8+ERmz2w77RIZLfKS/ImLGHTEHTtDUljeAHwWztwsRJLLtq+BcfMtn/oKwU/Uf7k3/ADUbnIr+vP5nkWwFgaa9iT96SVw8sVCsb5D15/MnbvuyGBuGGJkYOoY0NqeJpqeqw22aSk5dspXpYBpZusnyYr+g7kUdX0jnWIrpFIdoUBpW+d1QN1Krk+QeZJEVkmmanblc7aiLezbivKgAIOQ11XUp1sIpRaJFabgnK6KaaJkwZSeCNJ9oGG1Elp0yz8lV1VMXW8I1muCPxlcPCINzNy64i6RvJzfOuSt6ShWNyfSJalmSP0eojun572u2alu+Z5e0mzveTHMB3aONQx3uvFaZ60qOVG6p54OpRdGSx7kdZ5gdFSnBouwkW/Zn0ay2lnbTTCJjxVjWAPeWmhDia0bvyzPGmiv1UKUU2ULtXtk1FE5J6I46dy1zB1NXMjc3yGE08Vu9LBkS10vkiJtvowtjf1csEo+1iid5UcPioJaL5E0dfF9o9bcl82cfV9rTgyZj2jo17vwRU3Q6Y9bTz7ReNhpLeWP+nAihbgLgwPOuKoZlTSm/VWKPUw95Tv8ASz/DLQrBAEAQBAEAQBAeVQHxNGHtLXCrXAgg6EEUIPggI+67gs1mqYIWMJyLsy6nDE6ppyqsuTfZtKcpdspe1N2yQWgzMc5uJxcyQagnVp/I5EeKiaaeUeg0NtV9PpTXXsbl37eOaKWiEmlBjipnxJa4ingfBbbvmQ3eHef4Uv0ZM2PbexSHD2vZnhI10Yz+04YfitlyULPHaiHO3P25J+GZrxiaQ4HQggg+IQptNcMqfpNsmOyh4/ZvaT911WH4lqt6KeLMfMq6mOYZOXYF1znjs1gGK0WXEOe5V9RQrY49zWUVIjDCuA+HggwfUcNSBzC3pxKaTMqPJKCNej64LB72aZAkhqD0KjsTlBpB9EZ2K828p4ZBtJzYuwGS1wtp3cbXHpGcZ+DSPFXdM5xhKXtgsaeDc0d4CiOwYrTZ2SNcx7Q5jgQ5rgHNcDqCDkQsYCeOjl+0noqLSZLvfz+jyHLpG86dHcfWCgsoUui7Vq2uJEDsrtbPYXmNwcWNcRJA7ItINHYK+q74HxqqcZypePYtWUwujuXZ26yWlsjGvYate0OaeIcKg+S6cWmso5LTTwzLVZMBAEB6gCAIAgCAIAgCAIAgMc0LXAtcA4HUEVB8ChlNxeUUrbKwWWzsDvUkeaMYDXEd/dOgA3jlxWGjs+O1Optnt7XuVCayNdqFG0zuqZjgmkszhJA4scDWgrhdTc4aOCwpNEd1Fd0WpI66WttVmo4dyaMZcBI2vmK/BWIycWpI8ZZDDcH9jjdrsLoZHxP9ZhoefAjkRQ+K7kJqcVJHJlFxeGfIiWcmp72SAjJ4e87qvM6l7bZL6kbjybFhsupp0V/x1a5nJfYzGJudguubAQLAPrsUMojrVAS8gD+6LgamEp6lxijVxOiejK5sIdaHDUYGdK993iRTwKt3/BCNS9uy/pa8LcWTaDaiz2LCJ3EOfUta1pcSBqctB1UEYSl0S23wq/MaVl29sLzTti0/aY9o86UHmsumfyIY6+hvG4sNmtLJGhzHNc06OaQ4HoRko2sdlqMlJZXJSPSTsg60htoszazs7rmggGWPxoMTSajPQkcFXvq3rjst6a/Y8PolNl7S2xWOGK2SxRyNDqtdIyrQXuc1uuZDSBlwUtNc1BLBX1OoqU28osFht8czcUT2yNrTE1wcKjdlvUjTXZHCcZrMXk2Vg3CAIAgCAIAgCAIDHaJmsaXOIa0ZknIBDMYuTwuyvWjbSBvqiR/RuEfzkLXcjoQ8XfLvC/79CKn25lr3LO0Di59T5Afim4tw8Ov+U/5IjbZtbbHigdFHuq1lXCuWryR8E3FmHiqIvnLIKWzl7sUj3SP95xLieVSo3PPB0IRjBYgsIzGQUzNOuSypMztZo2m2sG+vRY2tkkYSLl6PdpnyubZXs7rWEskHBtO64dDkRw8VKujgeV0Cr/jRfb5RL7Y7OfSAJYh9cwUp/mN1w9RnTqRvytae/wBN4fTPO3VblldlEigruoRkQciCNxG4rpbvdFLabDbCtdw2mrNddZKcaf38FwNTBS1ai+pGdnBINuzku5GSisIxtPf0byWfUGwG71neNpifZaLKkZ2ma5bhdapKDKNvrv8Ajhad7j8NeFYrrY1cr8xvXVuf0OjTzRWWEucWxxRtGegaBkAPgKalczmT+pdbUFz0cU24v5tvtAexpaxjcDCfWcKklxG6pOQ/OgvU17UcDWapWT46RW8ZapSrtUkSN23pJE6sUj4zvwuLa9QMj4rGxS7RiM51cxeC13ZDeN5h1Jz2bSA4ucY2kkVphjb3jSmo3haT9KrjBcpWp1Sfx8IsN1+jGFoBnlfIfdZSNn4uPmFXlqX0i5X4utfneS4XRdENlZggYGNrU5kkmgFSXEkmgHkoZScnlnRqqhUtsFhG+tSQIAgCAIAgCAIAgNe3WRsrHRvFWu13aGvzQ3rslXJSj2iKg2TszdWFx+053yBAWMItS8jqJf8ALH6I8t8FhswrKyIV0BbjcfuihJWeEYrnqrniDbKxe1/skaY4LPGxpyxvY0u6ta3IHgST0WrZ1KNBOD32zf6P+rIO0wOGTg5p4EFp+K0cTqQsjLmPJD2yxknPPnvHXiETwWIySNi7rnLiAAXOOgGZK1c23hEdt6gm2+Dqey1wCysJNDK71juA3NH48T4KWKweU12seonx0uv8k8tikQl9bOsmONvcl94DJ33xv669dFNXe4cexFOpS59yuS2SSHKVhA94ZsPju8aK2pxn0ytKLj2jPHEx1OI0I1CgvoVjTfa6ZhNG62Fq3yzOD4fG0cFlZZg0ZnitBUk6ACpPgFuljlmPsbVi2bfKQZvq2e6PXd13NHx6KOeoUeIk0KW+y12WzNjaGMaGtGgCpttvLLKSXCKT6YWONjjIPdEzMY5FrwK8sRb40UtGNxS8hn0uDlUbV04I8zJiWMEZrM0IyaZiijoVHFckkpZLDcl72qyAyw4hETRxLC6EkbnHccxoQUtjXN4l2Taay+pb61x7l4uX0lRPo20MMZ99tXs8R6zfj1VOela/K8nUp8pCXFiwXayWtkrQ+N7XtOjmkOHwVZprhnUhOMlmLyZ1g2CAIAgCAIAgCAIDwoClXrtZI93Z2ZtM6Y6Ynu+63QeNegUcpvpHao8bCMd97/T/ACa9i2TmldjmdhJ1LjjkP5eeXBHDd2ST8lTStlSz+yPLfbIbKSyygPmGTp3Udg44dxd0yG+uiy5JcCqq7VfHc8R+XzPm59mZZyZJXOaHZlzs5H889BzPks4z2bX6+qj+HUuv5Ghbbqw2o2dhxd5oBO7EAc6cAVrKOWWadXu0/rSWC/XNc8dnbRoq4+s8+sfyHJbqKiee1GqnfLMv5EimSuQ947SwRHDixv0wM7xrwJ9UeJVW7W01dskjVKXSIl21koNewGDhjOKnWlPBc1eZju64Jvw/HZY7vt7J2YmHLe06tPBwXXpvhbHdFleUHF4ZjlueF3sAHi2rP6aKzG6S6ZC6oPtGL9Ax7i8fvfmFv68zT8PA9bcUO8Od1c78CsO+ZlUQN2z2VkY7jWt6ACvXio3Jvtkiil0aM+0VnZL2LpAH78jhBO4upQFQSvrjLa2HJZwSgKmNiI2uuw2mxzwgVc5hw/fb3mfzALaEtskyK6G+DRwi64nSFjGjvPIa0HLNxAANdMyutCSSyeUlBue39CUvfZi2WYGSaE9mNXtc14H3sJqBzIooVqIzZbs8fZXHOCNsrQ9zRiADiBiOjQSBU8hqpk8JspKGZJMss0Ftul5INGOPrjvwScA4H1XcjQ8CVEpV3cPsvyrv0jzF8fsTN1T3deBwTwts9oPtRkxteeLSMsXJwPioJxsqfDyizVZptTxYsSMtp2EtNmf2lgnJPuk9m/oSO4/oQAsK+MuJozLx9tT3USOgXaZOyj7aglwtx4fVxUzpyqqrxng61e7at3ZtLBuEAQBAEAQBAEAKAwQ2ONhLmsa1zsyQACep3obSnOSw2Vm/ZLXNI6GJjmR6Y82hw4l+gbyGfyWktz4R0tLHS1QVljy/l/o3bl2Yjho5/feN5Hdb90fifgsqKRDqdfZdwuETxWxRKJspH21qln1AL3+LyQ0fw18lFnuR3NdL09NCr54JV1/T1yZGORxEjrmF52z/AOQuDaccFBaTKymaVpktE/de/un2IwWg9aZnpVUbfNX3/DWn+hJHTxhyzBHdrWGlKEbtCFyr77otxmmmTxjF8oySQqCu3k2cSHvEgHCNTr+S62mlLG7OCKSRcNjaiEtrk12XKoBoOVfmvSeIudlcs+zKOoSUuCwLrkBWNsr7dCGxQmkr88WRLGDKue8nIdCqmrv9KPHZHZLaioxyTameY11+sf8AmuRLU2P3ZDubI61NwSDz81hPdHkwXvZC9q0hea5dw9PZ8tOnRXtDqW36cv0Ja5+zLUuqTHCNoWfRrwtHZimCbtGjgTSXyqdNy6dD3Qw/kea1n8PUZXzO6MNQDxHzXMPSLlHMfSFscIsVqszaM1mjAyb/AKjRuHEbteKu6a/HwyORr9GmvUgvub/o+2jbOz6JaKONCGYqESMpmx1dSB5josamra98TPj9V6i9Gzv2+p7f/o2Y6r7I7Af8p9TGfun1mfEdFpXqXHs21HjIT5r4ZD3dtXbLveIbWxzmD2X+uAN8cmjwPEbqhbuqNnMStXqr9M9lqyjq0EmJocK0IBFcjmK58FUZ3U8rJkWDIQBAEAQBAEAQBAEB5RAeoDBboDJG9gOEua5uLWmIUqhtCW2Sl8jTuG6BZo8INSTVzqUqdMhuAWsY4RNqtTLUT3P9DdlsrHes1p6gVUNmlpt/PFP7ohU5LpnsULW+qAOgotq6Kql8EUvsjDk32yj2uUyWmWRh7tQOFcDQ0keIPwXkPL3Vztlx+p0aE4wQtdqLG6Z7hl+ei5NWnjKX0JtzIiyxlz6ldOxqMMIjL7s5HSMnifgMvnVd3wdbjQ5P3ZS1D+IlZHgAkmgAJJ4ALtZIDlgkdaZ3zmvePdHBgyaPL41XA1Vu+RWb3MljZwBmqjZvtSRX77bVzacD8FNU+CNmzdBcCCKgggg76jetJS2yUkEnk6Hd98MkABIa/e05Z8idV3aNXCxd4ZYUkygv2PtE95SPlZSAyl5fVpDmA91oFa1IAByyz5V60boxrwuzkT0dlmp3SXw5OoAKodkObXI6cEByjbTZE2N30my1EQcHForWBwNQ5v2K/wAPTS7Temtkjh63Rut+rUXHYfaf6bGQ8ATR0xgaOB0e3rQ1G4+Chvp9N8dMv6LV+vHntdljlha71mggGtCAcxvz3qAuNJ9n2Ahk9QBAEAQBAEAQBAEAQBAEAQBAEBX79vUmsMR72j3j2BwH2vl1XC8r5SNEdkHyWtPRueX0RbLH2cYJFGVAB4k5UpvXlZ6fUTr/ABGMRLu6G7Z7mJ9lDjU5qur5RWDfYgyytbnTLSvNbOd0o7sPH24MYjnGS2XOR2Tabqg9a5r3Ph5xlpIbf+s5d6am8lf2rvjGHWaE1JykdqGt3sB946HgK79JNZqlCLjHsrTl7I+9m7maWEuGVKAVp1NQq2i0ysTnPr2MxiVy8LC6C0OiMjnNoHNrrhdWld1agjwUGrpjU8EU1hnzJZcVMsh/eaqqZqk8khZWNaWg6VFeQrmUrgnJZ6JVgnrbsuxw+qcWcjV7T5mo812rNBXJfDwbSrTNRjrXZaVb2kY4VcP+Tfkof/I0/wD+omvxR+paIX4mg0IqAaHUVGh5rqReVklMi2B45oIocwdyB8mhdtywWcuMMTIy/wBbCKVpoOQ5DJbSnKXbIq6YV8xWCQWpKEAQBAEAQBAEAQBAEAQBAEAQBARF9XjgHZsPfI19wcevBcfyvklpobY/mf7E9FO95fRp3PdIpVw7utN7uZ5LjeN8XPVS9fUfl9l8/wDRYuvUVtgfF8T45Q0erHlTi8j8Bl4lPPapymtPX0v6mdLBJb2Y7xjwujZ7rKnm55/+qq+VrVFVVCXOOfuzeh7pSmTrbGDD2Z3toep39a5r1lGkitIqWvYoSm9+4h7pcQ6SF5IJBblkQaat6jPyXE8W5abUz0suM9ff/aLGo+OCmj2wbKNj9Z9QNwGGvU1K68PHxUsyeTnqvBYo4w0AAUA0A0C6KiksIkKjtlH/AIizkZEtkBOWgLSNepXN8iuiOfZgtdhLbPHKCc30doO66rRp9oD+JVnp0qFYuzDXGT6tFnxQtlaO9F3XjeWVqHeFfKqOCtoyu49hr4ck9s5bu0jodW5eG78vBXtBdvr2vtG8XlEur5sEAQBAEAQBAEAQBAEAQBAEAQBAEAQBAEAQEQy6KyOe8ggkmm88AeQXnv8A6aVmqd10sxzlL/Ja/EYr2xXJv2y0CONzz7I04ncPE5LtXWRpqc30kVorc8EFcVkxOxHOmZPFxz/7ryfidPLVaqV1nUXn9fYvXyUIKK9z6LO0tTuAcB4MAr8aqXUQeq8ooey/sYi1CjJYgvWlEjbZdxdKyRpApTFzoainPULl6rQSt1ELoPGHz9UTQsxFxfuSYXVIQgKntaD9Ig4YX/NtfwXK8l7Ijn2Sv0PtLJ2Y1czL73rNPnRWaq92nUfobY4wROyc5Li13tN0PFu4jzXP8e3G1wfuaVt+542tjtOH9k7T7pOn7p+FOK3a/DajK6YztkW0Lskp6gCAIAgCAIAgCAIAgCAIAgCAIAgCAIAgCAICLv6F72tDQSMVSBy0+PyXF81XfZSo1LOXyT6dxUsyZs3fZuzjDd+p6n+6eCteP0v4fTqHv2/uaWz3yyalz3e5hc5/rHx1NSfNUvGePsqtndd2+iS61SSjEll3SuEAQBAVja8HtISOEg/oK5Pk84iyOfaJ67f1Mf3G/wBIXQo/9cfsiQqt4g2e14h6pIkA65PHnX+JcrUp06hTRDLiRaLZYI5g3GK0zB01/ArqWUwtS3IlaTNoKZGT1ZAQBAEAQBAalvvFkNMeLOvqtc7JtKk0GWoQGr/6hgy7zs6/s5MqU17uWo80B9fp+z1oJK9GvIPMEChHNAeHaCz5d/Xg15p1yyQG5ZbYyRoew1aa0NCNCQcjnqEBsIAgCAIAgCAIAgCAIDxYACIHqyAgCAIAgNC94wWZgGhGoB5KvqUnDkwzdYMlNHoyQ+0rARFUA9+mm46jpkqOuSxH7mk/YmWhXo9I3PVsAgCAIAgCAIDDaLMySgexrwMwHNDgDxzQGH9FQf5MX/ts/JAem7ISamGInjgbXPwQHn6Kg07GKg0+rZ+SAzxQNYMLWta0aAAACueg5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962" t="51644" r="9434" b="10567"/>
          <a:stretch>
            <a:fillRect/>
          </a:stretch>
        </p:blipFill>
        <p:spPr bwMode="auto">
          <a:xfrm>
            <a:off x="5148064" y="2708920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139952" y="476672"/>
            <a:ext cx="50040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ru-RU" sz="1600" b="1" dirty="0" smtClean="0"/>
              <a:t>71.045я73</a:t>
            </a:r>
            <a:endParaRPr lang="ru-RU" sz="1600" dirty="0" smtClean="0"/>
          </a:p>
          <a:p>
            <a:r>
              <a:rPr lang="ru-RU" sz="1600" b="1" dirty="0" err="1" smtClean="0"/>
              <a:t>Садохин</a:t>
            </a:r>
            <a:r>
              <a:rPr lang="ru-RU" sz="1600" b="1" dirty="0" smtClean="0"/>
              <a:t>, А. П.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Межкультурная коммуникация : учебное пособие / А. П. </a:t>
            </a:r>
            <a:r>
              <a:rPr lang="ru-RU" sz="1600" dirty="0" err="1" smtClean="0"/>
              <a:t>Садохин</a:t>
            </a:r>
            <a:r>
              <a:rPr lang="ru-RU" sz="1600" dirty="0" smtClean="0"/>
              <a:t>. - М. : </a:t>
            </a:r>
            <a:r>
              <a:rPr lang="ru-RU" sz="1600" dirty="0" err="1" smtClean="0"/>
              <a:t>Альфа-М</a:t>
            </a:r>
            <a:r>
              <a:rPr lang="ru-RU" sz="1600" dirty="0" smtClean="0"/>
              <a:t> : </a:t>
            </a:r>
            <a:r>
              <a:rPr lang="ru-RU" sz="1600" dirty="0" err="1" smtClean="0"/>
              <a:t>Инфра-М</a:t>
            </a:r>
            <a:r>
              <a:rPr lang="ru-RU" sz="1600" dirty="0" smtClean="0"/>
              <a:t>, 2013. - 288 с. - </a:t>
            </a:r>
            <a:r>
              <a:rPr lang="ru-RU" sz="1600" dirty="0" err="1" smtClean="0"/>
              <a:t>Библиогр</a:t>
            </a:r>
            <a:r>
              <a:rPr lang="ru-RU" sz="1600" dirty="0" smtClean="0"/>
              <a:t>.: с.: 281-286</a:t>
            </a:r>
          </a:p>
          <a:p>
            <a:r>
              <a:rPr lang="ru-RU" sz="1600" dirty="0" smtClean="0"/>
              <a:t> Экземпляры: всего:2 - ЧЗ(1), АБ(1).</a:t>
            </a:r>
          </a:p>
          <a:p>
            <a:r>
              <a:rPr lang="ru-RU" sz="1600" dirty="0" smtClean="0"/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2996952"/>
            <a:ext cx="4968552" cy="327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Представлен круг вопросов и проблем, возникающих в процессе межкультурного общения. Культура рассматривается как коммуникативная система.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При раскрытии основных тем используются теоретические и методические материалы по межкультурной коммуникации.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Теоретические положения иллюстрируются многочисленными примерами из практики взаимодействия представителей разных культур. Приводятся программа учебного курса, словарь терминов и обширная библиография.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3816424" cy="571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23928" y="404664"/>
            <a:ext cx="522007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ru-RU" sz="1600" b="1" dirty="0" smtClean="0"/>
              <a:t>60.841я73</a:t>
            </a:r>
            <a:endParaRPr lang="ru-RU" sz="1600" dirty="0" smtClean="0"/>
          </a:p>
          <a:p>
            <a:r>
              <a:rPr lang="ru-RU" sz="1600" b="1" dirty="0" err="1" smtClean="0"/>
              <a:t>Коноваленко</a:t>
            </a:r>
            <a:r>
              <a:rPr lang="ru-RU" sz="1600" b="1" dirty="0" smtClean="0"/>
              <a:t>, Марина Юрьевна.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Деловые коммуникации : учебник для бакалавров / М. Ю. </a:t>
            </a:r>
            <a:r>
              <a:rPr lang="ru-RU" sz="1600" dirty="0" err="1" smtClean="0"/>
              <a:t>Коноваленко</a:t>
            </a:r>
            <a:r>
              <a:rPr lang="ru-RU" sz="1600" dirty="0" smtClean="0"/>
              <a:t>, В. А. </a:t>
            </a:r>
            <a:r>
              <a:rPr lang="ru-RU" sz="1600" dirty="0" err="1" smtClean="0"/>
              <a:t>Коноваленко</a:t>
            </a:r>
            <a:r>
              <a:rPr lang="ru-RU" sz="1600" dirty="0" smtClean="0"/>
              <a:t>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2014. - 480 с. : рис., табл. - (Бакалавр. Базовый курс). - </a:t>
            </a:r>
            <a:r>
              <a:rPr lang="ru-RU" sz="1600" dirty="0" err="1" smtClean="0"/>
              <a:t>Библиогр</a:t>
            </a:r>
            <a:r>
              <a:rPr lang="ru-RU" sz="1600" dirty="0" smtClean="0"/>
              <a:t>.: с.: 467-468</a:t>
            </a:r>
          </a:p>
          <a:p>
            <a:r>
              <a:rPr lang="ru-RU" sz="1600" dirty="0" smtClean="0"/>
              <a:t>Экземпляры: всего:3 - ЧЗ(1), АБ(2).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3140968"/>
            <a:ext cx="504056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Учебник составлен в соответствии с требованиями Феде­рального государственного образовательного стандарта высшего профессионального образования третьего поколения и с учетом потребностей рынка труда.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Культура деловой коммуникации способствует установлению и развитию эффективных деловых связей и доверительного партнерства между людьми. Управление про­цессами делового взаимодействия и выстраивание эффективных рабочих контактов внутри компании — это один из очень важных инструментов развития и процветания бизнеса.</a:t>
            </a:r>
          </a:p>
          <a:p>
            <a:endParaRPr lang="ru-RU" sz="1600" dirty="0" smtClean="0"/>
          </a:p>
          <a:p>
            <a:pPr algn="just"/>
            <a:endParaRPr lang="ru-RU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3600400" cy="562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20888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Литературоведение </a:t>
            </a:r>
          </a:p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861" t="53846" r="23812" b="14103"/>
          <a:stretch>
            <a:fillRect/>
          </a:stretch>
        </p:blipFill>
        <p:spPr bwMode="auto">
          <a:xfrm>
            <a:off x="2699792" y="3717032"/>
            <a:ext cx="37328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276872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ИСТОРИЧЕСКИЕ  НАУКИ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857" t="80355" r="64137" b="2878"/>
          <a:stretch>
            <a:fillRect/>
          </a:stretch>
        </p:blipFill>
        <p:spPr bwMode="auto">
          <a:xfrm>
            <a:off x="4860032" y="2564904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404664"/>
            <a:ext cx="49320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80я73</a:t>
            </a:r>
          </a:p>
          <a:p>
            <a:r>
              <a:rPr lang="ru-RU" sz="1600" b="1" dirty="0" smtClean="0"/>
              <a:t>Славянские чтения - 9: сборник статей </a:t>
            </a:r>
            <a:r>
              <a:rPr lang="ru-RU" sz="1600" dirty="0" smtClean="0"/>
              <a:t>международной научно-практической конференции «Славянские чтения - 9» (24 мая 2014 года, г. Тара). - Омск: Полиграфический центр КАН, 2014. - 236 с.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3440" y="2708920"/>
            <a:ext cx="504056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Сборник включает статьи участников международной научно-практической конференции «Славянские чтения - 9», прошедшей 24 мая 2014 года в филиале Омского государственного педагогического университета в г. Таре.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Научные статьи имеют фундаментальный и прикладной характер и посвящены актуальным вопросам современной филологии, филологического образования и славянской культуры. Они представлены учеными, преподавателями, аспирантами и студентами вузов и других образовательных учреждений Российской Федерации, Республики Казахстан, Республики Болгария.</a:t>
            </a:r>
            <a:endParaRPr lang="ru-RU" sz="1500" dirty="0" smtClean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3816424" cy="540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067944" y="404664"/>
            <a:ext cx="507605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74.268.3я73</a:t>
            </a:r>
            <a:endParaRPr lang="ru-RU" sz="1600" dirty="0" smtClean="0"/>
          </a:p>
          <a:p>
            <a:r>
              <a:rPr lang="ru-RU" sz="1600" b="1" dirty="0" smtClean="0"/>
              <a:t>Методика обучения литературному</a:t>
            </a:r>
            <a:r>
              <a:rPr lang="ru-RU" sz="1600" dirty="0" smtClean="0"/>
              <a:t> чтению [Текст] : учебник / под ред. М. П. </a:t>
            </a:r>
            <a:r>
              <a:rPr lang="ru-RU" sz="1600" dirty="0" err="1" smtClean="0"/>
              <a:t>Воюшиной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- М. : Академия, 2013. - 288 с. </a:t>
            </a:r>
          </a:p>
          <a:p>
            <a:r>
              <a:rPr lang="ru-RU" sz="1600" dirty="0" smtClean="0"/>
              <a:t>Экземпляры: всего 5 : ЧЗ (2), АБ (3)</a:t>
            </a:r>
          </a:p>
          <a:p>
            <a:endParaRPr lang="ru-RU" sz="1600" dirty="0" smtClean="0"/>
          </a:p>
          <a:p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1432" y="2276872"/>
            <a:ext cx="511256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Учебник создан в соответствии с Федеральным государственным об­разовательным стандартом по направлению подготовки 050100 — Педагогическое образование (профиль «начальное образование», квалифика­ция «бакалавр»).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Учебник развивает идеи петербургской методической школы, осно­ван на результатах проведенных авторами исследований, учитывает вариа­тивность современного школьного образования.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Учебник организует самостоятельную работу студентов и в области изучения теории и в овладении профессиональными методическими умениями.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Задания нацеливают на изучение разных подходов к решению одной проблемы, выбор и обоснование собственной педагогической позиции.</a:t>
            </a:r>
            <a:endParaRPr lang="ru-RU" sz="1500" dirty="0" smtClean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368602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068960"/>
            <a:ext cx="4680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ИСКУССТВО.  </a:t>
            </a:r>
          </a:p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ИСКУССТВОЗНАНИЕ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6" name="Picture 2" descr="Н. П.Бесчастнов Цветная графика"/>
          <p:cNvPicPr>
            <a:picLocks noChangeAspect="1" noChangeArrowheads="1"/>
          </p:cNvPicPr>
          <p:nvPr/>
        </p:nvPicPr>
        <p:blipFill>
          <a:blip r:embed="rId3" cstate="print"/>
          <a:srcRect l="20000" t="31547" r="25455" b="9090"/>
          <a:stretch>
            <a:fillRect/>
          </a:stretch>
        </p:blipFill>
        <p:spPr bwMode="auto">
          <a:xfrm>
            <a:off x="5220072" y="836711"/>
            <a:ext cx="3744416" cy="546060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16632"/>
            <a:ext cx="478802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85.1я73</a:t>
            </a:r>
            <a:endParaRPr lang="ru-RU" sz="1600" dirty="0" smtClean="0"/>
          </a:p>
          <a:p>
            <a:r>
              <a:rPr lang="ru-RU" sz="1600" b="1" dirty="0" smtClean="0"/>
              <a:t>Чаговец, Т. П. </a:t>
            </a:r>
            <a:r>
              <a:rPr lang="ru-RU" sz="1600" dirty="0" smtClean="0"/>
              <a:t>Словарь терминов по изобразительному искусству. Живопись. Графика. Скульптура [Текст] : учебное пособие / Т. П. Чаговец. - СПб. : Лань ; СПб. : Планета музыки, 2013. - 176 с.</a:t>
            </a:r>
          </a:p>
          <a:p>
            <a:r>
              <a:rPr lang="ru-RU" sz="1600" dirty="0" smtClean="0"/>
              <a:t>Экземпляров: всего 2 : ЧЗ (1), АБ (1)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2348880"/>
            <a:ext cx="46085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«Словарь терминов по изобразительному искусству. Живо­пись. Графика. Скульптура» включает более четырехсот искусствоведческих терминов и понятий.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Словарь снабжен иллюстрациями, которые расположены в определенной исторической последовательности и создают дополнительную возможность осознать развитие искусствоведческих понятий в исторической ретроспективе.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Словарь представляет собой ценный справочный материал по профессиональной терминологии и будет полезен студентам художественных учебных заведений, художникам, искусство­ведам, а также всем, кто интересуется изобразительным искусством.</a:t>
            </a:r>
            <a:endParaRPr lang="ru-RU" sz="1600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077815" cy="63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16632"/>
            <a:ext cx="46805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85.15я73</a:t>
            </a:r>
            <a:endParaRPr lang="ru-RU" sz="1600" dirty="0" smtClean="0"/>
          </a:p>
          <a:p>
            <a:r>
              <a:rPr lang="ru-RU" sz="1600" b="1" dirty="0" err="1" smtClean="0"/>
              <a:t>Лугина</a:t>
            </a:r>
            <a:r>
              <a:rPr lang="ru-RU" sz="1600" b="1" dirty="0" smtClean="0"/>
              <a:t>, Яна Александровна.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Основы академического рисунка : учебное пособие / Я. А. </a:t>
            </a:r>
            <a:r>
              <a:rPr lang="ru-RU" sz="1600" dirty="0" err="1" smtClean="0"/>
              <a:t>Лугина</a:t>
            </a:r>
            <a:r>
              <a:rPr lang="ru-RU" sz="1600" dirty="0" smtClean="0"/>
              <a:t>, В. Н. </a:t>
            </a:r>
            <a:r>
              <a:rPr lang="ru-RU" sz="1600" dirty="0" err="1" smtClean="0"/>
              <a:t>Латышенко</a:t>
            </a:r>
            <a:r>
              <a:rPr lang="ru-RU" sz="1600" dirty="0" smtClean="0"/>
              <a:t>. - Омск : Полиграфический центр КАН, 2013. - 142 с. </a:t>
            </a:r>
          </a:p>
          <a:p>
            <a:r>
              <a:rPr lang="ru-RU" sz="1600" dirty="0" smtClean="0"/>
              <a:t>Экземпляры: всего:25 - АБ(22), ЧЗ(2), МКФФ(1).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2924944"/>
            <a:ext cx="4608512" cy="361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представляет собой анализ изобразительных материалов, а также художественные возможности, которые помогут реализовать академический, тоновой рисунок.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приведены способы выполнения перспектив­ных изображений геометрических фигур.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Данное пособие предназначено для студентов </a:t>
            </a:r>
            <a:r>
              <a:rPr lang="en-US" sz="1600" dirty="0" smtClean="0"/>
              <a:t>I</a:t>
            </a:r>
            <a:r>
              <a:rPr lang="ru-RU" sz="1600" dirty="0" smtClean="0"/>
              <a:t>-</a:t>
            </a:r>
            <a:r>
              <a:rPr lang="en-US" sz="1600" dirty="0" smtClean="0"/>
              <a:t>II </a:t>
            </a:r>
            <a:r>
              <a:rPr lang="ru-RU" sz="1600" dirty="0" smtClean="0"/>
              <a:t>курсов направления «Педагогическое образование», профиля «Художественное образование», а также для всех, кто хочет профессионально овладеть навыками рисунка.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r="974"/>
          <a:stretch>
            <a:fillRect/>
          </a:stretch>
        </p:blipFill>
        <p:spPr bwMode="auto">
          <a:xfrm>
            <a:off x="179512" y="404664"/>
            <a:ext cx="409909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404664"/>
            <a:ext cx="493204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Бесчастнов Н.П. Цветная графика</a:t>
            </a:r>
            <a:r>
              <a:rPr lang="ru-RU" sz="1600" dirty="0" smtClean="0"/>
              <a:t> [Электронный ресурс]: учебное пособие для студентов вузов / Бесчастнов Н. П. – М.: ВЛАДОС, 2014. – 176 с. – Режим доступа: </a:t>
            </a:r>
            <a:r>
              <a:rPr lang="ru-RU" sz="1600" u="sng" dirty="0" smtClean="0">
                <a:hlinkClick r:id="rId4"/>
              </a:rPr>
              <a:t>http://www.knigafund.ru/books/172216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3140968"/>
            <a:ext cx="4752528" cy="30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изложены основы теории и практики цветной графики для студентов вузов, занимающихся изобразительным искусством.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Указаны особенности исполнения творческих тем, встречающихся в практической работе художников-графиков, описаны материалы, средства и приёмы работы в цветной графике.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Кроме того, пособие содержит около 200 изображений произведений известных мастеров мировой и отечественной цветной графики.</a:t>
            </a:r>
            <a:endParaRPr lang="ru-RU" sz="1600" dirty="0"/>
          </a:p>
        </p:txBody>
      </p:sp>
      <p:pic>
        <p:nvPicPr>
          <p:cNvPr id="80898" name="Picture 2" descr="Н. П.Бесчастнов Цветная граф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3960440" cy="530695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139952" y="404664"/>
            <a:ext cx="50040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Моисеев  А. А</a:t>
            </a:r>
            <a:r>
              <a:rPr lang="ru-RU" sz="1600" dirty="0" smtClean="0"/>
              <a:t>.  Пастельная живопись. Русская реалистическая школа [Электронный ресурс]: учебное пособие для студентов вузов / Моисеев А. А., </a:t>
            </a:r>
            <a:r>
              <a:rPr lang="ru-RU" sz="1600" dirty="0" smtClean="0">
                <a:hlinkClick r:id="rId4"/>
              </a:rPr>
              <a:t>.</a:t>
            </a:r>
            <a:r>
              <a:rPr lang="ru-RU" sz="1600" dirty="0" smtClean="0"/>
              <a:t> – М.: ВЛАДОС, 2014. – 96 с. – Режим доступа: </a:t>
            </a:r>
            <a:r>
              <a:rPr lang="ru-RU" sz="1600" u="sng" dirty="0" smtClean="0">
                <a:hlinkClick r:id="rId5"/>
              </a:rPr>
              <a:t>http://www.knigafund.ru/books/172218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2276872"/>
            <a:ext cx="4824536" cy="425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раскрыта художественно-эстетическая значимость пастельной живописи, выявлены технико-технологические особенности исполнения в различных техниках с учётом специфики русской реалистической школы.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Приведена методика обучения пастельной живописи в сочетании со смешанными техниками, описана методика работы сухой пастелью.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Показано развитие техники пастели в течение длительного времени, рассказано о производстве и выборе оптимальных материалов и художественных техник.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защите, хранению, экспонированию и реставрации пастели.</a:t>
            </a:r>
            <a:endParaRPr lang="ru-RU" sz="1600" dirty="0"/>
          </a:p>
        </p:txBody>
      </p:sp>
      <p:pic>
        <p:nvPicPr>
          <p:cNvPr id="82946" name="Picture 2" descr="Ю. Ю.Дорофеева Пастельная живопись. Русская реалистическая шко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908720"/>
            <a:ext cx="3907821" cy="525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139952" y="404664"/>
            <a:ext cx="50040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Лушников Б.В.</a:t>
            </a:r>
            <a:r>
              <a:rPr lang="ru-RU" sz="1600" dirty="0" smtClean="0"/>
              <a:t> Рисунок. Портрет [Электронный ресурс]: учебное пособие для студентов вузов  / Б. В. Лушников. – М.: ВЛАДОС, 2012. – 144 с. – Режим доступа: </a:t>
            </a:r>
            <a:r>
              <a:rPr lang="ru-RU" sz="1600" u="sng" dirty="0" smtClean="0">
                <a:hlinkClick r:id="rId4"/>
              </a:rPr>
              <a:t>http://www.knigafund.ru/books/86540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2924944"/>
            <a:ext cx="4896544" cy="369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выявлена специфика жанра портрета, указаны изобразительные особенности рисунка головы, проанализировано информационное содержание типовых поворотов, наклонов и ракурсов головы.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Рассмотрены психологические компоненты в создании портрета, описана техника быстрого портретного рисунка.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Отдельная глава издания содержит галерею быстрых портретных дорожных рисунков и их авторский ретроспективный анализ.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/>
          </a:p>
        </p:txBody>
      </p:sp>
      <p:pic>
        <p:nvPicPr>
          <p:cNvPr id="84996" name="Picture 4" descr="Б. В.Лушников Рисунок. Портр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052736"/>
            <a:ext cx="3821963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184576" cy="1224136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2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31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Новинки </a:t>
            </a:r>
            <a:br>
              <a:rPr lang="ru-RU" sz="3100" b="1" cap="all" spc="100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100" b="1" cap="all" spc="100" dirty="0" err="1" smtClean="0">
                <a:solidFill>
                  <a:srgbClr val="FF0000"/>
                </a:solidFill>
                <a:latin typeface="Arial Narrow" pitchFamily="34" charset="0"/>
              </a:rPr>
              <a:t>ПЕРИОДИЧЕСКИх</a:t>
            </a:r>
            <a:r>
              <a:rPr lang="ru-RU" sz="3100" b="1" cap="all" spc="100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ru-RU" sz="3100" b="1" cap="all" spc="100" dirty="0" err="1" smtClean="0">
                <a:solidFill>
                  <a:srgbClr val="FF0000"/>
                </a:solidFill>
                <a:latin typeface="Arial Narrow" pitchFamily="34" charset="0"/>
              </a:rPr>
              <a:t>ИЗДАНИй</a:t>
            </a:r>
            <a:r>
              <a:rPr lang="ru-RU" sz="3100" b="1" cap="all" spc="100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3100" b="1" cap="all" spc="100" dirty="0" smtClean="0">
                <a:solidFill>
                  <a:srgbClr val="1E4778"/>
                </a:solidFill>
                <a:latin typeface="Arial Narrow" pitchFamily="34" charset="0"/>
              </a:rPr>
            </a:br>
            <a:endParaRPr lang="ru-RU" sz="3100" b="1" cap="all" spc="1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D:\СБОРНАЯ 2 ДЕКАБРЯ РАБОЧИЙ СТОЛ\К ПОНЕДЕЛЬНИКУ_ФЕВРАЛЬ_2015\ФЕВРАЛЬ_ПРЕЗЕНТАЦИИ_СОЗДАЮ_15\сканер_журналы_15\ж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1728192" cy="231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СБОРНАЯ 2 ДЕКАБРЯ РАБОЧИЙ СТОЛ\К ПОНЕДЕЛЬНИКУ_ФЕВРАЛЬ_2015\ФЕВРАЛЬ_ПРЕЗЕНТАЦИИ_СОЗДАЮ_15\сканер_журналы_15\ж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СБОРНАЯ 2 ДЕКАБРЯ РАБОЧИЙ СТОЛ\К ПОНЕДЕЛЬНИКУ_ФЕВРАЛЬ_2015\ФЕВРАЛЬ_ПРЕЗЕНТАЦИИ_СОЗДАЮ_15\сканер_журналы_15\ж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844824"/>
            <a:ext cx="14401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СБОРНАЯ 2 ДЕКАБРЯ РАБОЧИЙ СТОЛ\К ПОНЕДЕЛЬНИКУ_ФЕВРАЛЬ_2015\ФЕВРАЛЬ_ПРЕЗЕНТАЦИИ_СОЗДАЮ_15\сканер_журналы_15\ж000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844824"/>
            <a:ext cx="167064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СБОРНАЯ 2 ДЕКАБРЯ РАБОЧИЙ СТОЛ\К ПОНЕДЕЛЬНИКУ_ФЕВРАЛЬ_2015\ФЕВРАЛЬ_ПРЕЗЕНТАЦИИ_СОЗДАЮ_15\сканер_журналы_15\ж000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060848"/>
            <a:ext cx="144806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СБОРНАЯ 2 ДЕКАБРЯ РАБОЧИЙ СТОЛ\К ПОНЕДЕЛЬНИКУ_ФЕВРАЛЬ_2015\ФЕВРАЛЬ_ПРЕЗЕНТАЦИИ_СОЗДАЮ_15\сканер_журналы_15\ж000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636912"/>
            <a:ext cx="1424821" cy="217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СБОРНАЯ 2 ДЕКАБРЯ РАБОЧИЙ СТОЛ\К ПОНЕДЕЛЬНИКУ_ФЕВРАЛЬ_2015\ФЕВРАЛЬ_ПРЕЗЕНТАЦИИ_СОЗДАЮ_15\сканер_журналы_15\ж0007.jpg"/>
          <p:cNvPicPr/>
          <p:nvPr/>
        </p:nvPicPr>
        <p:blipFill>
          <a:blip r:embed="rId10" cstate="print"/>
          <a:srcRect l="4348"/>
          <a:stretch>
            <a:fillRect/>
          </a:stretch>
        </p:blipFill>
        <p:spPr bwMode="auto">
          <a:xfrm>
            <a:off x="755576" y="4509120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СБОРНАЯ 2 ДЕКАБРЯ РАБОЧИЙ СТОЛ\К ПОНЕДЕЛЬНИКУ_ФЕВРАЛЬ_2015\ФЕВРАЛЬ_ПРЕЗЕНТАЦИИ_СОЗДАЮ_15\сканер_журналы_15\ж00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4509120"/>
            <a:ext cx="1403647" cy="1982602"/>
          </a:xfrm>
          <a:prstGeom prst="rect">
            <a:avLst/>
          </a:prstGeom>
          <a:noFill/>
        </p:spPr>
      </p:pic>
      <p:pic>
        <p:nvPicPr>
          <p:cNvPr id="16" name="Рисунок 15" descr="D:\СБОРНАЯ 2 ДЕКАБРЯ РАБОЧИЙ СТОЛ\К ПОНЕДЕЛЬНИКУ_ФЕВРАЛЬ_2015\ФЕВРАЛЬ_ПРЕЗЕНТАЦИИ_СОЗДАЮ_15\сканер_журналы_15\ж0009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4509120"/>
            <a:ext cx="1512168" cy="2077459"/>
          </a:xfrm>
          <a:prstGeom prst="rect">
            <a:avLst/>
          </a:prstGeom>
          <a:noFill/>
        </p:spPr>
      </p:pic>
      <p:pic>
        <p:nvPicPr>
          <p:cNvPr id="17" name="Рисунок 16" descr="D:\СБОРНАЯ 2 ДЕКАБРЯ РАБОЧИЙ СТОЛ\К ПОНЕДЕЛЬНИКУ_ФЕВРАЛЬ_2015\ФЕВРАЛЬ_ПРЕЗЕНТАЦИИ_СОЗДАЮ_15\сканер_журналы_15\ж001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3068960"/>
            <a:ext cx="1655892" cy="233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СБОРНАЯ 2 ДЕКАБРЯ РАБОЧИЙ СТОЛ\К ПОНЕДЕЛЬНИКУ_ФЕВРАЛЬ_2015\ФЕВРАЛЬ_ПРЕЗЕНТАЦИИ_СОЗДАЮ_15\сканер_журналы_15\ж0012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4509120"/>
            <a:ext cx="1512168" cy="211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СБОРНАЯ 2 ДЕКАБРЯ РАБОЧИЙ СТОЛ\К ПОНЕДЕЛЬНИКУ_ФЕВРАЛЬ_2015\ФЕВРАЛЬ_ПРЕЗЕНТАЦИИ_СОЗДАЮ_15\сканер_журналы_15\ж0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4392488" cy="588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6016" y="1628800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РОДИНА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99992" y="3212976"/>
            <a:ext cx="4644008" cy="1944216"/>
          </a:xfrm>
        </p:spPr>
        <p:txBody>
          <a:bodyPr>
            <a:noAutofit/>
          </a:bodyPr>
          <a:lstStyle/>
          <a:p>
            <a:r>
              <a:rPr lang="ru-RU" sz="1800" dirty="0" smtClean="0"/>
              <a:t>Журнал  Родина</a:t>
            </a:r>
            <a:br>
              <a:rPr lang="ru-RU" sz="1800" dirty="0" smtClean="0"/>
            </a:br>
            <a:r>
              <a:rPr lang="ru-RU" sz="1800" dirty="0" smtClean="0"/>
              <a:t>Российский исторический иллюстрированный журнал. Основан в 1879 году, возобновлен с января 1989 года.  Учредители: Правительство Российской Федерации, Администрация Президента Российской Федерации.</a:t>
            </a:r>
            <a:endParaRPr lang="ru-RU" sz="1400" cap="all" dirty="0"/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1920" y="3140968"/>
            <a:ext cx="511256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dirty="0" smtClean="0"/>
              <a:t>В предлагаемом издании история Востока излагается с глубокой древности и до сегодняшнего дня в рамках единой авторской концепции.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В первом томе рассматривается история древних и средневековых (до </a:t>
            </a:r>
            <a:r>
              <a:rPr lang="en-US" sz="1500" dirty="0" smtClean="0"/>
              <a:t>XIX </a:t>
            </a:r>
            <a:r>
              <a:rPr lang="ru-RU" sz="1500" dirty="0" smtClean="0"/>
              <a:t>в.) государств и обществ Азии и Африки.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Дается оценка особенностей развития разных стран Востока; много внимания уделяется процессу </a:t>
            </a:r>
            <a:r>
              <a:rPr lang="ru-RU" sz="1500" dirty="0" err="1" smtClean="0"/>
              <a:t>социо</a:t>
            </a:r>
            <a:r>
              <a:rPr lang="ru-RU" sz="1500" dirty="0" smtClean="0"/>
              <a:t>-</a:t>
            </a:r>
            <a:r>
              <a:rPr lang="en-US" sz="1500" dirty="0" smtClean="0"/>
              <a:t> </a:t>
            </a:r>
            <a:r>
              <a:rPr lang="ru-RU" sz="1500" dirty="0" smtClean="0"/>
              <a:t>и </a:t>
            </a:r>
            <a:r>
              <a:rPr lang="ru-RU" sz="1500" dirty="0" err="1" smtClean="0"/>
              <a:t>политогенеза</a:t>
            </a:r>
            <a:r>
              <a:rPr lang="ru-RU" sz="1500" dirty="0" smtClean="0"/>
              <a:t>, сложению структуры власти и отношений собственности в неевропейском мире, а также описанию и анализу исторического пути, традици­ям и специфике </a:t>
            </a:r>
            <a:r>
              <a:rPr lang="ru-RU" sz="1500" dirty="0" err="1" smtClean="0"/>
              <a:t>религиозно-цивилизационных</a:t>
            </a:r>
            <a:r>
              <a:rPr lang="ru-RU" sz="1500" dirty="0" smtClean="0"/>
              <a:t> ценностей различных народов. </a:t>
            </a:r>
            <a:endParaRPr lang="ru-RU" sz="15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5076056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63.3(5)я73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Васильев, Л. С.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История Востока: учебник для магистров: в 2 т. Т. </a:t>
            </a:r>
            <a:r>
              <a:rPr lang="en-US" sz="1600" dirty="0" smtClean="0"/>
              <a:t>I </a:t>
            </a:r>
            <a:r>
              <a:rPr lang="ru-RU" sz="1600" dirty="0" smtClean="0"/>
              <a:t>/  Л. С. Васильев. – 6-е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– М.: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2013. – 722 с. – Серия: Магистр.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Экземпляры: всего: 5 – ЧЗ (1), АБ (4)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830"/>
          <a:stretch>
            <a:fillRect/>
          </a:stretch>
        </p:blipFill>
        <p:spPr bwMode="auto">
          <a:xfrm>
            <a:off x="179512" y="476672"/>
            <a:ext cx="361657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СБОРНАЯ 2 ДЕКАБРЯ РАБОЧИЙ СТОЛ\К ПОНЕДЕЛЬНИКУ_ФЕВРАЛЬ_2015\ФЕВРАЛЬ_ПРЕЗЕНТАЦИИ_СОЗДАЮ_15\сканер_журналы_15\ж0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4644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6016" y="2348880"/>
            <a:ext cx="428396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/>
              <a:t>В журнале регулярно выходят специальные выпуски журнала, посвященные важнейшим темам отечественной истории и отношениям России с ее соседями; среди них - "Россия на Кавказе", "Земля Сибирь", "Евреи в России", "Древняя Русь", «Санкт-Петербургу - 300 лет", "Россия и Швеция", "Россия и Турция", "Россия и Украина", "Россия и Германия", "Россия и Великобритания" и многие другие.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556792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Российская история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3284984"/>
            <a:ext cx="4824536" cy="136815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Академический научно-издательский, производственно-полиграфический и </a:t>
            </a:r>
            <a:r>
              <a:rPr lang="ru-RU" sz="1800" b="1" dirty="0" err="1" smtClean="0"/>
              <a:t>книгораспространительский</a:t>
            </a:r>
            <a:r>
              <a:rPr lang="ru-RU" sz="1800" b="1" dirty="0" smtClean="0"/>
              <a:t> центр РАН "Издательство "Наука"</a:t>
            </a:r>
            <a:endParaRPr lang="ru-RU" sz="1400" b="1" cap="all" dirty="0"/>
          </a:p>
        </p:txBody>
      </p:sp>
      <p:pic>
        <p:nvPicPr>
          <p:cNvPr id="6" name="Рисунок 5" descr="D:\СБОРНАЯ 2 ДЕКАБРЯ РАБОЧИЙ СТОЛ\К ПОНЕДЕЛЬНИКУ_ФЕВРАЛЬ_2015\ФЕВРАЛЬ_ПРЕЗЕНТАЦИИ_СОЗДАЮ_15\сканер_журналы_15\ж0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37444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1556792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Новая и новейшая история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39952" y="3429000"/>
            <a:ext cx="4824536" cy="136815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Статьи и материалы по истории новейшего времени, очерки исторической науки в России и за рубежом, рецензии на новые издания.</a:t>
            </a:r>
            <a:endParaRPr lang="ru-RU" sz="1400" b="1" cap="all" dirty="0"/>
          </a:p>
        </p:txBody>
      </p:sp>
      <p:pic>
        <p:nvPicPr>
          <p:cNvPr id="9" name="Рисунок 8" descr="D:\СБОРНАЯ 2 ДЕКАБРЯ РАБОЧИЙ СТОЛ\К ПОНЕДЕЛЬНИКУ_ФЕВРАЛЬ_2015\ФЕВРАЛЬ_ПРЕЗЕНТАЦИИ_СОЗДАЮ_15\сканер_журналы_15\ж00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4248472" cy="60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1412776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Преподавание истории в школе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2564904"/>
            <a:ext cx="4788024" cy="331236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Старейшее в стране издание для учителей истории и обществознания. </a:t>
            </a:r>
            <a:br>
              <a:rPr lang="ru-RU" sz="1800" b="1" dirty="0" smtClean="0"/>
            </a:br>
            <a:r>
              <a:rPr lang="ru-RU" sz="1800" b="1" dirty="0" smtClean="0"/>
              <a:t>На страницах журнала Вы сможете познакомиться с самыми последними методическими и дидактическими разработками, поурочным планированием, новейшими исследованиями по истории, обществоведению, философии, политологии, социологии и др.</a:t>
            </a:r>
            <a:br>
              <a:rPr lang="ru-RU" sz="1800" b="1" dirty="0" smtClean="0"/>
            </a:br>
            <a:endParaRPr lang="ru-RU" sz="1400" b="1" cap="all" dirty="0"/>
          </a:p>
        </p:txBody>
      </p:sp>
      <p:pic>
        <p:nvPicPr>
          <p:cNvPr id="6" name="Рисунок 5" descr="D:\СБОРНАЯ 2 ДЕКАБРЯ РАБОЧИЙ СТОЛ\К ПОНЕДЕЛЬНИКУ_ФЕВРАЛЬ_2015\ФЕВРАЛЬ_ПРЕЗЕНТАЦИИ_СОЗДАЮ_15\сканер_журналы_15\ж0005.jpg"/>
          <p:cNvPicPr/>
          <p:nvPr/>
        </p:nvPicPr>
        <p:blipFill>
          <a:blip r:embed="rId4" cstate="print"/>
          <a:srcRect l="2447"/>
          <a:stretch>
            <a:fillRect/>
          </a:stretch>
        </p:blipFill>
        <p:spPr bwMode="auto">
          <a:xfrm>
            <a:off x="107504" y="476672"/>
            <a:ext cx="42849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548680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Преподавание истории и обществознания в школе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95936" y="2420888"/>
            <a:ext cx="4968552" cy="403244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1550" dirty="0" smtClean="0"/>
              <a:t>На страницах журнала раскрываются приоритетные направления и актуальные проблемы исторического и обществоведческого образования: государственная образовательная политика, вопросы реализации государственных образовательных стандартов, новые образовательные технологии, введение единого государственного экзамена по истории и обществознанию и др.</a:t>
            </a:r>
            <a:br>
              <a:rPr lang="ru-RU" sz="1550" dirty="0" smtClean="0"/>
            </a:br>
            <a:r>
              <a:rPr lang="ru-RU" sz="1550" dirty="0" smtClean="0"/>
              <a:t> </a:t>
            </a:r>
            <a:br>
              <a:rPr lang="ru-RU" sz="1550" dirty="0" smtClean="0"/>
            </a:br>
            <a:r>
              <a:rPr lang="ru-RU" sz="1550" dirty="0" smtClean="0"/>
              <a:t>Наряду с устоявшимися рубриками: «История и науки об обществе», «Дидактика и методика», «Экономика и право в школе», «Информация», «Новые книги по истории и обществознанию», «Почта редакции», открываются новые, такие так «Подготовка и переподготовка учителя истории и обществознания». </a:t>
            </a:r>
            <a:endParaRPr lang="ru-RU" sz="1500" b="1" cap="all" dirty="0"/>
          </a:p>
        </p:txBody>
      </p:sp>
      <p:pic>
        <p:nvPicPr>
          <p:cNvPr id="7" name="Рисунок 6" descr="D:\СБОРНАЯ 2 ДЕКАБРЯ РАБОЧИЙ СТОЛ\К ПОНЕДЕЛЬНИКУ_ФЕВРАЛЬ_2015\ФЕВРАЛЬ_ПРЕЗЕНТАЦИИ_СОЗДАЮ_15\сканер_журналы_15\ж0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381642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139952" y="1700808"/>
            <a:ext cx="4824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/>
              <a:t>Научно-методический журнал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764704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История.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Всё для учителя!</a:t>
            </a:r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55976" y="1844824"/>
            <a:ext cx="46085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/>
              <a:t>Научно-методический журнал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:\СБОРНАЯ 2 ДЕКАБРЯ РАБОЧИЙ СТОЛ\К ПОНЕДЕЛЬНИКУ_ФЕВРАЛЬ_2015\ФЕВРАЛЬ_ПРЕЗЕНТАЦИИ_СОЗДАЮ_15\сканер_журналы_15\ж0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3968" y="3356992"/>
            <a:ext cx="4860032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800" dirty="0" smtClean="0"/>
              <a:t>Новый журнал учителя истории. </a:t>
            </a:r>
            <a:br>
              <a:rPr lang="ru-RU" sz="1800" dirty="0" smtClean="0"/>
            </a:br>
            <a:r>
              <a:rPr lang="ru-RU" sz="1800" dirty="0" smtClean="0"/>
              <a:t>Лучшие идеи, методики, современные технологии, педагогические находки – все для эффективной работы учителя.</a:t>
            </a:r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404664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" dirty="0" smtClean="0">
                <a:solidFill>
                  <a:srgbClr val="C00000"/>
                </a:solidFill>
                <a:latin typeface="Arial Narrow" pitchFamily="34" charset="0"/>
              </a:rPr>
              <a:t>СОЦИОЛОГИЧЕСКИЕ  ИССЛЕДОВАНИЯ  (СОЦИС)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95936" y="1484784"/>
            <a:ext cx="48245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/>
              <a:t>Научно-методический журнал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95738" y="2636912"/>
            <a:ext cx="5148262" cy="38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800" dirty="0" smtClean="0"/>
              <a:t>Журнал РАН по социологии. </a:t>
            </a:r>
            <a:br>
              <a:rPr lang="ru-RU" sz="1800" dirty="0" smtClean="0"/>
            </a:br>
            <a:r>
              <a:rPr lang="ru-RU" sz="1800" dirty="0" smtClean="0"/>
              <a:t>Основные рубрики журнала: </a:t>
            </a:r>
            <a:br>
              <a:rPr lang="ru-RU" sz="1800" dirty="0" smtClean="0"/>
            </a:br>
            <a:r>
              <a:rPr lang="ru-RU" sz="1800" dirty="0" smtClean="0"/>
              <a:t>Академическая трибуна, Политическая социология, Теория. Методология, </a:t>
            </a:r>
            <a:r>
              <a:rPr lang="ru-RU" sz="1800" dirty="0" err="1" smtClean="0"/>
              <a:t>Этносоциология</a:t>
            </a:r>
            <a:r>
              <a:rPr lang="ru-RU" sz="1800" dirty="0" smtClean="0"/>
              <a:t>, Экономическая социология, Дискуссии, Социальная политика и социальная структура, Социологическое наследие. </a:t>
            </a:r>
            <a:br>
              <a:rPr lang="ru-RU" sz="1800" dirty="0" smtClean="0"/>
            </a:br>
            <a:r>
              <a:rPr lang="ru-RU" sz="1800" dirty="0" smtClean="0"/>
              <a:t>Ряд рубрик журнала посвящены социологии культуры, образования, науки, управления, права, молодежи, демографии, социологической публицистике. Новая рубрика журнала - Историческая социология.</a:t>
            </a:r>
          </a:p>
        </p:txBody>
      </p:sp>
      <p:pic>
        <p:nvPicPr>
          <p:cNvPr id="89090" name="Picture 2" descr="D:\СБОРНАЯ 2 ДЕКАБРЯ РАБОЧИЙ СТОЛ\К ПОНЕДЕЛЬНИКУ_ФЕВРАЛЬ_2015\ФЕВРАЛЬ_ПРЕЗЕНТАЦИИ_СОЗДАЮ_15\сканер_журналы_15\ж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4027451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620688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" dirty="0" smtClean="0">
                <a:solidFill>
                  <a:srgbClr val="C00000"/>
                </a:solidFill>
                <a:latin typeface="Arial Narrow" pitchFamily="34" charset="0"/>
              </a:rPr>
              <a:t>ПОЛИТИЧЕСКИЕ  ИССЛЕДОВАНИЯ  (ПОЛИС)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11960" y="1844824"/>
            <a:ext cx="49320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/>
              <a:t>Научный и культурно-просветительский журнал. Центр консолидации политической науки в России.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11960" y="4221088"/>
            <a:ext cx="4932040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800" dirty="0" smtClean="0"/>
              <a:t>Журнал «Полис. Политические исследования» – ведущий российский научный и культурно-просветительский журнал в области политологии и политической социологии</a:t>
            </a:r>
          </a:p>
        </p:txBody>
      </p:sp>
      <p:pic>
        <p:nvPicPr>
          <p:cNvPr id="7" name="Рисунок 6" descr="D:\СБОРНАЯ 2 ДЕКАБРЯ РАБОЧИЙ СТОЛ\К ПОНЕДЕЛЬНИКУ_ФЕВРАЛЬ_2015\ФЕВРАЛЬ_ПРЕЗЕНТАЦИИ_СОЗДАЮ_15\сканер_журналы_15\ж0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3983026" cy="54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932040" y="1484784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spc="20" dirty="0" smtClean="0"/>
              <a:t>НАУЧНО-ТЕОРЕТИЧЕСКИЙ  ЖУРНАЛ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11960" y="3789040"/>
            <a:ext cx="4932040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ru-RU" sz="1800" dirty="0" smtClean="0"/>
              <a:t>Центральный философский журнал России. Орган Президиума РАН. </a:t>
            </a:r>
            <a:br>
              <a:rPr lang="ru-RU" sz="1800" dirty="0" smtClean="0"/>
            </a:br>
            <a:r>
              <a:rPr lang="ru-RU" sz="1800" dirty="0" smtClean="0"/>
              <a:t>Обсуждаются проблемы судеб российской культуры, вопросы российской ментальности, становления гражданского общества в России, общие проблемы философии истории, политической философии, философии права.</a:t>
            </a:r>
            <a:br>
              <a:rPr lang="ru-RU" sz="1800" dirty="0" smtClean="0"/>
            </a:br>
            <a:r>
              <a:rPr lang="ru-RU" sz="1800" dirty="0" smtClean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98072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ВОПРОСЫ  ФИЛОСОФИИ   </a:t>
            </a:r>
            <a:endParaRPr lang="ru-RU" sz="2000" cap="all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Рисунок 8" descr="D:\СБОРНАЯ 2 ДЕКАБРЯ РАБОЧИЙ СТОЛ\К ПОНЕДЕЛЬНИКУ_ФЕВРАЛЬ_2015\ФЕВРАЛЬ_ПРЕЗЕНТАЦИИ_СОЗДАЮ_15\сканер_журналы_15\ж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320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62880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" dirty="0" smtClean="0">
                <a:solidFill>
                  <a:srgbClr val="C00000"/>
                </a:solidFill>
                <a:latin typeface="Arial Narrow" pitchFamily="34" charset="0"/>
              </a:rPr>
              <a:t>Литература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16016" y="3068960"/>
            <a:ext cx="43204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/>
              <a:t>Журнал для учителей словесности</a:t>
            </a:r>
          </a:p>
          <a:p>
            <a:pPr lvl="0" algn="ctr">
              <a:spcBef>
                <a:spcPct val="0"/>
              </a:spcBef>
            </a:pPr>
            <a:r>
              <a:rPr lang="ru-RU" b="1" dirty="0" smtClean="0"/>
              <a:t>Издательский дом «Первое сентября»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D:\СБОРНАЯ 2 ДЕКАБРЯ РАБОЧИЙ СТОЛ\К ПОНЕДЕЛЬНИКУ_ФЕВРАЛЬ_2015\ФЕВРАЛЬ_ПРЕЗЕНТАЦИИ_СОЗДАЮ_15\сканер_журналы_15\ж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8680"/>
            <a:ext cx="439248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39952" y="2204864"/>
            <a:ext cx="4896544" cy="437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50" dirty="0" smtClean="0"/>
              <a:t>Второй том двухтомника, посвященного истории Азии и Африки, касается событий </a:t>
            </a:r>
            <a:r>
              <a:rPr lang="en-US" sz="1550" dirty="0" smtClean="0"/>
              <a:t>XIX</a:t>
            </a:r>
            <a:r>
              <a:rPr lang="ru-RU" sz="1550" dirty="0" smtClean="0"/>
              <a:t>—</a:t>
            </a:r>
            <a:r>
              <a:rPr lang="en-US" sz="1550" dirty="0" smtClean="0"/>
              <a:t>XX </a:t>
            </a:r>
            <a:r>
              <a:rPr lang="ru-RU" sz="1550" dirty="0" smtClean="0"/>
              <a:t>вв., когда колониальный, а затем и </a:t>
            </a:r>
            <a:r>
              <a:rPr lang="ru-RU" sz="1550" dirty="0" err="1" smtClean="0"/>
              <a:t>постколониальный</a:t>
            </a:r>
            <a:r>
              <a:rPr lang="ru-RU" sz="1550" dirty="0" smtClean="0"/>
              <a:t> Восток, подвергаясь давлению со стороны западных держав, сопротивляясь и приспосабливаясь, модернизировался и выбирал свой путь развития. </a:t>
            </a:r>
          </a:p>
          <a:p>
            <a:pPr algn="just">
              <a:spcAft>
                <a:spcPts val="600"/>
              </a:spcAft>
            </a:pPr>
            <a:r>
              <a:rPr lang="ru-RU" sz="1550" dirty="0" smtClean="0"/>
              <a:t>Анализируется роль </a:t>
            </a:r>
            <a:r>
              <a:rPr lang="ru-RU" sz="1550" dirty="0" err="1" smtClean="0"/>
              <a:t>религиозно-цивилизационной</a:t>
            </a:r>
            <a:r>
              <a:rPr lang="ru-RU" sz="1550" dirty="0" smtClean="0"/>
              <a:t> традиции в процессе поиска путей развития современного Востока. </a:t>
            </a:r>
          </a:p>
          <a:p>
            <a:pPr algn="just">
              <a:spcAft>
                <a:spcPts val="600"/>
              </a:spcAft>
            </a:pPr>
            <a:r>
              <a:rPr lang="ru-RU" sz="1550" dirty="0" smtClean="0"/>
              <a:t>Рассматриваются варианты трансформации традиционных цивилизаций Востока и слаборазвитых </a:t>
            </a:r>
            <a:r>
              <a:rPr lang="ru-RU" sz="1550" dirty="0" err="1" smtClean="0"/>
              <a:t>полупервобытных</a:t>
            </a:r>
            <a:r>
              <a:rPr lang="ru-RU" sz="1550" dirty="0" smtClean="0"/>
              <a:t> восточных обществ в общества смешанного </a:t>
            </a:r>
            <a:r>
              <a:rPr lang="ru-RU" sz="1550" dirty="0" err="1" smtClean="0"/>
              <a:t>вестернизированного</a:t>
            </a:r>
            <a:r>
              <a:rPr lang="ru-RU" sz="1550" dirty="0" smtClean="0"/>
              <a:t> типа. </a:t>
            </a:r>
          </a:p>
          <a:p>
            <a:pPr algn="just">
              <a:spcAft>
                <a:spcPts val="600"/>
              </a:spcAft>
            </a:pPr>
            <a:r>
              <a:rPr lang="ru-RU" sz="1550" dirty="0" smtClean="0"/>
              <a:t>Особое внимание уделено ситуации на современном Востоке, включая растущие тем­пы воспроизводства населения. Специально рассматривается проблема исламского фундаментализма в современном мире.</a:t>
            </a:r>
            <a:endParaRPr lang="ru-RU" sz="15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932040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63.3(5)я73 </a:t>
            </a:r>
            <a:br>
              <a:rPr lang="ru-RU" sz="1600" b="1" dirty="0" smtClean="0"/>
            </a:br>
            <a:r>
              <a:rPr lang="ru-RU" sz="1600" b="1" dirty="0" smtClean="0"/>
              <a:t>Васильев, Л. С.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История Востока: учебник для магистров: в 2 т. Т. </a:t>
            </a:r>
            <a:r>
              <a:rPr lang="en-US" sz="1600" dirty="0" smtClean="0"/>
              <a:t>II </a:t>
            </a:r>
            <a:r>
              <a:rPr lang="ru-RU" sz="1600" dirty="0" smtClean="0"/>
              <a:t>/Л. С. Васильев. – 6-е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– М.: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2013. – 788 с.– Серия: Магистр.</a:t>
            </a:r>
            <a:br>
              <a:rPr lang="ru-RU" sz="1600" dirty="0" smtClean="0"/>
            </a:br>
            <a:r>
              <a:rPr lang="ru-RU" sz="1600" dirty="0" smtClean="0"/>
              <a:t>Экземпляры: всего: 5 – ЧЗ (1), АБ (4)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374811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836712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" dirty="0" smtClean="0">
                <a:solidFill>
                  <a:srgbClr val="C00000"/>
                </a:solidFill>
                <a:latin typeface="Arial Narrow" pitchFamily="34" charset="0"/>
              </a:rPr>
              <a:t>Литература в школе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99992" y="1412776"/>
            <a:ext cx="43924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/>
              <a:t>Научно-методический журнал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11960" y="2452146"/>
            <a:ext cx="4752528" cy="398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ru-RU" sz="1800" dirty="0" smtClean="0"/>
              <a:t> </a:t>
            </a:r>
            <a:r>
              <a:rPr lang="ru-RU" sz="1700" dirty="0" smtClean="0"/>
              <a:t>Это ежемесячное научно-методическое издание знакомит читателей с теорией и историей литературы, вопросами литературоведения, достижениями методики преподавания и продвижения передового опыта лучших учителей страны, содержанием и объёмом курса литературы в школе. </a:t>
            </a:r>
            <a:br>
              <a:rPr lang="ru-RU" sz="1700" dirty="0" smtClean="0"/>
            </a:br>
            <a:r>
              <a:rPr lang="ru-RU" sz="1700" dirty="0" smtClean="0"/>
              <a:t>Журнал предлагает учителям литературы уже готовые планы уроков по некоторым темам, в качестве образца. </a:t>
            </a:r>
            <a:br>
              <a:rPr lang="ru-RU" sz="1700" dirty="0" smtClean="0"/>
            </a:br>
            <a:r>
              <a:rPr lang="ru-RU" sz="1700" dirty="0" smtClean="0"/>
              <a:t>Помимо информации для преподавателей, издание содержит материалы в помощь учащимся.</a:t>
            </a:r>
            <a:endParaRPr lang="ru-RU" sz="1800" dirty="0" smtClean="0"/>
          </a:p>
        </p:txBody>
      </p:sp>
      <p:pic>
        <p:nvPicPr>
          <p:cNvPr id="6" name="Рисунок 5" descr="D:\СБОРНАЯ 2 ДЕКАБРЯ РАБОЧИЙ СТОЛ\К ПОНЕДЕЛЬНИКУ_ФЕВРАЛЬ_2015\ФЕВРАЛЬ_ПРЕЗЕНТАЦИИ_СОЗДАЮ_15\сканер_журналы_15\ж0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4071687" cy="57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04664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0" dirty="0" smtClean="0">
                <a:solidFill>
                  <a:srgbClr val="C00000"/>
                </a:solidFill>
                <a:latin typeface="Arial Narrow" pitchFamily="34" charset="0"/>
              </a:rPr>
              <a:t>Искусство. Всё для учителя!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99992" y="980728"/>
            <a:ext cx="439248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/>
              <a:t>Научно-методический журнал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27984" y="1916832"/>
            <a:ext cx="4716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/>
              <a:t>Практический журнал для учителя искусства.</a:t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страницах журнала регулярно публикуются материалы:</a:t>
            </a:r>
            <a:br>
              <a:rPr lang="ru-RU" sz="1600" dirty="0" smtClean="0"/>
            </a:br>
            <a:r>
              <a:rPr lang="ru-RU" sz="1600" dirty="0" smtClean="0"/>
              <a:t>статьи методического характера;</a:t>
            </a:r>
            <a:br>
              <a:rPr lang="ru-RU" sz="1600" dirty="0" smtClean="0"/>
            </a:br>
            <a:r>
              <a:rPr lang="ru-RU" sz="1600" dirty="0" smtClean="0"/>
              <a:t>материалы из опыта работы коллег;</a:t>
            </a:r>
            <a:br>
              <a:rPr lang="ru-RU" sz="1600" dirty="0" smtClean="0"/>
            </a:br>
            <a:r>
              <a:rPr lang="ru-RU" sz="1600" dirty="0" smtClean="0"/>
              <a:t>конспекты уроков и творческих занятий;</a:t>
            </a:r>
            <a:br>
              <a:rPr lang="ru-RU" sz="1600" dirty="0" smtClean="0"/>
            </a:br>
            <a:r>
              <a:rPr lang="ru-RU" sz="1600" dirty="0" smtClean="0"/>
              <a:t>беседы об искусстве;</a:t>
            </a:r>
            <a:br>
              <a:rPr lang="ru-RU" sz="1600" dirty="0" smtClean="0"/>
            </a:br>
            <a:r>
              <a:rPr lang="ru-RU" sz="1600" dirty="0" smtClean="0"/>
              <a:t>дидактические материалы;</a:t>
            </a:r>
            <a:br>
              <a:rPr lang="ru-RU" sz="1600" dirty="0" smtClean="0"/>
            </a:br>
            <a:r>
              <a:rPr lang="ru-RU" sz="1600" dirty="0" smtClean="0"/>
              <a:t>сценарии внеклассных мероприятий;</a:t>
            </a:r>
            <a:br>
              <a:rPr lang="ru-RU" sz="1600" dirty="0" smtClean="0"/>
            </a:br>
            <a:r>
              <a:rPr lang="ru-RU" sz="1600" dirty="0" smtClean="0"/>
              <a:t>авторские песни и многое другое.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Отличительная особенность  издания</a:t>
            </a:r>
            <a:r>
              <a:rPr lang="en-US" sz="1600" dirty="0" smtClean="0"/>
              <a:t> </a:t>
            </a:r>
            <a:r>
              <a:rPr lang="ru-RU" sz="1600" dirty="0" smtClean="0"/>
              <a:t>— постоянная рубрика «Наша галерея», в которой представлены статьи о выдающихся художниках, скульпторах и других деятелях искусств, иллюстрируемые цветной вкладкой с репродукциями произведений.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7" name="Рисунок 6" descr="D:\СБОРНАЯ 2 ДЕКАБРЯ РАБОЧИЙ СТОЛ\К ПОНЕДЕЛЬНИКУ_ФЕВРАЛЬ_2015\ФЕВРАЛЬ_ПРЕЗЕНТАЦИИ_СОЗДАЮ_15\сканер_журналы_15\ж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43204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67944" y="4005064"/>
            <a:ext cx="4752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Издание включает в себя комплекс материалов для чтения лекций, проведения семинарских занятий и подготовки к зачетам и экзаменам по дисциплине «История государства и права зарубежных стран».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Для преподавателей, студентов и аспирантов юридических вузов и факультетов, а также для всех, кто интересуется проблемами развития государства </a:t>
            </a:r>
            <a:r>
              <a:rPr lang="ru-RU" sz="1600" smtClean="0"/>
              <a:t>и </a:t>
            </a:r>
            <a:r>
              <a:rPr lang="ru-RU" sz="1600" smtClean="0"/>
              <a:t>права.</a:t>
            </a:r>
            <a:endParaRPr lang="ru-RU" sz="1600" dirty="0" smtClean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67944" y="764704"/>
            <a:ext cx="4896544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67.3(3)я73 </a:t>
            </a:r>
            <a:br>
              <a:rPr lang="ru-RU" sz="1600" b="1" dirty="0" smtClean="0"/>
            </a:br>
            <a:r>
              <a:rPr lang="ru-RU" sz="1600" b="1" dirty="0" err="1" smtClean="0"/>
              <a:t>Саломатин</a:t>
            </a:r>
            <a:r>
              <a:rPr lang="ru-RU" sz="1600" b="1" dirty="0" smtClean="0"/>
              <a:t> А.Ю.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История государства и права зарубежных стран : учебно-методический комплекс / А. Ю. </a:t>
            </a:r>
            <a:r>
              <a:rPr lang="ru-RU" sz="1600" dirty="0" err="1" smtClean="0"/>
              <a:t>Саломатин</a:t>
            </a:r>
            <a:r>
              <a:rPr lang="ru-RU" sz="1600" dirty="0" smtClean="0"/>
              <a:t>. - М. : Норма, 2013. - 496 с. - </a:t>
            </a:r>
            <a:r>
              <a:rPr lang="ru-RU" sz="1600" dirty="0" err="1" smtClean="0"/>
              <a:t>Библиогр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Экземпляры: всего: 5 - ЧЗ(1), АБ(4).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897"/>
          <a:stretch>
            <a:fillRect/>
          </a:stretch>
        </p:blipFill>
        <p:spPr bwMode="auto">
          <a:xfrm>
            <a:off x="179512" y="692696"/>
            <a:ext cx="3723704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11960" y="2636912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dirty="0" smtClean="0"/>
              <a:t>Книга известного русского историка А.Т. Степанищева является уникальным методологическим пособием и станет незаменимой как для преподавателей истории, так и для студентов.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В своей работе автор объемно представляет принципы исторического исследования, подробно рассматривает методы исследования и преподавания.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Этот труд содержит концептуальные составляющие обучения истории, теоретические и методические основы, рекомендации по основным формам и способам самостоятельной работы. 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Приведено множество вариантов составления таблиц, которые дают возможность, при изучении исторических источников, существенно облегчить обработку информации.</a:t>
            </a:r>
            <a:endParaRPr lang="ru-RU" sz="15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47456" y="260648"/>
            <a:ext cx="4896544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74.266.3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Степанищев  А. Т.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Настольная книга преподавателя истории: учебно-методическое пособие / А. Т. Степанищев. - М. : ВЛАДОС, 2013. - 376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ЧЗ(1), АБ(1).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398303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11960" y="4221088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В пособии приведены основные положения этнопсихологии об особенностях восприятия, мышления, атрибуции и поведения представителей различных этнических групп, описана методология их учёта специалистами в ситуациях профессиональной деятельности.</a:t>
            </a:r>
            <a:endParaRPr lang="ru-RU" sz="15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139952" y="908720"/>
            <a:ext cx="5004048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Этнопсихология</a:t>
            </a:r>
            <a:r>
              <a:rPr lang="ru-RU" sz="1600" dirty="0" smtClean="0"/>
              <a:t> [Электронный ресурс]: учебное пособие в схемах для студентов вузов /</a:t>
            </a:r>
            <a:r>
              <a:rPr lang="ru-RU" sz="1600" dirty="0" smtClean="0">
                <a:hlinkClick r:id="rId4"/>
              </a:rPr>
              <a:t>авт.-сост. В.Л. Цветков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5"/>
              </a:rPr>
              <a:t>А.В. Соловьёва</a:t>
            </a:r>
            <a:r>
              <a:rPr lang="ru-RU" sz="1600" dirty="0" smtClean="0"/>
              <a:t>. – М.: </a:t>
            </a:r>
            <a:r>
              <a:rPr lang="ru-RU" sz="1600" dirty="0" err="1" smtClean="0"/>
              <a:t>Юнити-Дана</a:t>
            </a:r>
            <a:r>
              <a:rPr lang="ru-RU" sz="1600" dirty="0" smtClean="0"/>
              <a:t>; Закон и право, 2014. – 119 с. – Режим доступа: </a:t>
            </a:r>
            <a:r>
              <a:rPr lang="ru-RU" sz="1600" u="sng" dirty="0" smtClean="0">
                <a:hlinkClick r:id="rId6"/>
              </a:rPr>
              <a:t>http://www.knigafund.ru/books/172419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5" name="Рисунок 4" descr="Этнопсихология. Учебное пособие в схемах: учебное пособие для студентов вузов авт.-сост. В.Л. Цветков, А.В. Соловьёв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836712"/>
            <a:ext cx="38164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23928" y="2060848"/>
            <a:ext cx="5040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Книга посвящена историческому развитию славян и славянских народов.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Раскрыто значение миссии славянской общности, показано особое место славянской Европы на геополитической карте мира.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Проанализирована роль России и Болгарии как основ Славяно-православного проекта, выявлены его социальные идеи и православные ценности.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Рассмотрены болгаро-русские отношения на протяжении всей истории развития этих двух стран от Средневековья до наших дней.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Исследовано происхождение русофильства и русофобства, болгарского национального вопроса, обосновано конструктивное значение Славяно-православного </a:t>
            </a:r>
            <a:r>
              <a:rPr lang="ru-RU" sz="1600" dirty="0" err="1" smtClean="0"/>
              <a:t>цивилизационного</a:t>
            </a:r>
            <a:r>
              <a:rPr lang="ru-RU" sz="1600" dirty="0" smtClean="0"/>
              <a:t> проекта в геополитическом треугольнике «Европейский союз – США – Россия».</a:t>
            </a:r>
            <a:endParaRPr lang="ru-RU" sz="15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522007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err="1" smtClean="0"/>
              <a:t>Шаренкова</a:t>
            </a:r>
            <a:r>
              <a:rPr lang="ru-RU" sz="1600" dirty="0" smtClean="0"/>
              <a:t> С. Славяно-православный </a:t>
            </a:r>
            <a:r>
              <a:rPr lang="ru-RU" sz="1600" dirty="0" err="1" smtClean="0"/>
              <a:t>цивилизационный</a:t>
            </a:r>
            <a:r>
              <a:rPr lang="ru-RU" sz="1600" dirty="0" smtClean="0"/>
              <a:t> проект. Опыт новой геополитики [Электронный ресурс]  / С. </a:t>
            </a:r>
            <a:r>
              <a:rPr lang="ru-RU" sz="1600" dirty="0" err="1" smtClean="0"/>
              <a:t>Шаренкова</a:t>
            </a:r>
            <a:r>
              <a:rPr lang="ru-RU" sz="1600" dirty="0" smtClean="0"/>
              <a:t>. – М.: Логос, 2014. – 299 с. – Режим доступа: </a:t>
            </a:r>
            <a:r>
              <a:rPr lang="en-US" sz="1600" dirty="0" smtClean="0"/>
              <a:t> </a:t>
            </a:r>
            <a:r>
              <a:rPr lang="ru-RU" sz="1600" u="sng" dirty="0" smtClean="0">
                <a:hlinkClick r:id="rId4"/>
              </a:rPr>
              <a:t>http://www.knigafund.ru/books/172854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62466" name="Picture 2" descr="http://www.biblio-globus.us/photos1/1006/10066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08720"/>
            <a:ext cx="3617893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10491</TotalTime>
  <Words>2447</Words>
  <Application>Microsoft Office PowerPoint</Application>
  <PresentationFormat>Экран (4:3)</PresentationFormat>
  <Paragraphs>232</Paragraphs>
  <Slides>53</Slides>
  <Notes>44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 Неделя  кафедры  ГУМАНИТАРНЫХ  Дисциплин    </vt:lpstr>
      <vt:lpstr>Презентация    </vt:lpstr>
      <vt:lpstr>Слайд 3</vt:lpstr>
      <vt:lpstr>               63.3(5)я73 Васильев, Л. С. История Востока: учебник для магистров: в 2 т. Т. I /  Л. С. Васильев. – 6-е изд., перераб. и доп. – М.: Юрайт, 2013. – 722 с. – Серия: Магистр. Экземпляры: всего: 5 – ЧЗ (1), АБ (4)               </vt:lpstr>
      <vt:lpstr>             63.3(5)я73  Васильев, Л. С. История Востока: учебник для магистров: в 2 т. Т. II /Л. С. Васильев. – 6-е изд., перераб. и доп. – М.: Юрайт, 2013. – 788 с.– Серия: Магистр. Экземпляры: всего: 5 – ЧЗ (1), АБ (4)              </vt:lpstr>
      <vt:lpstr>             67.3(3)я73  Саломатин А.Ю.  История государства и права зарубежных стран : учебно-методический комплекс / А. Ю. Саломатин. - М. : Норма, 2013. - 496 с. - Библиогр. Экземпляры: всего: 5 - ЧЗ(1), АБ(4).               </vt:lpstr>
      <vt:lpstr>              74.266.3  Степанищев  А. Т.  Настольная книга преподавателя истории: учебно-методическое пособие / А. Т. Степанищев. - М. : ВЛАДОС, 2013. - 376 с.  Экземпляры: всего:2 - ЧЗ(1), АБ(1).                </vt:lpstr>
      <vt:lpstr>              Этнопсихология [Электронный ресурс]: учебное пособие в схемах для студентов вузов /авт.-сост. В.Л. Цветков, А.В. Соловьёва. – М.: Юнити-Дана; Закон и право, 2014. – 119 с. – Режим доступа: http://www.knigafund.ru/books/172419               </vt:lpstr>
      <vt:lpstr>            Шаренкова С. Славяно-православный цивилизационный проект. Опыт новой геополитики [Электронный ресурс]  / С. Шаренкова. – М.: Логос, 2014. – 299 с. – Режим доступа:  http://www.knigafund.ru/books/172854              </vt:lpstr>
      <vt:lpstr>Слайд 10</vt:lpstr>
      <vt:lpstr>       Карпович О.Г. Цветные революции. Теория и практика демонтажа современных политических режимов: монография  / О.Г.Карпович , А.В. Манойло. – М.: ЮНИТИ-ДАНА: Закон и право, 2015. – 111 с. – Режим доступа: http://www.knigafund.ru/books/173665      </vt:lpstr>
      <vt:lpstr>       Карпович О. Г. Глобальные проблемы и международные отношения [Электронный ресурс]:  монография / О. Г. Карпович. – М.: ЮНИТИ-ДАНА: Закон и право, 2014. – 503 с. – Режим доступа:   http://www.knigafund.ru/books/172352      </vt:lpstr>
      <vt:lpstr>Слайд 13</vt:lpstr>
      <vt:lpstr>          Философия [Электронный ресурс]: учебник для студентов вузов / под ред.  В. П. Ратникова. – 6-е изд. перераб. и доп.  – М.: ЮНИТИ-ДАНА, 2014. – 671 с. – Режим доступа: http://www.knigafund.ru/books/172418             </vt:lpstr>
      <vt:lpstr>          История философии: курс лекций в конспективном изложении [Электронный ресурс]:  учебное пособие / Акулова А.А., [и др.]. – М.Прометей, 2014. – 98 с. – Режим доступа: http://www.knigafund.ru/books/173090            </vt:lpstr>
      <vt:lpstr>         Глухов А. А.  Перехлёст волны. Политическая логика Платона и постницшеанское преодоление платонизма [Электронный ресурс] / А. А. Глухов. – М.: Изд. дом Высшей школы экономики, 2014. – 584 с. – Режим доступа: http://www.knigafund.ru/books/172497            </vt:lpstr>
      <vt:lpstr>Слайд 17</vt:lpstr>
      <vt:lpstr>         Профессиональная этика и служебный этикет [Электронный ресурс]: учебник для студентов вузов / Эриашвили Н.Д.  [и др.] . – М.: ЮНИТИ-ДАНА, Закон и право, 2015. – 271 с. – Режим доступа: http://www.knigafund.ru/books/173226             </vt:lpstr>
      <vt:lpstr>        Судейская этика [Электронный ресурс]: учебник для студентов вузов / [И. И. Аминов  и др.];   под ред.  Н.Д. Эриашвили. – М.: ЮНИТИ-ДАНА, 2015. – 247 с. – Режим доступа: http://www.knigafund.ru/books/173249          </vt:lpstr>
      <vt:lpstr>         Шевченко В.М. Юридическая психология [Электронный ресурс]: учебное пособие для студентов вузов / Шевченко В. М. – М.: ЮНИТИ-ДАНА, 2015. – 287 с. – Режим доступа: http://www.knigafund.ru/books/173668             </vt:lpstr>
      <vt:lpstr>          Багмет А.М. Конституционное право [Электронный ресурс]: учебник для студентов вузов / А. М. Багмет, Е. И. Бычкова. – М.: ЮНИТИ-ДАНА, 2015. – 431 с. – Режим доступа: http://www.knigafund.ru/books/173168             </vt:lpstr>
      <vt:lpstr>          Договорное право [Электронный ресурс]: учебное пособие для студентов вузов / под. ред. Н.Д. Эриашвили, В.Н. Ткачёва. – М. ЮНИТИ-ДАНА, 2015. – 239 с. – Режим доступа: http://www.knigafund.ru/books/173644              </vt:lpstr>
      <vt:lpstr>     Досудебное производство в уголовном процессе [Электронный ресурс]: научно-практическое пособие для студентов вузов / Б. Я. Гаврилов, А. А. Ильюхов, А. М. Новиков, Н. В. – М.: ЮНИТИ-ДАНА, 2015. – 224 с. – Режим доступа:  http://www.knigafund.ru/books/173154      </vt:lpstr>
      <vt:lpstr>   Концепция частного и публичного права России. Азбука частного права [Электронный ресурс]: монография / под ред. В.И. Иванова,  Ю.С. Харитоновой. – М.: ЮНИТИ-ДАНА: Закон и право, 2015. – 327 с. – (Серия «Научные издания для юристов»). – Режим доступа: http://www.knigafund.ru/books/173171    </vt:lpstr>
      <vt:lpstr>   Квалификация преступлений против личности [Электронный ресурс]: учебник для студентов вузов / под ред. А. М. Багмета. – М.: ЮНИТИ-ДАНА, 2015. – 487с. – Режим доступа: http://www.knigafund.ru/books/173165   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Новинки  ПЕРИОДИЧЕСКИх  ИЗДАНИй </vt:lpstr>
      <vt:lpstr>Журнал  Родина Российский исторический иллюстрированный журнал. Основан в 1879 году, возобновлен с января 1989 года.  Учредители: Правительство Российской Федерации, Администрация Президента Российской Федерации.</vt:lpstr>
      <vt:lpstr>Слайд 40</vt:lpstr>
      <vt:lpstr>Академический научно-издательский, производственно-полиграфический и книгораспространительский центр РАН "Издательство "Наука"</vt:lpstr>
      <vt:lpstr>Статьи и материалы по истории новейшего времени, очерки исторической науки в России и за рубежом, рецензии на новые издания.</vt:lpstr>
      <vt:lpstr>Старейшее в стране издание для учителей истории и обществознания.  На страницах журнала Вы сможете познакомиться с самыми последними методическими и дидактическими разработками, поурочным планированием, новейшими исследованиями по истории, обществоведению, философии, политологии, социологии и др. </vt:lpstr>
      <vt:lpstr>На страницах журнала раскрываются приоритетные направления и актуальные проблемы исторического и обществоведческого образования: государственная образовательная политика, вопросы реализации государственных образовательных стандартов, новые образовательные технологии, введение единого государственного экзамена по истории и обществознанию и др.   Наряду с устоявшимися рубриками: «История и науки об обществе», «Дидактика и методика», «Экономика и право в школе», «Информация», «Новые книги по истории и обществознанию», «Почта редакции», открываются новые, такие так «Подготовка и переподготовка учителя истории и обществознания». </vt:lpstr>
      <vt:lpstr>Новый журнал учителя истории.  Лучшие идеи, методики, современные технологии, педагогические находки – все для эффективной работы учителя.</vt:lpstr>
      <vt:lpstr>Журнал РАН по социологии.  Основные рубрики журнала:  Академическая трибуна, Политическая социология, Теория. Методология, Этносоциология, Экономическая социология, Дискуссии, Социальная политика и социальная структура, Социологическое наследие.  Ряд рубрик журнала посвящены социологии культуры, образования, науки, управления, права, молодежи, демографии, социологической публицистике. Новая рубрика журнала - Историческая социология.</vt:lpstr>
      <vt:lpstr>Журнал «Полис. Политические исследования» – ведущий российский научный и культурно-просветительский журнал в области политологии и политической социологии</vt:lpstr>
      <vt:lpstr>Центральный философский журнал России. Орган Президиума РАН.  Обсуждаются проблемы судеб российской культуры, вопросы российской ментальности, становления гражданского общества в России, общие проблемы философии истории, политической философии, философии права.  </vt:lpstr>
      <vt:lpstr>Слайд 49</vt:lpstr>
      <vt:lpstr> Это ежемесячное научно-методическое издание знакомит читателей с теорией и историей литературы, вопросами литературоведения, достижениями методики преподавания и продвижения передового опыта лучших учителей страны, содержанием и объёмом курса литературы в школе.  Журнал предлагает учителям литературы уже готовые планы уроков по некоторым темам, в качестве образца.  Помимо информации для преподавателей, издание содержит материалы в помощь учащимся.</vt:lpstr>
      <vt:lpstr>Практический журнал для учителя искусства.  На страницах журнала регулярно публикуются материалы: статьи методического характера; материалы из опыта работы коллег; конспекты уроков и творческих занятий; беседы об искусстве; дидактические материалы; сценарии внеклассных мероприятий; авторские песни и многое другое.  Отличительная особенность  издания — постоянная рубрика «Наша галерея», в которой представлены статьи о выдающихся художниках, скульпторах и других деятелях искусств, иллюстрируемые цветной вкладкой с репродукциями произведений.   </vt:lpstr>
      <vt:lpstr>Благодарим   за внимание ! </vt:lpstr>
      <vt:lpstr>Слайд 53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1586</cp:revision>
  <dcterms:created xsi:type="dcterms:W3CDTF">2012-10-03T01:37:12Z</dcterms:created>
  <dcterms:modified xsi:type="dcterms:W3CDTF">2015-02-16T09:29:59Z</dcterms:modified>
</cp:coreProperties>
</file>