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415" r:id="rId2"/>
    <p:sldId id="416" r:id="rId3"/>
    <p:sldId id="418" r:id="rId4"/>
    <p:sldId id="431" r:id="rId5"/>
    <p:sldId id="432" r:id="rId6"/>
    <p:sldId id="433" r:id="rId7"/>
    <p:sldId id="434" r:id="rId8"/>
    <p:sldId id="436" r:id="rId9"/>
    <p:sldId id="437" r:id="rId10"/>
    <p:sldId id="438" r:id="rId11"/>
    <p:sldId id="439" r:id="rId12"/>
    <p:sldId id="440" r:id="rId13"/>
    <p:sldId id="441" r:id="rId14"/>
    <p:sldId id="443" r:id="rId15"/>
    <p:sldId id="444" r:id="rId16"/>
    <p:sldId id="445" r:id="rId17"/>
    <p:sldId id="446" r:id="rId18"/>
    <p:sldId id="447" r:id="rId19"/>
    <p:sldId id="44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11" autoAdjust="0"/>
    <p:restoredTop sz="94660"/>
  </p:normalViewPr>
  <p:slideViewPr>
    <p:cSldViewPr>
      <p:cViewPr>
        <p:scale>
          <a:sx n="72" d="100"/>
          <a:sy n="72" d="100"/>
        </p:scale>
        <p:origin x="-132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15000">
    <p:diamond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672408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кафедры  ГУМАНИТАРНЫХ  Дисциплин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776864" cy="18002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63.3(2Р25)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Б 79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Большой энциклопедический словарь</a:t>
            </a:r>
            <a:r>
              <a:rPr lang="ru-RU" sz="1600" dirty="0" smtClean="0"/>
              <a:t> Сибири и Дальнего Востока. - Красноярск : Буква </a:t>
            </a:r>
            <a:r>
              <a:rPr lang="ru-RU" sz="1600" dirty="0" err="1" smtClean="0"/>
              <a:t>Статейнова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Т.3</a:t>
            </a:r>
            <a:r>
              <a:rPr lang="ru-RU" sz="1600" dirty="0" smtClean="0"/>
              <a:t> : Животный мир / гл. ред. А. П. </a:t>
            </a:r>
            <a:r>
              <a:rPr lang="ru-RU" sz="1600" dirty="0" err="1" smtClean="0"/>
              <a:t>Статейнов</a:t>
            </a:r>
            <a:r>
              <a:rPr lang="ru-RU" sz="1600" dirty="0" smtClean="0"/>
              <a:t>. - 2011. - 480 с.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ЧЗ, </a:t>
            </a:r>
            <a:r>
              <a:rPr lang="ru-RU" sz="1600" dirty="0" err="1" smtClean="0"/>
              <a:t>науч</a:t>
            </a:r>
            <a:r>
              <a:rPr lang="ru-RU" sz="1600" dirty="0" smtClean="0"/>
              <a:t>. фонд(2).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988840"/>
            <a:ext cx="5472608" cy="468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Этот том энциклопедии полностью посвящен Природе Сибири и Дальнего Востока.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Представлен труд большого коллектива, собранный примерно в течение пяти лет.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Информация обо всех птицах, млекопитающих, рыбах, пресмыкающихся, насекомых, растениях, обо всех крупных реках, озёрах, горах, заповедниках Сибири и Дальнего Востока.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Задача этой книги показать общие формы поведения, выживания у далеко стоящих друг от друга видов животных. Показать, какими способами достигается приспособление к окружающей среде. Как борется животное за собственное выживание.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Все статьи снабжены высокохудожественными снимками.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err="1" smtClean="0"/>
              <a:t>Полноцветная</a:t>
            </a:r>
            <a:r>
              <a:rPr lang="ru-RU" sz="1600" dirty="0" smtClean="0"/>
              <a:t> книга. 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lum bright="6000" contrast="14000"/>
          </a:blip>
          <a:srcRect/>
          <a:stretch>
            <a:fillRect/>
          </a:stretch>
        </p:blipFill>
        <p:spPr bwMode="auto">
          <a:xfrm>
            <a:off x="179512" y="2060848"/>
            <a:ext cx="30428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76672"/>
            <a:ext cx="4680520" cy="122413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63.3(2Р53-Ом)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О-74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Осипенко, Алексей Алексеевич.</a:t>
            </a:r>
            <a:r>
              <a:rPr lang="ru-RU" sz="1600" dirty="0" smtClean="0"/>
              <a:t> Загадочный Тевриз : факты, предания, версии / А. А. Осипенко. - Омск : Образование </a:t>
            </a:r>
            <a:r>
              <a:rPr lang="ru-RU" sz="1600" dirty="0" err="1" smtClean="0"/>
              <a:t>Информ</a:t>
            </a:r>
            <a:r>
              <a:rPr lang="ru-RU" sz="1600" dirty="0" smtClean="0"/>
              <a:t>, 2011. - 132 с.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332655"/>
            <a:ext cx="3960440" cy="596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11960" y="2708920"/>
            <a:ext cx="4680520" cy="260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600" dirty="0" smtClean="0"/>
              <a:t>Третья книга краеведа, уроженца </a:t>
            </a:r>
            <a:r>
              <a:rPr lang="ru-RU" sz="1600" dirty="0" err="1" smtClean="0"/>
              <a:t>Тевризского</a:t>
            </a:r>
            <a:r>
              <a:rPr lang="ru-RU" sz="1600" dirty="0" smtClean="0"/>
              <a:t> района Алексея Осипенко рассказывает о событиях, происходивших на территории северного района Омской области. Событиях реальных и предполагаемых, некоторые из них можно отнести к разряду чудес. </a:t>
            </a:r>
          </a:p>
          <a:p>
            <a:pPr algn="just">
              <a:lnSpc>
                <a:spcPct val="114000"/>
              </a:lnSpc>
            </a:pPr>
            <a:r>
              <a:rPr lang="ru-RU" sz="1600" dirty="0" smtClean="0"/>
              <a:t>Автор не навязывает своих точек зрения, а предлагает их читателям как возможные версии происходившего.</a:t>
            </a:r>
            <a:endParaRPr lang="ru-RU" sz="1600" dirty="0"/>
          </a:p>
        </p:txBody>
      </p:sp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8872" cy="1368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63.3(2Р53-Ом)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О-74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Осипенко, Алексей Алексеевич.</a:t>
            </a:r>
            <a:r>
              <a:rPr lang="ru-RU" sz="1600" dirty="0" smtClean="0"/>
              <a:t> Рассказы о людях земли </a:t>
            </a:r>
            <a:r>
              <a:rPr lang="ru-RU" sz="1600" dirty="0" err="1" smtClean="0"/>
              <a:t>Тевризской</a:t>
            </a:r>
            <a:r>
              <a:rPr lang="ru-RU" sz="1600" dirty="0" smtClean="0"/>
              <a:t> / А. А. Осипенко. - Омск : Образование </a:t>
            </a:r>
            <a:r>
              <a:rPr lang="ru-RU" sz="1600" dirty="0" err="1" smtClean="0"/>
              <a:t>Информ</a:t>
            </a:r>
            <a:r>
              <a:rPr lang="ru-RU" sz="1600" dirty="0" smtClean="0"/>
              <a:t>, 2009. - 130 с. </a:t>
            </a:r>
            <a:br>
              <a:rPr lang="ru-RU" sz="1600" dirty="0" smtClean="0"/>
            </a:br>
            <a:r>
              <a:rPr lang="ru-RU" sz="1600" dirty="0" smtClean="0"/>
              <a:t>Экземпляры: всего:1 - ЧЗ(1).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772816"/>
            <a:ext cx="5184576" cy="4873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err="1" smtClean="0"/>
              <a:t>Тевризские</a:t>
            </a:r>
            <a:r>
              <a:rPr lang="ru-RU" sz="1500" dirty="0" smtClean="0"/>
              <a:t> рассказы состоят из нескольких разделов - жизненных вех самого автора.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Перед нами предстают судьбы сельских жителей </a:t>
            </a:r>
            <a:r>
              <a:rPr lang="ru-RU" sz="1500" dirty="0" err="1" smtClean="0"/>
              <a:t>Ермиловки</a:t>
            </a:r>
            <a:r>
              <a:rPr lang="ru-RU" sz="1500" dirty="0" smtClean="0"/>
              <a:t>, Екатериновки, Журавлевки, </a:t>
            </a:r>
            <a:r>
              <a:rPr lang="ru-RU" sz="1500" dirty="0" err="1" smtClean="0"/>
              <a:t>Байб</a:t>
            </a:r>
            <a:r>
              <a:rPr lang="ru-RU" sz="1500" dirty="0" smtClean="0"/>
              <a:t>, где прошли детство и молодые годы автора, а также опубликованы воспоминания о его коллегах из редакции районной газеты «Правда севера».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рассказах не раз вспоминается Колосовка, с которой Алексея Алексеевича связывает многолетняя журналистская и педагогическая деятельность.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Автор сберег память о простых людях, которые живыми предстают на страницах исторической летописи.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Яркие характеры, непохожие извилистые судьбы, порой с трагическими изломами – все это отличает </a:t>
            </a:r>
            <a:r>
              <a:rPr lang="ru-RU" sz="1500" dirty="0" err="1" smtClean="0"/>
              <a:t>тевризские</a:t>
            </a:r>
            <a:r>
              <a:rPr lang="ru-RU" sz="1500" dirty="0" smtClean="0"/>
              <a:t> хроники. В них легко узнают своих земляков люди старших поколений, они напоминают молодым о славных делах и суровых буднях предков.</a:t>
            </a:r>
            <a:endParaRPr lang="ru-RU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1" y="1700808"/>
            <a:ext cx="356029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16632"/>
            <a:ext cx="4464496" cy="117951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63.3(0)31я73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 89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Кузищин В.И.</a:t>
            </a:r>
            <a:r>
              <a:rPr lang="ru-RU" sz="1600" dirty="0" smtClean="0"/>
              <a:t> История Древнего Востока : учебное пособие / В. И. Кузищин, С. Кучера. - 3-е изд., стереотип. - М. : Академия, 2012. - 384 с.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916832"/>
            <a:ext cx="4464496" cy="471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учебном пособии излагается история первых цивилизаций, возникших в обширном регионе Древнего Востока: в долинах Нила (Древний Египет), Евфрата и Тигра (Древняя Месопотамия), Инда и Ганга (Индия), Хуанхэ и Янцзы (Китай), а также в других областях - Восточном Средиземноморье, Малой Азии, Закавказье, Аравии, на обширных просторах Иранского нагорья и Средней (Центральной) Азии.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Дается характеристика древневосточной цивилизации: рассматриваются социально-экономический строй, государственное управление, основные факты культурной и религиозной истории.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Учебное пособие снабжено приложением и антологией, где собраны отрывки из наиболее выдающихся произведений древневосточной литературы. </a:t>
            </a:r>
            <a:endParaRPr lang="ru-RU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404664"/>
            <a:ext cx="410045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0"/>
            <a:ext cx="4788024" cy="170080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63.3(0)32я73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 89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Кузищин В.И.</a:t>
            </a:r>
            <a:r>
              <a:rPr lang="ru-RU" sz="1600" dirty="0" smtClean="0"/>
              <a:t> История древнего Рима : учебное пособие / В. И. Кузищин, И. А. Гвоздева. - 3-е изд., стереотип. - М. : Академия, 2012. - 448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204864"/>
            <a:ext cx="4608512" cy="4456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излагается история древнеримской цивилизации, рассматриваются социально-экономическая структура, государственный строй, религия и культура Древнего Рима с VIII в. до н.э. по конец V в. н.э.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Показан длительный и тяжелый процесс завоевания небольшим городом Римом сначала всей Италии, а затем и громадного средиземноморского региона, создания сложной и интересной средиземноморской культуры, которая стала основой будущей европейской цивилизации.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содержит антологию текстов древних авторов: Вергилия, Цезаря, Цицерона и др.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548680"/>
            <a:ext cx="412071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644008" cy="151216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63.3(0)51я73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И 90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История стран Европы</a:t>
            </a:r>
            <a:r>
              <a:rPr lang="ru-RU" sz="1600" dirty="0" smtClean="0"/>
              <a:t> и Америки в Новое время. В 2-х ч. : учебник. - М. : Академия</a:t>
            </a:r>
            <a:br>
              <a:rPr lang="ru-RU" sz="1600" dirty="0" smtClean="0"/>
            </a:br>
            <a:r>
              <a:rPr lang="ru-RU" sz="1600" b="1" dirty="0" smtClean="0"/>
              <a:t>Ч.1</a:t>
            </a:r>
            <a:r>
              <a:rPr lang="ru-RU" sz="1600" dirty="0" smtClean="0"/>
              <a:t> : XVII век / под ред. В. С. Бондарчука. - 2-е изд. стереотип. - 2012. - 352 с. 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ЧЗ(1), МКФФ(1), АБ(3).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2492896"/>
            <a:ext cx="4464496" cy="4099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учебнике историческое развитие стран Западной Европы и Америки представлено как результат сложного взаимодействия многих факторов: демографии, экономики, социальных и государственно-политических процессов, индивидуального и массового сознания, общественной мысли, религии, науки и культуры.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части 1 учебника наряду с традиционным изложением истории отдельных стран содержатся обобщающие тематические главы, позволяющие охарактеризовать основные процессы и специфические черты истории Западной Европы и Америки XVII в.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404664"/>
            <a:ext cx="41637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788024" cy="1512168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63.3(0)5я73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И 90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b="1" dirty="0" smtClean="0"/>
              <a:t>История стран Европы</a:t>
            </a:r>
            <a:r>
              <a:rPr lang="ru-RU" sz="1600" dirty="0" smtClean="0"/>
              <a:t> и Америки в Новое время. В 2-х ч. : учебник. - М. : Академия</a:t>
            </a:r>
            <a:br>
              <a:rPr lang="ru-RU" sz="1600" dirty="0" smtClean="0"/>
            </a:br>
            <a:r>
              <a:rPr lang="ru-RU" sz="1600" b="1" dirty="0" smtClean="0"/>
              <a:t>Ч.2</a:t>
            </a:r>
            <a:r>
              <a:rPr lang="ru-RU" sz="1600" dirty="0" smtClean="0"/>
              <a:t> : 1700-1815 годы / под ред. В. С. Бондарчука. - 2-е изд. стереотип. - 2012. - 384 с. 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ЧЗ(1), МКФФ(1), АБ(3).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564904"/>
            <a:ext cx="4680520" cy="3241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учебнике историческое развитие стран Западной Европы и Америки представлено как результат сложного взаимодействия многих факторов: демографии, экономики, социальных и государственно-политических процессов, индивидуального и массового сознания, общественной мысли, религии, науки и культуры.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части 2 учебника особое внимание уделяется ключевым проблемам истории Европы и Америки XVIII - начала XIX в. - активной реформаторской деятельности и революционным потрясениям.</a:t>
            </a: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1" y="332656"/>
            <a:ext cx="397938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644008" cy="151216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63.3(0)6я73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 95</a:t>
            </a:r>
            <a:br>
              <a:rPr lang="ru-RU" sz="1600" b="1" dirty="0" smtClean="0"/>
            </a:br>
            <a:r>
              <a:rPr lang="ru-RU" sz="1600" b="1" dirty="0" smtClean="0"/>
              <a:t>Пыхтеева, Елена Викторовна.</a:t>
            </a:r>
            <a:r>
              <a:rPr lang="ru-RU" sz="1600" dirty="0" smtClean="0"/>
              <a:t> Всемирная история (Новейшее время) : учебно-методические рекомендации / Е. В. Пыхтеева. - Тара : Изд-во </a:t>
            </a:r>
            <a:r>
              <a:rPr lang="ru-RU" sz="1600" dirty="0" err="1" smtClean="0"/>
              <a:t>ОмГАУ</a:t>
            </a:r>
            <a:r>
              <a:rPr lang="ru-RU" sz="1600" dirty="0" smtClean="0"/>
              <a:t>, 2012. - 32 с. </a:t>
            </a:r>
            <a:br>
              <a:rPr lang="ru-RU" sz="1600" dirty="0" smtClean="0"/>
            </a:br>
            <a:r>
              <a:rPr lang="ru-RU" sz="1600" dirty="0" smtClean="0"/>
              <a:t>Экземпляры: всего:1 - ЧЗ(1).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3140968"/>
            <a:ext cx="4464496" cy="2883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Методические рекомендации посвящены изучению дисциплины «Всемирная история (новейшее время)», в которой предусмотрено рассмотрение истории стран Востока и Запада с конца </a:t>
            </a:r>
            <a:r>
              <a:rPr lang="en-US" sz="1600" dirty="0" smtClean="0"/>
              <a:t>XIX </a:t>
            </a:r>
            <a:r>
              <a:rPr lang="ru-RU" sz="1600" dirty="0" smtClean="0"/>
              <a:t>до начала </a:t>
            </a:r>
            <a:r>
              <a:rPr lang="en-US" sz="1600" dirty="0" smtClean="0"/>
              <a:t>XXI </a:t>
            </a:r>
            <a:r>
              <a:rPr lang="ru-RU" sz="1600" dirty="0" smtClean="0"/>
              <a:t>вв. В их структуру вошли планы лекционных занятий и материалы к семинарским занятиям, задания для самостоятельной работы студентов, задания для коллоквиума, тезаурус и хронология основных событий.</a:t>
            </a: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1" y="404664"/>
            <a:ext cx="418369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2780928"/>
            <a:ext cx="7059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  за внимание ! </a:t>
            </a:r>
            <a:endParaRPr lang="ru-RU" sz="4000" dirty="0"/>
          </a:p>
        </p:txBody>
      </p:sp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76872"/>
            <a:ext cx="7344816" cy="182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читальный зал библиотеки </a:t>
            </a:r>
          </a:p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филиала </a:t>
            </a:r>
            <a:r>
              <a:rPr lang="ru-RU" sz="26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омгпу</a:t>
            </a: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2600" dirty="0"/>
          </a:p>
        </p:txBody>
      </p:sp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4941168"/>
            <a:ext cx="18722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584176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 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140968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новинки  учебной  литературы по ИСТОРИИ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312" y="4077072"/>
            <a:ext cx="145016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64896" cy="151216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63.2я73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Г 60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Голиков А.Г.</a:t>
            </a:r>
            <a:r>
              <a:rPr lang="ru-RU" sz="1600" dirty="0" smtClean="0"/>
              <a:t> Источниковедение отечественной истории : учебное пособие / А. Г. Голиков, Т. А. Круглова ; под ред. А. Г. Голикова. - 5-е изд., </a:t>
            </a:r>
            <a:r>
              <a:rPr lang="ru-RU" sz="1600" dirty="0" err="1" smtClean="0"/>
              <a:t>испр</a:t>
            </a:r>
            <a:r>
              <a:rPr lang="ru-RU" sz="1600" dirty="0" smtClean="0"/>
              <a:t>. - М. : Академия, 2012. - 464 с. :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ЧЗ(1), АБ(1).</a:t>
            </a:r>
            <a:r>
              <a:rPr lang="ru-RU" sz="1600" b="1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420888"/>
            <a:ext cx="5328592" cy="389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знакомит читателя с основными видами письменных источников по отечественной истории X – начала XXI в.: летописями, законодательными и частными актами, документами делопроизводства, статистическими источниками, материалами личного происхождения, периодической печатью.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Читатель найдет в книге систематический обзор важнейших комплексов письменных исторических источников; проследит эволюцию этих источников; ознакомится с конкретными приемами выявления, обработки и анализа зафиксированной в них информации.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Для студентов учреждений высшего профессионального образования.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92080" y="2132856"/>
            <a:ext cx="385192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556792"/>
            <a:ext cx="338693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80920" cy="100811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63.3(2)я73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Вовина-Лебедева</a:t>
            </a:r>
            <a:r>
              <a:rPr lang="ru-RU" sz="1600" b="1" dirty="0" smtClean="0"/>
              <a:t> В.Г.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История Древней Руси : учебник / В. Г. </a:t>
            </a:r>
            <a:r>
              <a:rPr lang="ru-RU" sz="1600" dirty="0" err="1" smtClean="0"/>
              <a:t>Вовина-Лебедева</a:t>
            </a:r>
            <a:r>
              <a:rPr lang="ru-RU" sz="1600" dirty="0" smtClean="0"/>
              <a:t>. - М. : Академия, 2011. - 256 с. : 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ЧЗ(1), МКФФ(1), АБ(3)</a:t>
            </a:r>
            <a:r>
              <a:rPr lang="ru-RU" sz="1600" b="1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1916832"/>
            <a:ext cx="5184576" cy="4687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повествует об истории территории, на которой сейчас находится Россия, в древности.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Рассказ охватывает примерно тысячу лет - от первых известий о славянах до конца XV в., когда образовалось Московское государство.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Во введении описаны основные виды источников, с помощью которых изучают данный период.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части I рассказывается о Восточной Европе в первом тысячелетии нашей эры, о Древнерусском государстве, его возникновении, развитии, особенностях и культуре.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Часть II повествует о послемонгольском периоде Восточной Европы.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Для студентов учреждений высшего профессионального образования. Может быть полезен всем интересующимся вопросами истории.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5" y="1484784"/>
            <a:ext cx="3600400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88640"/>
            <a:ext cx="5256584" cy="187220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63.3(2)я73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Н 48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Некрасова М.Б.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Отечественная история : учебное пособие для бакалавров / М. Б. Некрасова. - 3-е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2013. - 416 с. </a:t>
            </a:r>
            <a:br>
              <a:rPr lang="ru-RU" sz="1600" dirty="0" smtClean="0"/>
            </a:br>
            <a:r>
              <a:rPr lang="ru-RU" sz="1600" dirty="0" smtClean="0"/>
              <a:t>Экземпляры: всего:7 - ЧЗ(1), МКФФ(1), АБ(5).</a:t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708920"/>
            <a:ext cx="5112568" cy="374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600" dirty="0" smtClean="0"/>
              <a:t>Предлагаемое учебное пособие соответствует учебной программе по истории России для студентов неисторических факультетов. </a:t>
            </a:r>
          </a:p>
          <a:p>
            <a:pPr algn="just">
              <a:lnSpc>
                <a:spcPct val="114000"/>
              </a:lnSpc>
            </a:pPr>
            <a:r>
              <a:rPr lang="ru-RU" sz="1600" dirty="0" smtClean="0"/>
              <a:t>В нем в сжатой форме изложены основные события отечественной истории. Особое внимание уделено темам, вызывающим наибольшие трудности при изучении материала и сдаче экзаменов.</a:t>
            </a:r>
          </a:p>
          <a:p>
            <a:pPr algn="just">
              <a:lnSpc>
                <a:spcPct val="114000"/>
              </a:lnSpc>
            </a:pPr>
            <a:r>
              <a:rPr lang="ru-RU" sz="1600" dirty="0" smtClean="0"/>
              <a:t>Соответствует Федеральному государственному образователь­ному стандарту высшего профессионального образования третьего поколения.</a:t>
            </a:r>
          </a:p>
          <a:p>
            <a:pPr algn="just">
              <a:lnSpc>
                <a:spcPct val="114000"/>
              </a:lnSpc>
            </a:pPr>
            <a:r>
              <a:rPr lang="ru-RU" sz="1600" dirty="0" smtClean="0"/>
              <a:t>Для студентов квалификационной степени «бакалавр», в рамках программ вузов изучающих курс отечественной истории.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548680"/>
            <a:ext cx="3497262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8872" cy="1368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63.3(2Р53)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 48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Словцов</a:t>
            </a:r>
            <a:r>
              <a:rPr lang="ru-RU" sz="1600" b="1" dirty="0" smtClean="0"/>
              <a:t>, Пётр Андреевич.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История Сибири. От Ермака до Екатерины II / П. А. </a:t>
            </a:r>
            <a:r>
              <a:rPr lang="ru-RU" sz="1600" dirty="0" err="1" smtClean="0"/>
              <a:t>Словцов</a:t>
            </a:r>
            <a:r>
              <a:rPr lang="ru-RU" sz="1600" dirty="0" smtClean="0"/>
              <a:t>. - М. : Вече, 2012. - 512 с. 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ЧЗ(2), МКФФ(1), АБ(2).</a:t>
            </a:r>
            <a:r>
              <a:rPr lang="ru-RU" sz="1600" b="1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844824"/>
            <a:ext cx="5400600" cy="478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Уникальный труд замечательного мыслителя Петра Андреевича </a:t>
            </a:r>
            <a:r>
              <a:rPr lang="ru-RU" sz="1500" dirty="0" err="1" smtClean="0"/>
              <a:t>Словцова</a:t>
            </a:r>
            <a:r>
              <a:rPr lang="ru-RU" sz="1500" dirty="0" smtClean="0"/>
              <a:t> (1767-1843) "Историческое обозрение Сибири" по праву называют "энциклопедией сибирской жизни". </a:t>
            </a:r>
            <a:r>
              <a:rPr lang="ru-RU" sz="1500" dirty="0" err="1" smtClean="0"/>
              <a:t>Словцов</a:t>
            </a:r>
            <a:r>
              <a:rPr lang="ru-RU" sz="1500" dirty="0" smtClean="0"/>
              <a:t> всесторонне показал рачительное </a:t>
            </a:r>
            <a:r>
              <a:rPr lang="ru-RU" sz="1500" dirty="0" err="1" smtClean="0"/>
              <a:t>обживание</a:t>
            </a:r>
            <a:r>
              <a:rPr lang="ru-RU" sz="1500" dirty="0" smtClean="0"/>
              <a:t> Сибири россиянами на протяжении двух с лишним столетий после похода дружины Ермака.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Ученый планировал довести исследование до времен правления Александра I, но в действительности подробное освещение событий заканчивается на первых годах правления Екатерины II (некоторые примечания, правда, касаются 1830-х и начала 1840-х гг.)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Мудрый </a:t>
            </a:r>
            <a:r>
              <a:rPr lang="ru-RU" sz="1500" dirty="0" err="1" smtClean="0"/>
              <a:t>Словцов</a:t>
            </a:r>
            <a:r>
              <a:rPr lang="ru-RU" sz="1500" dirty="0" smtClean="0"/>
              <a:t> у Сибири один - так распорядилась сама История, - недаром его называют "сибирским Карамзиным".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Однако до самого последнего времени имя П.А. </a:t>
            </a:r>
            <a:r>
              <a:rPr lang="ru-RU" sz="1500" dirty="0" err="1" smtClean="0"/>
              <a:t>Словцова</a:t>
            </a:r>
            <a:r>
              <a:rPr lang="ru-RU" sz="1500" dirty="0" smtClean="0"/>
              <a:t> оставалось современному читателю практически не известным. Настоящее издание публикуется под названием "История Сибири. От Ермака до Екатерины II".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1700808"/>
            <a:ext cx="343448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620688"/>
            <a:ext cx="4392488" cy="151216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63.3(2Р53)612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О-74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Осипов, Борис Иванович.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Сибирские крестьяне о колчаковцах. К истории гражданской войны в России : историко-краеведческий очерк / Б. И. Осипов. - Омск : Изд-во </a:t>
            </a:r>
            <a:r>
              <a:rPr lang="ru-RU" sz="1600" dirty="0" err="1" smtClean="0"/>
              <a:t>ОмГПУ</a:t>
            </a:r>
            <a:r>
              <a:rPr lang="ru-RU" sz="1600" dirty="0" smtClean="0"/>
              <a:t>, 2012. - 16 с. </a:t>
            </a:r>
            <a:br>
              <a:rPr lang="ru-RU" sz="1600" dirty="0" smtClean="0"/>
            </a:br>
            <a:r>
              <a:rPr lang="ru-RU" sz="1600" dirty="0" smtClean="0"/>
              <a:t>Экземпляры: всего:1 - ЧЗ(1) 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3429000"/>
            <a:ext cx="4464496" cy="204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600" dirty="0" smtClean="0"/>
              <a:t>На основе воспоминаний сибирских крестьян, опубликованных в серии книг «Народные мемуары», а также записей народной речи, сделанных в диалектологических экспедициях, автор воссоздаёт картину отношений между крестьянами и </a:t>
            </a:r>
            <a:r>
              <a:rPr lang="ru-RU" sz="1600" dirty="0" err="1" smtClean="0"/>
              <a:t>колчаковскими</a:t>
            </a:r>
            <a:r>
              <a:rPr lang="ru-RU" sz="1600" dirty="0" smtClean="0"/>
              <a:t> солдатами в годы гражданской войны.</a:t>
            </a:r>
            <a:endParaRPr lang="ru-RU" sz="15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404664"/>
            <a:ext cx="424340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16632"/>
            <a:ext cx="5040560" cy="216024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63.3(2Р25)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Б 79</a:t>
            </a:r>
            <a:br>
              <a:rPr lang="ru-RU" sz="1600" b="1" dirty="0" smtClean="0"/>
            </a:br>
            <a:r>
              <a:rPr lang="ru-RU" sz="1600" b="1" dirty="0" smtClean="0"/>
              <a:t>Большой энциклопедический словарь</a:t>
            </a:r>
            <a:r>
              <a:rPr lang="ru-RU" sz="1600" dirty="0" smtClean="0"/>
              <a:t> Сибири и Дальнего Востока. - Красноярск : Буква </a:t>
            </a:r>
            <a:r>
              <a:rPr lang="ru-RU" sz="1600" dirty="0" err="1" smtClean="0"/>
              <a:t>Статейнова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Т.1</a:t>
            </a:r>
            <a:r>
              <a:rPr lang="ru-RU" sz="1600" dirty="0" smtClean="0"/>
              <a:t> / гл. ред. А. П. </a:t>
            </a:r>
            <a:r>
              <a:rPr lang="ru-RU" sz="1600" dirty="0" err="1" smtClean="0"/>
              <a:t>Статейнов</a:t>
            </a:r>
            <a:r>
              <a:rPr lang="ru-RU" sz="1600" dirty="0" smtClean="0"/>
              <a:t>. - 2011. - 624 с. : </a:t>
            </a:r>
            <a:r>
              <a:rPr lang="ru-RU" sz="1600" dirty="0" err="1" smtClean="0"/>
              <a:t>портр</a:t>
            </a:r>
            <a:r>
              <a:rPr lang="ru-RU" sz="1600" dirty="0" smtClean="0"/>
              <a:t>. - </a:t>
            </a:r>
            <a:r>
              <a:rPr lang="ru-RU" sz="1600" dirty="0" err="1" smtClean="0"/>
              <a:t>Алф</a:t>
            </a:r>
            <a:r>
              <a:rPr lang="ru-RU" sz="1600" dirty="0" smtClean="0"/>
              <a:t>. указ.: с.: 607-623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ЧЗ(2).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636912"/>
            <a:ext cx="4968552" cy="333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Биографии известных личностей Сибири и Дальнего Востока. От Чингисхана до нынешних губернаторов. Широко представлены первооткрыватели Сибири.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Цель написания этой книги показать объективную истории судеб людей, на основе самых последних исследований.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Открыто и найдено уже почти всё, что могло быть открыто и найдено. Остались частности, но они самой сути прошедших событий не нарушат. Однако на деле трактовка био­графий тех или иных людей мало зависит от самой истории прошлого.</a:t>
            </a:r>
            <a:endParaRPr lang="ru-RU" sz="15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124744"/>
            <a:ext cx="3456384" cy="430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560840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63.3(2Р25)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Б 79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Большой энциклопедический словарь</a:t>
            </a:r>
            <a:r>
              <a:rPr lang="ru-RU" sz="1600" dirty="0" smtClean="0"/>
              <a:t> Сибири и Дальнего Востока. - Красноярск : Буква </a:t>
            </a:r>
            <a:r>
              <a:rPr lang="ru-RU" sz="1600" dirty="0" err="1" smtClean="0"/>
              <a:t>Статейнова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Т. 2 </a:t>
            </a:r>
            <a:r>
              <a:rPr lang="ru-RU" sz="1600" dirty="0" smtClean="0"/>
              <a:t> / гл. ред. А. П. </a:t>
            </a:r>
            <a:r>
              <a:rPr lang="ru-RU" sz="1600" dirty="0" err="1" smtClean="0"/>
              <a:t>Статейнов</a:t>
            </a:r>
            <a:r>
              <a:rPr lang="ru-RU" sz="1600" dirty="0" smtClean="0"/>
              <a:t>. - 2012. - 400 с.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ЧЗ, </a:t>
            </a:r>
            <a:r>
              <a:rPr lang="ru-RU" sz="1600" dirty="0" err="1" smtClean="0"/>
              <a:t>науч</a:t>
            </a:r>
            <a:r>
              <a:rPr lang="ru-RU" sz="1600" dirty="0" smtClean="0"/>
              <a:t>. фонд(2).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420888"/>
            <a:ext cx="5112568" cy="80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dirty="0" smtClean="0"/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79912" y="2132856"/>
            <a:ext cx="5256584" cy="434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Второй том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многотомника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«Большой энциклопедический словарь Сибири и Дальнего Востока» -  это большой рассказ о Сибири и прилегающих к ней регионах за последнюю тысячу лет. </a:t>
            </a:r>
          </a:p>
          <a:p>
            <a:pPr marL="0" marR="0" lvl="0" indent="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Наиболее полноценно описаны семнадцатый, восемнадцатый, девятнадцатый и двадцатый века.</a:t>
            </a:r>
          </a:p>
          <a:p>
            <a:pPr marL="0" marR="0" lvl="0" indent="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Современную историю Сибири эти века очень обогатили большим числом политиче­ских событий, имеющих иногда судьбоносное значение.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Словарные статьи об основных государствах на территории Сибири и Дальнего Востока, княжествах, острогах, городах и других населённых пунктах.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Информация о политических партиях, организациях, общественных движениях, объектах культуры, спорта и образования, предприятиях.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1988841"/>
            <a:ext cx="33941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6693</TotalTime>
  <Words>1305</Words>
  <Application>Microsoft Office PowerPoint</Application>
  <PresentationFormat>Экран (4:3)</PresentationFormat>
  <Paragraphs>95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Неделя  кафедры  ГУМАНИТАРНЫХ  Дисциплин    </vt:lpstr>
      <vt:lpstr>Презентация     </vt:lpstr>
      <vt:lpstr>         63.2я73 Г 60 Голиков А.Г. Источниковедение отечественной истории : учебное пособие / А. Г. Голиков, Т. А. Круглова ; под ред. А. Г. Голикова. - 5-е изд., испр. - М. : Академия, 2012. - 464 с. :  Экземпляры: всего:2 - ЧЗ(1), АБ(1).            </vt:lpstr>
      <vt:lpstr>             63.3(2)я73 Вовина-Лебедева В.Г.  История Древней Руси : учебник / В. Г. Вовина-Лебедева. - М. : Академия, 2011. - 256 с. :  Экземпляры: всего:5 - ЧЗ(1), МКФФ(1), АБ(3)               </vt:lpstr>
      <vt:lpstr>             63.3(2)я73 Н 48 Некрасова М.Б.  Отечественная история : учебное пособие для бакалавров / М. Б. Некрасова. - 3-е изд., перераб. и доп. - М. : Юрайт, 2013. - 416 с.  Экземпляры: всего:7 - ЧЗ(1), МКФФ(1), АБ(5).               </vt:lpstr>
      <vt:lpstr>         63.3(2Р53) С 48 Словцов, Пётр Андреевич.  История Сибири. От Ермака до Екатерины II / П. А. Словцов. - М. : Вече, 2012. - 512 с.  Экземпляры: всего:5 - ЧЗ(2), МКФФ(1), АБ(2).           </vt:lpstr>
      <vt:lpstr>         63.3(2Р53)612 О-74 Осипов, Борис Иванович.  Сибирские крестьяне о колчаковцах. К истории гражданской войны в России : историко-краеведческий очерк / Б. И. Осипов. - Омск : Изд-во ОмГПУ, 2012. - 16 с.  Экземпляры: всего:1 - ЧЗ(1)           </vt:lpstr>
      <vt:lpstr>          63.3(2Р25) Б 79 Большой энциклопедический словарь Сибири и Дальнего Востока. - Красноярск : Буква Статейнова Т.1 / гл. ред. А. П. Статейнов. - 2011. - 624 с. : портр. - Алф. указ.: с.: 607-623 Экземпляры: всего:2 - ЧЗ(2).           </vt:lpstr>
      <vt:lpstr>         63.3(2Р25) Б 79 Большой энциклопедический словарь Сибири и Дальнего Востока. - Красноярск : Буква Статейнова Т. 2  / гл. ред. А. П. Статейнов. - 2012. - 400 с. Экземпляры: всего:2 - ЧЗ, науч. фонд(2).          </vt:lpstr>
      <vt:lpstr>         63.3(2Р25) Б 79 Большой энциклопедический словарь Сибири и Дальнего Востока. - Красноярск : Буква Статейнова Т.3 : Животный мир / гл. ред. А. П. Статейнов. - 2011. - 480 с.  Экземпляры: всего:2 - ЧЗ, науч. фонд(2).           </vt:lpstr>
      <vt:lpstr> 63.3(2Р53-Ом) О-74 Осипенко, Алексей Алексеевич. Загадочный Тевриз : факты, предания, версии / А. А. Осипенко. - Омск : Образование Информ, 2011. - 132 с.  </vt:lpstr>
      <vt:lpstr>63.3(2Р53-Ом) О-74 Осипенко, Алексей Алексеевич. Рассказы о людях земли Тевризской / А. А. Осипенко. - Омск : Образование Информ, 2009. - 130 с.  Экземпляры: всего:1 - ЧЗ(1).</vt:lpstr>
      <vt:lpstr>63.3(0)31я73 К 89 Кузищин В.И. История Древнего Востока : учебное пособие / В. И. Кузищин, С. Кучера. - 3-е изд., стереотип. - М. : Академия, 2012. - 384 с.</vt:lpstr>
      <vt:lpstr>  63.3(0)32я73 К 89 Кузищин В.И. История древнего Рима : учебное пособие / В. И. Кузищин, И. А. Гвоздева. - 3-е изд., стереотип. - М. : Академия, 2012. - 448 с.  Экземпляры: всего:3 - ЧЗ(1), АБ(2). </vt:lpstr>
      <vt:lpstr> 63.3(0)51я73 И 90 История стран Европы и Америки в Новое время. В 2-х ч. : учебник. - М. : Академия Ч.1 : XVII век / под ред. В. С. Бондарчука. - 2-е изд. стереотип. - 2012. - 352 с.  Экземпляры: всего:5 - ЧЗ(1), МКФФ(1), АБ(3).</vt:lpstr>
      <vt:lpstr>  63.3(0)5я73 И 90  История стран Европы и Америки в Новое время. В 2-х ч. : учебник. - М. : Академия Ч.2 : 1700-1815 годы / под ред. В. С. Бондарчука. - 2-е изд. стереотип. - 2012. - 384 с.  Экземпляры: всего:5 - ЧЗ(1), МКФФ(1), АБ(3). </vt:lpstr>
      <vt:lpstr>    63.3(0)6я73 П 95 Пыхтеева, Елена Викторовна. Всемирная история (Новейшее время) : учебно-методические рекомендации / Е. В. Пыхтеева. - Тара : Изд-во ОмГАУ, 2012. - 32 с.  Экземпляры: всего:1 - ЧЗ(1).  </vt:lpstr>
      <vt:lpstr>Слайд 18</vt:lpstr>
      <vt:lpstr>Слайд 19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Admn</cp:lastModifiedBy>
  <cp:revision>1018</cp:revision>
  <dcterms:created xsi:type="dcterms:W3CDTF">2012-10-03T01:37:12Z</dcterms:created>
  <dcterms:modified xsi:type="dcterms:W3CDTF">2013-03-26T06:19:27Z</dcterms:modified>
</cp:coreProperties>
</file>