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8"/>
  </p:notesMasterIdLst>
  <p:sldIdLst>
    <p:sldId id="415" r:id="rId2"/>
    <p:sldId id="416" r:id="rId3"/>
    <p:sldId id="470" r:id="rId4"/>
    <p:sldId id="451" r:id="rId5"/>
    <p:sldId id="497" r:id="rId6"/>
    <p:sldId id="472" r:id="rId7"/>
    <p:sldId id="496" r:id="rId8"/>
    <p:sldId id="485" r:id="rId9"/>
    <p:sldId id="514" r:id="rId10"/>
    <p:sldId id="515" r:id="rId11"/>
    <p:sldId id="516" r:id="rId12"/>
    <p:sldId id="517" r:id="rId13"/>
    <p:sldId id="518" r:id="rId14"/>
    <p:sldId id="519" r:id="rId15"/>
    <p:sldId id="520" r:id="rId16"/>
    <p:sldId id="521" r:id="rId17"/>
    <p:sldId id="522" r:id="rId18"/>
    <p:sldId id="456" r:id="rId19"/>
    <p:sldId id="469" r:id="rId20"/>
    <p:sldId id="507" r:id="rId21"/>
    <p:sldId id="473" r:id="rId22"/>
    <p:sldId id="489" r:id="rId23"/>
    <p:sldId id="524" r:id="rId24"/>
    <p:sldId id="525" r:id="rId25"/>
    <p:sldId id="526" r:id="rId26"/>
    <p:sldId id="527" r:id="rId27"/>
    <p:sldId id="528" r:id="rId28"/>
    <p:sldId id="529" r:id="rId29"/>
    <p:sldId id="530" r:id="rId30"/>
    <p:sldId id="531" r:id="rId31"/>
    <p:sldId id="532" r:id="rId32"/>
    <p:sldId id="533" r:id="rId33"/>
    <p:sldId id="534" r:id="rId34"/>
    <p:sldId id="535" r:id="rId35"/>
    <p:sldId id="484" r:id="rId36"/>
    <p:sldId id="513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081A"/>
    <a:srgbClr val="660033"/>
    <a:srgbClr val="864300"/>
    <a:srgbClr val="663300"/>
    <a:srgbClr val="1E477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5" autoAdjust="0"/>
    <p:restoredTop sz="94660"/>
  </p:normalViewPr>
  <p:slideViewPr>
    <p:cSldViewPr>
      <p:cViewPr>
        <p:scale>
          <a:sx n="68" d="100"/>
          <a:sy n="68" d="100"/>
        </p:scale>
        <p:origin x="-1530" y="-5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74A63-CB4F-4745-9A71-AB3DC5B9587D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086FA3-01D9-4C99-AEE4-97B0E91CF07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33</a:t>
            </a:fld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086FA3-01D9-4C99-AEE4-97B0E91CF076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 advTm="7000">
    <p:diamond/>
    <p:sndAc>
      <p:stSnd>
        <p:snd r:embed="rId1" name="chimes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1F7ED44-93FD-4FAF-811E-55B807A843F0}" type="datetimeFigureOut">
              <a:rPr lang="ru-RU" smtClean="0"/>
              <a:pPr/>
              <a:t>26.03.2013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3AD21A-C70A-4814-8802-ECEC75DD43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 advTm="7000">
    <p:diamond/>
    <p:sndAc>
      <p:stSnd>
        <p:snd r:embed="rId13" name="chimes.wav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E:\!PDF-&#1074;&#1077;&#1088;&#1089;&#1080;&#1080;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E:\&#1052;&#1072;&#1090;&#1077;&#1088;&#1080;&#1072;&#1083;&#1099;%20&#1082;%20&#1085;&#1086;&#1084;&#1077;&#1088;&#1091;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file:///E:\&#1052;&#1072;&#1090;&#1077;&#1088;&#1080;&#1072;&#1083;&#1099;%20&#1082;%20&#1085;&#1086;&#1084;&#1077;&#1088;&#1091;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E:\!PDF-&#1074;&#1077;&#1088;&#1089;&#1080;&#1080;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E:\&#1052;&#1072;&#1090;&#1077;&#1088;&#1080;&#1072;&#1083;&#1099;%20&#1082;%20&#1085;&#1086;&#1084;&#1077;&#1088;&#1091;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file:///E:\&#1052;&#1072;&#1090;&#1077;&#1088;&#1080;&#1072;&#1083;&#1099;%20&#1082;%20&#1085;&#1086;&#1084;&#1077;&#1088;&#1091;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28800"/>
            <a:ext cx="8208912" cy="36724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  <a:t/>
            </a:r>
            <a:b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</a:br>
            <a: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  <a:t>Неделя </a:t>
            </a:r>
            <a:b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</a:br>
            <a: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  <a:t>кафедры  ГУМАНИТАРНЫХ  Дисциплин</a:t>
            </a:r>
            <a:b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</a:br>
            <a: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  <a:t>   </a:t>
            </a:r>
            <a:endParaRPr lang="ru-RU" sz="6000" b="1" cap="all" dirty="0">
              <a:solidFill>
                <a:srgbClr val="1E4778"/>
              </a:solidFill>
              <a:latin typeface="Arial Narrow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980728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1" i="0" u="none" strike="noStrike" kern="1200" cap="none" spc="0" normalizeH="0" baseline="0" noProof="0" dirty="0" smtClean="0">
              <a:ln>
                <a:noFill/>
              </a:ln>
              <a:solidFill>
                <a:srgbClr val="1E4778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1E4778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476672"/>
            <a:ext cx="4608512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dirty="0" smtClean="0">
                <a:solidFill>
                  <a:srgbClr val="1E4778"/>
                </a:solidFill>
                <a:latin typeface="Arial Narrow" pitchFamily="34" charset="0"/>
              </a:rPr>
              <a:t>БИБЛИОТЕКА </a:t>
            </a:r>
          </a:p>
          <a:p>
            <a:pPr algn="ctr">
              <a:lnSpc>
                <a:spcPct val="114000"/>
              </a:lnSpc>
            </a:pPr>
            <a:r>
              <a:rPr lang="ru-RU" b="1" dirty="0" smtClean="0">
                <a:solidFill>
                  <a:srgbClr val="1E4778"/>
                </a:solidFill>
                <a:latin typeface="Arial Narrow" pitchFamily="34" charset="0"/>
              </a:rPr>
              <a:t>ФИЛИАЛА  ОМГПУ В Г. ТАРЕ</a:t>
            </a:r>
            <a:endParaRPr lang="ru-RU" b="1" dirty="0">
              <a:solidFill>
                <a:srgbClr val="1E4778"/>
              </a:solidFill>
              <a:latin typeface="Arial Narrow" pitchFamily="34" charset="0"/>
            </a:endParaRPr>
          </a:p>
        </p:txBody>
      </p:sp>
      <p:pic>
        <p:nvPicPr>
          <p:cNvPr id="1026" name="Рисунок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3568" y="332656"/>
            <a:ext cx="936104" cy="943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59832" y="6093297"/>
            <a:ext cx="2880320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dirty="0" smtClean="0">
                <a:solidFill>
                  <a:srgbClr val="1E4778"/>
                </a:solidFill>
                <a:latin typeface="Arial Narrow" pitchFamily="34" charset="0"/>
              </a:rPr>
              <a:t>ТАРА – 2013 </a:t>
            </a:r>
            <a:endParaRPr lang="ru-RU" b="1" dirty="0">
              <a:solidFill>
                <a:srgbClr val="1E4778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 spd="med" advTm="3000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23728" y="0"/>
            <a:ext cx="5154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19" y="0"/>
            <a:ext cx="518457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0"/>
            <a:ext cx="5112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23728" y="0"/>
            <a:ext cx="5154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0"/>
            <a:ext cx="5154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19" y="0"/>
            <a:ext cx="4950601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0"/>
            <a:ext cx="4901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0"/>
            <a:ext cx="5154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476672"/>
            <a:ext cx="70567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Электронное приложение к журналу</a:t>
            </a:r>
            <a:endParaRPr lang="ru-RU" sz="3200" dirty="0" smtClean="0"/>
          </a:p>
          <a:p>
            <a:pPr algn="ctr"/>
            <a:r>
              <a:rPr lang="ru-RU" sz="3200" b="1" dirty="0" smtClean="0"/>
              <a:t>«Литература»  №1/2013</a:t>
            </a:r>
            <a:endParaRPr lang="ru-RU" sz="3200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267744" y="2132856"/>
            <a:ext cx="446449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404664"/>
            <a:ext cx="8424936" cy="5574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/>
              <a:t> </a:t>
            </a:r>
            <a:r>
              <a:rPr lang="ru-RU" sz="5400" b="1" u="sng" dirty="0" smtClean="0">
                <a:hlinkClick r:id="rId4" action="ppaction://hlinkfile"/>
              </a:rPr>
              <a:t>PDF-версии</a:t>
            </a:r>
            <a:r>
              <a:rPr lang="ru-RU" sz="5400" b="1" dirty="0" smtClean="0"/>
              <a:t> </a:t>
            </a:r>
          </a:p>
          <a:p>
            <a:pPr lvl="0" algn="ctr"/>
            <a:r>
              <a:rPr lang="ru-RU" sz="5400" dirty="0" smtClean="0"/>
              <a:t>журнала </a:t>
            </a:r>
          </a:p>
          <a:p>
            <a:pPr lvl="0" algn="ctr"/>
            <a:r>
              <a:rPr lang="ru-RU" sz="5400" dirty="0" smtClean="0"/>
              <a:t>«Литература» </a:t>
            </a:r>
          </a:p>
          <a:p>
            <a:pPr lvl="0" algn="ctr"/>
            <a:r>
              <a:rPr lang="ru-RU" sz="5400" dirty="0" smtClean="0"/>
              <a:t>№1/2013</a:t>
            </a:r>
          </a:p>
          <a:p>
            <a:pPr lvl="0" algn="ctr"/>
            <a:endParaRPr lang="ru-RU" sz="5400" dirty="0" smtClean="0"/>
          </a:p>
          <a:p>
            <a:pPr algn="ctr">
              <a:lnSpc>
                <a:spcPct val="150000"/>
              </a:lnSpc>
            </a:pPr>
            <a:r>
              <a:rPr lang="ru-RU" sz="2000" dirty="0" smtClean="0"/>
              <a:t>УЧЕБНО-МЕТОДИЧЕСКИЙ ЖУРНАЛ 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/>
              <a:t>ДЛЯ УЧИТЕЛЕЙ  СЛОВЕСНОСТИ </a:t>
            </a:r>
          </a:p>
          <a:p>
            <a:pPr algn="ctr">
              <a:lnSpc>
                <a:spcPct val="114000"/>
              </a:lnSpc>
            </a:pPr>
            <a:r>
              <a:rPr lang="ru-RU" sz="2300" dirty="0" smtClean="0"/>
              <a:t> </a:t>
            </a:r>
          </a:p>
        </p:txBody>
      </p:sp>
    </p:spTree>
  </p:cSld>
  <p:clrMapOvr>
    <a:masterClrMapping/>
  </p:clrMapOvr>
  <p:transition spd="med" advTm="3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000240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  <a:t>Презентация </a:t>
            </a:r>
            <a:r>
              <a:rPr lang="en-US" sz="6000" b="1" cap="all" dirty="0" smtClean="0">
                <a:solidFill>
                  <a:srgbClr val="1E4778"/>
                </a:solidFill>
                <a:latin typeface="Arial Narrow" pitchFamily="34" charset="0"/>
              </a:rPr>
              <a:t>CD</a:t>
            </a:r>
            <a: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  <a:t>-</a:t>
            </a:r>
            <a:r>
              <a:rPr lang="ru-RU" sz="6000" cap="all" dirty="0" smtClean="0">
                <a:solidFill>
                  <a:srgbClr val="1E4778"/>
                </a:solidFill>
                <a:latin typeface="Arial Narrow" pitchFamily="34" charset="0"/>
              </a:rPr>
              <a:t>дисков</a:t>
            </a:r>
            <a:br>
              <a:rPr lang="ru-RU" sz="6000" cap="all" dirty="0" smtClean="0">
                <a:solidFill>
                  <a:srgbClr val="1E4778"/>
                </a:solidFill>
                <a:latin typeface="Arial Narrow" pitchFamily="34" charset="0"/>
              </a:rPr>
            </a:br>
            <a:r>
              <a:rPr lang="ru-RU" sz="6000" cap="all" dirty="0" smtClean="0">
                <a:solidFill>
                  <a:srgbClr val="1E4778"/>
                </a:solidFill>
                <a:latin typeface="Arial Narrow" pitchFamily="34" charset="0"/>
              </a:rPr>
              <a:t>  ПО ЛИТЕРАТУРЕ</a:t>
            </a:r>
            <a:r>
              <a:rPr lang="ru-RU" sz="6000" b="1" cap="all" dirty="0" smtClean="0">
                <a:solidFill>
                  <a:srgbClr val="1E4778"/>
                </a:solidFill>
                <a:latin typeface="Arial Narrow" pitchFamily="34" charset="0"/>
              </a:rPr>
              <a:t>     </a:t>
            </a:r>
            <a:endParaRPr lang="ru-RU" sz="6000" b="1" cap="all" dirty="0">
              <a:solidFill>
                <a:srgbClr val="1E4778"/>
              </a:solidFill>
              <a:latin typeface="Arial Narrow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467544" y="980728"/>
            <a:ext cx="8229600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1" i="0" u="none" strike="noStrike" kern="1200" cap="none" spc="0" normalizeH="0" baseline="0" noProof="0" dirty="0" smtClean="0">
              <a:ln>
                <a:noFill/>
              </a:ln>
              <a:solidFill>
                <a:srgbClr val="1E4778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srgbClr val="1E4778"/>
              </a:solidFill>
              <a:effectLst/>
              <a:uLnTx/>
              <a:uFillTx/>
              <a:latin typeface="Arial Narrow" pitchFamily="34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67744" y="476672"/>
            <a:ext cx="4608512" cy="72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dirty="0" smtClean="0">
                <a:solidFill>
                  <a:srgbClr val="1E4778"/>
                </a:solidFill>
                <a:latin typeface="Arial Narrow" pitchFamily="34" charset="0"/>
              </a:rPr>
              <a:t>БИБЛИОТЕКА </a:t>
            </a:r>
          </a:p>
          <a:p>
            <a:pPr algn="ctr">
              <a:lnSpc>
                <a:spcPct val="114000"/>
              </a:lnSpc>
            </a:pPr>
            <a:r>
              <a:rPr lang="ru-RU" b="1" dirty="0" smtClean="0">
                <a:solidFill>
                  <a:srgbClr val="1E4778"/>
                </a:solidFill>
                <a:latin typeface="Arial Narrow" pitchFamily="34" charset="0"/>
              </a:rPr>
              <a:t>ФИЛИАЛА  ОМГПУ В Г. ТАРЕ</a:t>
            </a:r>
            <a:endParaRPr lang="ru-RU" b="1" dirty="0">
              <a:solidFill>
                <a:srgbClr val="1E4778"/>
              </a:solidFill>
              <a:latin typeface="Arial Narrow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59832" y="6093297"/>
            <a:ext cx="2880320" cy="40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dirty="0" smtClean="0">
                <a:solidFill>
                  <a:srgbClr val="1E4778"/>
                </a:solidFill>
                <a:latin typeface="Arial Narrow" pitchFamily="34" charset="0"/>
              </a:rPr>
              <a:t>ТАРА – 2013 </a:t>
            </a:r>
            <a:endParaRPr lang="ru-RU" b="1" dirty="0">
              <a:solidFill>
                <a:srgbClr val="1E4778"/>
              </a:solidFill>
              <a:latin typeface="Arial Narrow" pitchFamily="34" charset="0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24128" y="4149080"/>
            <a:ext cx="1717169" cy="16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64288" y="5013176"/>
            <a:ext cx="1584176" cy="1595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19" y="0"/>
            <a:ext cx="497911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0649"/>
            <a:ext cx="8568952" cy="670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800"/>
              </a:spcAft>
            </a:pPr>
            <a:r>
              <a:rPr lang="ru-RU" sz="2400" b="1" u="sng" dirty="0" smtClean="0">
                <a:hlinkClick r:id="rId4" action="ppaction://hlinkfile"/>
              </a:rPr>
              <a:t>Материалы к номеру</a:t>
            </a:r>
            <a:endParaRPr lang="ru-RU" sz="2400" b="1" u="sng" dirty="0" smtClean="0"/>
          </a:p>
          <a:p>
            <a:r>
              <a:rPr lang="ru-RU" sz="1400" b="1" dirty="0" smtClean="0"/>
              <a:t>01. Интервью у классной доски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Интервью с В.Л. Скуратовским. Полный текст</a:t>
            </a:r>
            <a:endParaRPr lang="ru-RU" sz="1400" dirty="0" smtClean="0"/>
          </a:p>
          <a:p>
            <a:r>
              <a:rPr lang="ru-RU" sz="1400" b="1" dirty="0" smtClean="0"/>
              <a:t> 02. Тема номера. Образ маски и тема маскарада</a:t>
            </a:r>
            <a:endParaRPr lang="ru-RU" sz="1400" dirty="0" smtClean="0"/>
          </a:p>
          <a:p>
            <a:r>
              <a:rPr lang="ru-RU" sz="1400" b="1" dirty="0" smtClean="0"/>
              <a:t>	</a:t>
            </a:r>
            <a:r>
              <a:rPr lang="en-US" sz="1400" b="1" dirty="0" smtClean="0"/>
              <a:t> 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ЛитМотив</a:t>
            </a:r>
            <a:r>
              <a:rPr lang="ru-RU" sz="1400" b="1" dirty="0" smtClean="0"/>
              <a:t>: </a:t>
            </a:r>
            <a:r>
              <a:rPr lang="ru-RU" sz="1400" i="1" dirty="0" smtClean="0"/>
              <a:t> </a:t>
            </a:r>
            <a:r>
              <a:rPr lang="ru-RU" sz="1400" i="1" dirty="0" err="1" smtClean="0"/>
              <a:t>И.Шолпо</a:t>
            </a:r>
            <a:r>
              <a:rPr lang="ru-RU" sz="1400" i="1" dirty="0" smtClean="0"/>
              <a:t>. Синдром Золушки;	 Ю.Петрачкова. Если маскою черты утаены…</a:t>
            </a:r>
            <a:endParaRPr lang="ru-RU" sz="1400" dirty="0" smtClean="0"/>
          </a:p>
          <a:p>
            <a:r>
              <a:rPr lang="ru-RU" sz="1400" b="1" dirty="0" smtClean="0"/>
              <a:t>	</a:t>
            </a:r>
            <a:r>
              <a:rPr lang="en-US" sz="1400" b="1" dirty="0" smtClean="0"/>
              <a:t> </a:t>
            </a:r>
            <a:r>
              <a:rPr lang="ru-RU" sz="1400" b="1" dirty="0" smtClean="0"/>
              <a:t> </a:t>
            </a:r>
            <a:r>
              <a:rPr lang="ru-RU" sz="1400" b="1" dirty="0" err="1" smtClean="0"/>
              <a:t>Штудии</a:t>
            </a:r>
            <a:r>
              <a:rPr lang="ru-RU" sz="1400" b="1" dirty="0" smtClean="0"/>
              <a:t>: </a:t>
            </a:r>
            <a:r>
              <a:rPr lang="ru-RU" sz="1400" i="1" dirty="0" smtClean="0"/>
              <a:t>	  Н.Беляева. Елизавета Дмитриева и Черубина де Габриак</a:t>
            </a:r>
            <a:endParaRPr lang="ru-RU" sz="1400" dirty="0" smtClean="0"/>
          </a:p>
          <a:p>
            <a:r>
              <a:rPr lang="ru-RU" sz="1400" b="1" dirty="0" smtClean="0"/>
              <a:t>	</a:t>
            </a:r>
            <a:r>
              <a:rPr lang="en-US" sz="1400" b="1" dirty="0" smtClean="0"/>
              <a:t> </a:t>
            </a:r>
            <a:r>
              <a:rPr lang="ru-RU" sz="1400" b="1" dirty="0" smtClean="0"/>
              <a:t> Я иду на урок</a:t>
            </a:r>
            <a:endParaRPr lang="ru-RU" sz="1400" dirty="0" smtClean="0"/>
          </a:p>
          <a:p>
            <a:pPr indent="985838"/>
            <a:r>
              <a:rPr lang="ru-RU" sz="1400" i="1" dirty="0" smtClean="0"/>
              <a:t>Т.Рыжкова. Маскарад, затеянный баснописцами; 	 </a:t>
            </a:r>
          </a:p>
          <a:p>
            <a:pPr indent="985838"/>
            <a:r>
              <a:rPr lang="ru-RU" sz="1400" i="1" dirty="0" smtClean="0"/>
              <a:t> </a:t>
            </a:r>
            <a:r>
              <a:rPr lang="ru-RU" sz="1400" i="1" dirty="0" err="1" smtClean="0"/>
              <a:t>Ф.Нодель</a:t>
            </a:r>
            <a:r>
              <a:rPr lang="ru-RU" sz="1400" i="1" dirty="0" smtClean="0"/>
              <a:t>. Владимир Высоцкий: лицо и маски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 </a:t>
            </a:r>
            <a:r>
              <a:rPr lang="ru-RU" sz="1400" b="1" i="1" dirty="0" smtClean="0"/>
              <a:t>Маски и маскарад.</a:t>
            </a:r>
            <a:r>
              <a:rPr lang="ru-RU" sz="1400" i="1" dirty="0" smtClean="0"/>
              <a:t> Тематическая подборка произведений мировой живописи</a:t>
            </a:r>
            <a:endParaRPr lang="ru-RU" sz="1400" dirty="0" smtClean="0"/>
          </a:p>
          <a:p>
            <a:r>
              <a:rPr lang="ru-RU" sz="1400" b="1" dirty="0" smtClean="0"/>
              <a:t> 03. Спецпроект. Литературные направления и эпохи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О.Смирнова. Постмодернизм</a:t>
            </a:r>
            <a:endParaRPr lang="ru-RU" sz="1400" dirty="0" smtClean="0"/>
          </a:p>
          <a:p>
            <a:r>
              <a:rPr lang="ru-RU" sz="1400" b="1" dirty="0" smtClean="0"/>
              <a:t> 04. События и встречи</a:t>
            </a:r>
            <a:endParaRPr lang="ru-RU" sz="1400" dirty="0" smtClean="0"/>
          </a:p>
          <a:p>
            <a:r>
              <a:rPr lang="ru-RU" sz="1400" b="1" dirty="0" smtClean="0"/>
              <a:t>	</a:t>
            </a:r>
            <a:r>
              <a:rPr lang="en-US" sz="1400" b="1" dirty="0" smtClean="0"/>
              <a:t> </a:t>
            </a:r>
            <a:r>
              <a:rPr lang="ru-RU" sz="1400" b="1" dirty="0" smtClean="0"/>
              <a:t> Конкурс «Без границ. Библиотека и космос»: </a:t>
            </a:r>
            <a:r>
              <a:rPr lang="ru-RU" sz="1400" i="1" dirty="0" smtClean="0"/>
              <a:t>информация для участников</a:t>
            </a:r>
            <a:endParaRPr lang="ru-RU" sz="1400" dirty="0" smtClean="0"/>
          </a:p>
          <a:p>
            <a:r>
              <a:rPr lang="ru-RU" sz="1400" b="1" dirty="0" smtClean="0"/>
              <a:t>05. Читальный зал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Книги 2012 года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Конкурс «Школа вдумчивого чтения»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Школа вдумчивого чтения</a:t>
            </a:r>
            <a:endParaRPr lang="ru-RU" sz="1400" dirty="0" smtClean="0"/>
          </a:p>
          <a:p>
            <a:r>
              <a:rPr lang="ru-RU" sz="1400" b="1" dirty="0" smtClean="0"/>
              <a:t> 06. Литературный календарь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Литературный февраль 2013 года</a:t>
            </a:r>
            <a:endParaRPr lang="ru-RU" sz="1400" dirty="0" smtClean="0"/>
          </a:p>
          <a:p>
            <a:r>
              <a:rPr lang="ru-RU" sz="1400" b="1" dirty="0" smtClean="0"/>
              <a:t> 07. Работы учеников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Е.Паршикова. Отечественная война 1812 года. Викторина</a:t>
            </a:r>
            <a:endParaRPr lang="ru-RU" sz="1400" dirty="0" smtClean="0"/>
          </a:p>
          <a:p>
            <a:r>
              <a:rPr lang="ru-RU" sz="1400" b="1" dirty="0" smtClean="0"/>
              <a:t> 08. Современной школе – современное чтение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endParaRPr lang="ru-RU" sz="1400" dirty="0" smtClean="0"/>
          </a:p>
          <a:p>
            <a:r>
              <a:rPr lang="ru-RU" sz="1400" b="1" dirty="0" smtClean="0"/>
              <a:t> 09. Новый проект «Литературы»</a:t>
            </a:r>
            <a:endParaRPr lang="ru-RU" sz="1400" dirty="0" smtClean="0"/>
          </a:p>
          <a:p>
            <a:r>
              <a:rPr lang="en-US" sz="1400" i="1" dirty="0" smtClean="0"/>
              <a:t>	 </a:t>
            </a:r>
            <a:r>
              <a:rPr lang="ru-RU" sz="1400" i="1" dirty="0" smtClean="0"/>
              <a:t> Современное живое. Новый проект «Литературы»</a:t>
            </a:r>
            <a:endParaRPr lang="ru-RU" sz="1400" b="1" u="sng" dirty="0" smtClean="0"/>
          </a:p>
          <a:p>
            <a:pPr lvl="0">
              <a:spcAft>
                <a:spcPts val="1800"/>
              </a:spcAft>
            </a:pPr>
            <a:endParaRPr lang="ru-RU" sz="1200" b="1" u="sng" dirty="0" smtClean="0"/>
          </a:p>
          <a:p>
            <a:pPr lvl="0">
              <a:spcAft>
                <a:spcPts val="1800"/>
              </a:spcAft>
            </a:pPr>
            <a:endParaRPr lang="ru-RU" sz="1400" dirty="0" smtClean="0"/>
          </a:p>
        </p:txBody>
      </p:sp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0"/>
            <a:ext cx="8568952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ru-RU" sz="3000" b="1" u="sng" dirty="0" smtClean="0">
                <a:hlinkClick r:id="rId4" action="ppaction://hlinkfile"/>
              </a:rPr>
              <a:t>Содержание  журнала</a:t>
            </a:r>
            <a:endParaRPr lang="ru-RU" sz="3000" b="1" u="sng" dirty="0" smtClean="0"/>
          </a:p>
          <a:p>
            <a:pPr lvl="0" algn="ctr">
              <a:spcAft>
                <a:spcPts val="600"/>
              </a:spcAft>
            </a:pPr>
            <a:r>
              <a:rPr lang="ru-RU" sz="3000" dirty="0" smtClean="0"/>
              <a:t>«Литература»  №1/2013</a:t>
            </a:r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115616" y="1076479"/>
            <a:ext cx="7344816" cy="5781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7704" y="0"/>
            <a:ext cx="516307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6" y="0"/>
            <a:ext cx="51845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5" y="0"/>
            <a:ext cx="4960379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23728" y="0"/>
            <a:ext cx="506688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712" y="0"/>
            <a:ext cx="50947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712" y="0"/>
            <a:ext cx="5012758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23727" y="0"/>
            <a:ext cx="50362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48680"/>
            <a:ext cx="7200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Электронное приложение к журналу</a:t>
            </a:r>
            <a:endParaRPr lang="ru-RU" sz="3200" dirty="0" smtClean="0"/>
          </a:p>
          <a:p>
            <a:pPr algn="ctr"/>
            <a:r>
              <a:rPr lang="ru-RU" sz="3200" b="1" dirty="0" smtClean="0"/>
              <a:t>«Литература» №11/2012</a:t>
            </a:r>
            <a:endParaRPr lang="ru-RU" sz="320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267744" y="2060848"/>
            <a:ext cx="4640027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amond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835696" y="0"/>
            <a:ext cx="493159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07704" y="0"/>
            <a:ext cx="49527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712" y="-1"/>
            <a:ext cx="5112568" cy="6882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711" y="0"/>
            <a:ext cx="51743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0"/>
            <a:ext cx="490132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2852936"/>
            <a:ext cx="705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5E081A"/>
                </a:solidFill>
              </a:rPr>
              <a:t>БЛАГОДАРИМ  ЗА ВНИМАНИЕ!</a:t>
            </a:r>
          </a:p>
        </p:txBody>
      </p:sp>
    </p:spTree>
  </p:cSld>
  <p:clrMapOvr>
    <a:masterClrMapping/>
  </p:clrMapOvr>
  <p:transition spd="med" advTm="3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700808"/>
            <a:ext cx="7056784" cy="2779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000" dirty="0" smtClean="0">
                <a:solidFill>
                  <a:srgbClr val="5E081A"/>
                </a:solidFill>
              </a:rPr>
              <a:t>ПРИГЛАШАЕМ  </a:t>
            </a:r>
          </a:p>
          <a:p>
            <a:pPr algn="ctr">
              <a:lnSpc>
                <a:spcPct val="150000"/>
              </a:lnSpc>
            </a:pPr>
            <a:r>
              <a:rPr lang="ru-RU" sz="3000" dirty="0" smtClean="0">
                <a:solidFill>
                  <a:srgbClr val="5E081A"/>
                </a:solidFill>
              </a:rPr>
              <a:t>В ЗАЛ ЭЛЕКТРОННЫХ РЕСУРСОВ  БИБЛИОТЕКИ </a:t>
            </a:r>
          </a:p>
          <a:p>
            <a:pPr algn="ctr">
              <a:lnSpc>
                <a:spcPct val="150000"/>
              </a:lnSpc>
            </a:pPr>
            <a:r>
              <a:rPr lang="ru-RU" sz="3000" dirty="0" smtClean="0">
                <a:solidFill>
                  <a:srgbClr val="5E081A"/>
                </a:solidFill>
              </a:rPr>
              <a:t> ФИЛИАЛА ОМГПУ В Г. ТАРЕ</a:t>
            </a:r>
            <a:r>
              <a:rPr lang="ru-RU" sz="3000" b="1" dirty="0" smtClean="0">
                <a:solidFill>
                  <a:srgbClr val="5E081A"/>
                </a:solidFill>
              </a:rPr>
              <a:t>	</a:t>
            </a:r>
            <a:endParaRPr lang="ru-RU" sz="3000" b="1" dirty="0">
              <a:solidFill>
                <a:srgbClr val="5E081A"/>
              </a:solidFill>
            </a:endParaRPr>
          </a:p>
        </p:txBody>
      </p:sp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331640" y="548680"/>
            <a:ext cx="662473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u="sng" dirty="0" smtClean="0">
                <a:hlinkClick r:id="rId4" action="ppaction://hlinkfile"/>
              </a:rPr>
              <a:t>PDF-версии</a:t>
            </a:r>
            <a:r>
              <a:rPr lang="ru-RU" sz="5400" b="1" dirty="0" smtClean="0"/>
              <a:t> </a:t>
            </a:r>
          </a:p>
          <a:p>
            <a:pPr algn="ctr"/>
            <a:r>
              <a:rPr lang="ru-RU" sz="5400" dirty="0" smtClean="0"/>
              <a:t>журнала «Литература» №11/2012 </a:t>
            </a:r>
          </a:p>
          <a:p>
            <a:pPr algn="ctr"/>
            <a:endParaRPr lang="ru-RU" sz="5400" dirty="0" smtClean="0"/>
          </a:p>
          <a:p>
            <a:pPr algn="ctr">
              <a:lnSpc>
                <a:spcPct val="150000"/>
              </a:lnSpc>
            </a:pPr>
            <a:r>
              <a:rPr lang="ru-RU" sz="2000" dirty="0" smtClean="0"/>
              <a:t>УЧЕБНО-МЕТОДИЧЕСКИЙ  ЖУРНАЛ </a:t>
            </a:r>
          </a:p>
          <a:p>
            <a:pPr algn="ctr">
              <a:lnSpc>
                <a:spcPct val="150000"/>
              </a:lnSpc>
            </a:pPr>
            <a:r>
              <a:rPr lang="ru-RU" sz="2000" dirty="0" smtClean="0"/>
              <a:t> ДЛЯ УЧИТЕЛЕЙ   СЛОВЕСНОСТИ</a:t>
            </a:r>
          </a:p>
        </p:txBody>
      </p:sp>
    </p:spTree>
  </p:cSld>
  <p:clrMapOvr>
    <a:masterClrMapping/>
  </p:clrMapOvr>
  <p:transition spd="med" advTm="3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051720" y="0"/>
            <a:ext cx="506556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116632"/>
            <a:ext cx="8643998" cy="649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ru-RU" sz="2400" b="1" u="sng" dirty="0" smtClean="0">
                <a:hlinkClick r:id="rId4" action="ppaction://hlinkfile"/>
              </a:rPr>
              <a:t>Материалы к номеру</a:t>
            </a:r>
          </a:p>
          <a:p>
            <a:r>
              <a:rPr lang="ru-RU" sz="1400" b="1" dirty="0" smtClean="0"/>
              <a:t>01. К 175-летию со дня гибели Пушкина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ru-RU" sz="1400" b="1" i="1" dirty="0" smtClean="0"/>
              <a:t>Видео:</a:t>
            </a:r>
            <a:r>
              <a:rPr lang="ru-RU" sz="1400" i="1" dirty="0" smtClean="0"/>
              <a:t> Нет, весь я не умру... Фильм И. и Н. </a:t>
            </a:r>
            <a:r>
              <a:rPr lang="ru-RU" sz="1400" i="1" dirty="0" err="1" smtClean="0"/>
              <a:t>Штаневых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Комментарий авторов</a:t>
            </a:r>
            <a:endParaRPr lang="ru-RU" sz="1400" dirty="0" smtClean="0"/>
          </a:p>
          <a:p>
            <a:r>
              <a:rPr lang="ru-RU" sz="1400" b="1" dirty="0" smtClean="0"/>
              <a:t> 02. Я иду на урок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Н.Шапиро. Тема власти и властителей в 8 классе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О.Смирнова. Власть и люди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Т.Еремина. Урок-мастерская по стихотворению </a:t>
            </a:r>
            <a:r>
              <a:rPr lang="en-US" sz="1400" i="1" dirty="0" smtClean="0"/>
              <a:t>«</a:t>
            </a:r>
            <a:r>
              <a:rPr lang="en-US" sz="1400" i="1" dirty="0" err="1" smtClean="0"/>
              <a:t>Смерть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поэта</a:t>
            </a:r>
            <a:r>
              <a:rPr lang="en-US" sz="1400" i="1" dirty="0" smtClean="0"/>
              <a:t>»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Т.Еремина. Презентация к статье</a:t>
            </a:r>
            <a:endParaRPr lang="ru-RU" sz="1400" dirty="0" smtClean="0"/>
          </a:p>
          <a:p>
            <a:r>
              <a:rPr lang="en-US" sz="1400" i="1" dirty="0" smtClean="0"/>
              <a:t>	 </a:t>
            </a:r>
            <a:r>
              <a:rPr lang="ru-RU" sz="1400" i="1" dirty="0" smtClean="0"/>
              <a:t> Т.Рыжкова. Трагедия царя Бориса Годунова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Т.Рыжкова. Презентация к статье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Т.Рыжкова. Карточки к уроку</a:t>
            </a:r>
            <a:endParaRPr lang="ru-RU" sz="1400" dirty="0" smtClean="0"/>
          </a:p>
          <a:p>
            <a:r>
              <a:rPr lang="ru-RU" sz="1400" b="1" dirty="0" smtClean="0"/>
              <a:t> 03. Книжная полка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Рецензия на книгу «Расписание перемен». Полный текст</a:t>
            </a:r>
            <a:endParaRPr lang="ru-RU" sz="1400" dirty="0" smtClean="0"/>
          </a:p>
          <a:p>
            <a:r>
              <a:rPr lang="ru-RU" sz="1400" b="1" dirty="0" smtClean="0"/>
              <a:t> 04. Кругозор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О книге </a:t>
            </a:r>
            <a:r>
              <a:rPr lang="ru-RU" sz="1400" i="1" dirty="0" err="1" smtClean="0"/>
              <a:t>Я.Гордина</a:t>
            </a:r>
            <a:r>
              <a:rPr lang="ru-RU" sz="1400" i="1" dirty="0" smtClean="0"/>
              <a:t> «Зачем России нужен был Кавказ»</a:t>
            </a:r>
            <a:endParaRPr lang="ru-RU" sz="1400" dirty="0" smtClean="0"/>
          </a:p>
          <a:p>
            <a:r>
              <a:rPr lang="ru-RU" sz="1400" b="1" dirty="0" smtClean="0"/>
              <a:t> 05. Есть идея!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М.Кучерская. Как сделать памятник себе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Выставка в Вене</a:t>
            </a:r>
            <a:endParaRPr lang="ru-RU" sz="1400" dirty="0" smtClean="0"/>
          </a:p>
          <a:p>
            <a:r>
              <a:rPr lang="ru-RU" sz="1400" b="1" dirty="0" smtClean="0"/>
              <a:t> 06. Литературный календарь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Памятные литературные даты 2013 года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Литературный январь 2013 года</a:t>
            </a:r>
            <a:endParaRPr lang="ru-RU" sz="1400" dirty="0" smtClean="0"/>
          </a:p>
          <a:p>
            <a:r>
              <a:rPr lang="ru-RU" sz="1400" b="1" dirty="0" smtClean="0"/>
              <a:t> 07. События и встречи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Наш конкурс «Учительский </a:t>
            </a:r>
            <a:r>
              <a:rPr lang="ru-RU" sz="1400" i="1" dirty="0" err="1" smtClean="0"/>
              <a:t>Букер</a:t>
            </a:r>
            <a:r>
              <a:rPr lang="ru-RU" sz="1400" i="1" dirty="0" smtClean="0"/>
              <a:t>»-2012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Премия «Просветитель»-2012 вручена</a:t>
            </a:r>
            <a:endParaRPr lang="ru-RU" sz="1400" dirty="0" smtClean="0"/>
          </a:p>
          <a:p>
            <a:r>
              <a:rPr lang="ru-RU" sz="1400" b="1" dirty="0" smtClean="0"/>
              <a:t> 08. Содержание журнала «Литература» в 2012 году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Содержание дисков-приложений к «Литературе» за 2012 год</a:t>
            </a:r>
            <a:endParaRPr lang="ru-RU" sz="1400" dirty="0" smtClean="0"/>
          </a:p>
          <a:p>
            <a:r>
              <a:rPr lang="ru-RU" sz="1400" i="1" dirty="0" smtClean="0"/>
              <a:t>	</a:t>
            </a:r>
            <a:r>
              <a:rPr lang="en-US" sz="1400" i="1" dirty="0" smtClean="0"/>
              <a:t> </a:t>
            </a:r>
            <a:r>
              <a:rPr lang="ru-RU" sz="1400" i="1" dirty="0" smtClean="0"/>
              <a:t> Содержание журнала «Литература» в 2012 году</a:t>
            </a:r>
            <a:endParaRPr lang="ru-RU" sz="1400" dirty="0"/>
          </a:p>
        </p:txBody>
      </p:sp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16632"/>
            <a:ext cx="85689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000" b="1" u="sng" dirty="0" smtClean="0">
                <a:hlinkClick r:id="rId4" action="ppaction://hlinkfile"/>
              </a:rPr>
              <a:t>Содержание  журнала</a:t>
            </a:r>
            <a:r>
              <a:rPr lang="ru-RU" sz="3000" b="1" u="sng" dirty="0" smtClean="0"/>
              <a:t> </a:t>
            </a:r>
          </a:p>
          <a:p>
            <a:pPr lvl="0" algn="ctr"/>
            <a:r>
              <a:rPr lang="ru-RU" sz="3000" dirty="0" smtClean="0"/>
              <a:t>«Литература»  №11/2012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107504" y="1268759"/>
            <a:ext cx="8928992" cy="5286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195736" y="0"/>
            <a:ext cx="486054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979712" y="0"/>
            <a:ext cx="51545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000">
    <p:diamond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8984</TotalTime>
  <Words>138</Words>
  <Application>Microsoft Office PowerPoint</Application>
  <PresentationFormat>Экран (4:3)</PresentationFormat>
  <Paragraphs>120</Paragraphs>
  <Slides>36</Slides>
  <Notes>33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Трек</vt:lpstr>
      <vt:lpstr> Неделя  кафедры  ГУМАНИТАРНЫХ  Дисциплин    </vt:lpstr>
      <vt:lpstr>Презентация CD-дисков   ПО ЛИТЕРАТУРЕ    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lib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l1</dc:creator>
  <cp:lastModifiedBy>Admn</cp:lastModifiedBy>
  <cp:revision>1351</cp:revision>
  <dcterms:created xsi:type="dcterms:W3CDTF">2012-10-03T01:37:12Z</dcterms:created>
  <dcterms:modified xsi:type="dcterms:W3CDTF">2013-03-26T06:19:00Z</dcterms:modified>
</cp:coreProperties>
</file>