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415" r:id="rId2"/>
    <p:sldId id="416" r:id="rId3"/>
    <p:sldId id="470" r:id="rId4"/>
    <p:sldId id="451" r:id="rId5"/>
    <p:sldId id="418" r:id="rId6"/>
    <p:sldId id="472" r:id="rId7"/>
    <p:sldId id="496" r:id="rId8"/>
    <p:sldId id="454" r:id="rId9"/>
    <p:sldId id="455" r:id="rId10"/>
    <p:sldId id="502" r:id="rId11"/>
    <p:sldId id="503" r:id="rId12"/>
    <p:sldId id="504" r:id="rId13"/>
    <p:sldId id="505" r:id="rId14"/>
    <p:sldId id="456" r:id="rId15"/>
    <p:sldId id="469" r:id="rId16"/>
    <p:sldId id="457" r:id="rId17"/>
    <p:sldId id="473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74" r:id="rId26"/>
    <p:sldId id="486" r:id="rId27"/>
    <p:sldId id="487" r:id="rId28"/>
    <p:sldId id="488" r:id="rId29"/>
    <p:sldId id="476" r:id="rId30"/>
    <p:sldId id="477" r:id="rId31"/>
    <p:sldId id="483" r:id="rId32"/>
    <p:sldId id="479" r:id="rId33"/>
    <p:sldId id="478" r:id="rId34"/>
    <p:sldId id="480" r:id="rId35"/>
    <p:sldId id="498" r:id="rId36"/>
    <p:sldId id="499" r:id="rId37"/>
    <p:sldId id="501" r:id="rId38"/>
    <p:sldId id="484" r:id="rId39"/>
    <p:sldId id="5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300"/>
    <a:srgbClr val="663300"/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>
        <p:scale>
          <a:sx n="73" d="100"/>
          <a:sy n="73" d="100"/>
        </p:scale>
        <p:origin x="-138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7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!PDF-&#1074;&#1077;&#1088;&#1089;&#1080;&#1080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file:///E:\!PDF-&#1074;&#1077;&#1088;&#1089;&#1080;&#1080;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!PDF-&#1074;&#1077;&#1088;&#1089;&#1080;&#1080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&#1052;&#1072;&#1090;&#1077;&#1088;&#1080;&#1072;&#1083;&#1099;%20&#1082;%20&#1085;&#1086;&#1084;&#1077;&#1088;&#1091;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7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1" y="0"/>
            <a:ext cx="52443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0"/>
            <a:ext cx="5328592" cy="68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5" y="0"/>
            <a:ext cx="5123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-1"/>
            <a:ext cx="5256584" cy="688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988840"/>
            <a:ext cx="46180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приложение к журналу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«Искусство»  №1/2013</a:t>
            </a:r>
            <a:endParaRPr lang="ru-RU" sz="3200" dirty="0" smtClean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500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 </a:t>
            </a:r>
            <a:r>
              <a:rPr lang="ru-RU" sz="5400" b="1" u="sng" dirty="0" smtClean="0">
                <a:hlinkClick r:id="rId4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lvl="0" algn="ctr"/>
            <a:r>
              <a:rPr lang="ru-RU" sz="5400" dirty="0" smtClean="0"/>
              <a:t>журнала </a:t>
            </a:r>
          </a:p>
          <a:p>
            <a:pPr lvl="0" algn="ctr"/>
            <a:r>
              <a:rPr lang="ru-RU" sz="5400" dirty="0" smtClean="0"/>
              <a:t>«Искусство» </a:t>
            </a:r>
          </a:p>
          <a:p>
            <a:pPr lvl="0" algn="ctr"/>
            <a:r>
              <a:rPr lang="ru-RU" sz="5400" dirty="0" smtClean="0"/>
              <a:t>№1/2013</a:t>
            </a:r>
          </a:p>
          <a:p>
            <a:pPr lvl="0" algn="ctr"/>
            <a:endParaRPr lang="ru-RU" sz="5400" dirty="0" smtClean="0"/>
          </a:p>
          <a:p>
            <a:pPr algn="ctr">
              <a:lnSpc>
                <a:spcPct val="114000"/>
              </a:lnSpc>
            </a:pPr>
            <a:r>
              <a:rPr lang="ru-RU" sz="2000" dirty="0" smtClean="0"/>
              <a:t>УЧЕБНО-МЕТОДИЧЕСКИЙ ЖУРНАЛ 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/>
              <a:t>ДЛЯ УЧИТЕЛЙ МХК , МУЗЫКИ И  ИЗО</a:t>
            </a:r>
            <a:r>
              <a:rPr lang="ru-RU" sz="2300" dirty="0" smtClean="0"/>
              <a:t> </a:t>
            </a:r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90000"/>
            <a:ext cx="4845002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568952" cy="617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ru-RU" sz="5000" b="1" u="sng" dirty="0" smtClean="0">
                <a:hlinkClick r:id="rId4" action="ppaction://hlinkfile"/>
              </a:rPr>
              <a:t>Материалы к номеру</a:t>
            </a:r>
            <a:endParaRPr lang="ru-RU" sz="5000" dirty="0" smtClean="0"/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«</a:t>
            </a:r>
            <a:r>
              <a:rPr lang="ru-RU" sz="2700" dirty="0" err="1" smtClean="0"/>
              <a:t>ПСИдентификация</a:t>
            </a:r>
            <a:r>
              <a:rPr lang="ru-RU" sz="2700" dirty="0" smtClean="0"/>
              <a:t>» Алексея Дьякова.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Под знаком Рембрандта.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«Синий мост» и связь времен.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Натюрморт вчера и сегодня.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Художник Марк </a:t>
            </a:r>
            <a:r>
              <a:rPr lang="ru-RU" sz="2700" dirty="0" err="1" smtClean="0"/>
              <a:t>Куинн</a:t>
            </a:r>
            <a:r>
              <a:rPr lang="ru-RU" sz="2700" dirty="0" smtClean="0"/>
              <a:t>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Брейгель. Вавилонская башня. Детали и подробности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err="1" smtClean="0"/>
              <a:t>Джотто</a:t>
            </a:r>
            <a:endParaRPr lang="ru-RU" sz="2700" dirty="0" smtClean="0"/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Стилевые течения конца XIX – начала XX в.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Музыкальные детали в картинах Я. Вермера</a:t>
            </a:r>
          </a:p>
          <a:p>
            <a:pPr marL="446088" lvl="0" indent="-446088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700" dirty="0" smtClean="0"/>
              <a:t>Опера П.И. Чайковского «Чародейка»</a:t>
            </a:r>
            <a:endParaRPr lang="ru-RU" sz="2700" dirty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ru-RU" sz="5000" b="1" u="sng" dirty="0" smtClean="0">
                <a:hlinkClick r:id="rId4" action="ppaction://hlinkfile"/>
              </a:rPr>
              <a:t>Содержание  журнала</a:t>
            </a:r>
            <a:r>
              <a:rPr lang="ru-RU" sz="5000" b="1" u="sng" dirty="0" smtClean="0"/>
              <a:t> </a:t>
            </a:r>
            <a:r>
              <a:rPr lang="ru-RU" sz="5000" dirty="0" smtClean="0"/>
              <a:t>«Искусство»  №1/2013</a:t>
            </a:r>
            <a:endParaRPr lang="ru-RU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26" y="2420888"/>
            <a:ext cx="91082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16632"/>
            <a:ext cx="497577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45181">
            <a:off x="6218781" y="5006368"/>
            <a:ext cx="1283767" cy="12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5976664" cy="280831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en-US" sz="4900" b="1" cap="all" dirty="0" smtClean="0">
                <a:solidFill>
                  <a:srgbClr val="1E4778"/>
                </a:solidFill>
                <a:latin typeface="Arial Narrow" pitchFamily="34" charset="0"/>
              </a:rPr>
              <a:t>CD</a:t>
            </a:r>
            <a:r>
              <a:rPr lang="ru-RU" sz="4900" cap="all" dirty="0" smtClean="0">
                <a:solidFill>
                  <a:srgbClr val="1E4778"/>
                </a:solidFill>
                <a:latin typeface="Arial Narrow" pitchFamily="34" charset="0"/>
              </a:rPr>
              <a:t>/</a:t>
            </a:r>
            <a:r>
              <a:rPr lang="en-US" sz="4900" cap="all" dirty="0" err="1" smtClean="0">
                <a:solidFill>
                  <a:srgbClr val="1E4778"/>
                </a:solidFill>
                <a:latin typeface="Arial Narrow" pitchFamily="34" charset="0"/>
              </a:rPr>
              <a:t>dvd</a:t>
            </a:r>
            <a: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  <a:t>-</a:t>
            </a:r>
            <a:r>
              <a:rPr lang="ru-RU" sz="4900" cap="all" dirty="0" smtClean="0">
                <a:solidFill>
                  <a:srgbClr val="1E4778"/>
                </a:solidFill>
                <a:latin typeface="Arial Narrow" pitchFamily="34" charset="0"/>
              </a:rPr>
              <a:t>дисков</a:t>
            </a:r>
            <a: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r>
              <a:rPr lang="en-US" sz="4900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  <a:t>ПО ИСКУССТВУ    </a:t>
            </a:r>
            <a:endParaRPr lang="ru-RU" sz="49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7"/>
            <a:ext cx="2664296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7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29386">
            <a:off x="7303581" y="4498355"/>
            <a:ext cx="1219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51387">
            <a:off x="359311" y="4424589"/>
            <a:ext cx="1321298" cy="129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5373216"/>
            <a:ext cx="146248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16631"/>
            <a:ext cx="5112568" cy="66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16632"/>
            <a:ext cx="511694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16632"/>
            <a:ext cx="511733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16632"/>
            <a:ext cx="496855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16632"/>
            <a:ext cx="52615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4000" b="1" u="sng" dirty="0" smtClean="0">
                <a:hlinkClick r:id="rId4" action="ppaction://hlinkfile"/>
              </a:rPr>
              <a:t>PDF-версии</a:t>
            </a:r>
            <a:r>
              <a:rPr lang="ru-RU" sz="4000" b="1" dirty="0" smtClean="0"/>
              <a:t> </a:t>
            </a:r>
            <a:r>
              <a:rPr lang="ru-RU" sz="4000" dirty="0" smtClean="0"/>
              <a:t>газеты </a:t>
            </a:r>
          </a:p>
          <a:p>
            <a:pPr lvl="0" algn="ctr"/>
            <a:r>
              <a:rPr lang="ru-RU" sz="4000" dirty="0" smtClean="0"/>
              <a:t>«Первое сентября» №21–22/2012</a:t>
            </a:r>
            <a:r>
              <a:rPr lang="ru-RU" sz="2300" dirty="0" smtClean="0"/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1484784"/>
            <a:ext cx="3744416" cy="52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92280" y="587727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См. содержание на след. стр. </a:t>
            </a:r>
            <a:r>
              <a:rPr lang="ru-RU" sz="2200" dirty="0" smtClean="0">
                <a:sym typeface="Symbol"/>
              </a:rPr>
              <a:t></a:t>
            </a:r>
            <a:endParaRPr lang="ru-RU" sz="2200" dirty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0"/>
            <a:ext cx="560887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16632"/>
            <a:ext cx="496855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116631"/>
            <a:ext cx="5040560" cy="661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16632"/>
            <a:ext cx="475861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060848"/>
            <a:ext cx="45942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4868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приложение к журналу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«Искусство» №11/2012</a:t>
            </a:r>
            <a:endParaRPr lang="ru-RU" sz="3200" dirty="0"/>
          </a:p>
        </p:txBody>
      </p:sp>
    </p:spTree>
  </p:cSld>
  <p:clrMapOvr>
    <a:masterClrMapping/>
  </p:clrMapOvr>
  <p:transition spd="med" advTm="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88640"/>
            <a:ext cx="508698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92280" y="537321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См. содержание на след. стр. </a:t>
            </a:r>
            <a:r>
              <a:rPr lang="ru-RU" sz="2200" dirty="0" smtClean="0">
                <a:sym typeface="Symbol"/>
              </a:rPr>
              <a:t></a:t>
            </a:r>
            <a:endParaRPr lang="ru-RU" sz="2200" dirty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16632"/>
            <a:ext cx="731674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19" y="116632"/>
            <a:ext cx="496482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16631"/>
            <a:ext cx="4680520" cy="66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1" y="0"/>
            <a:ext cx="514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3568" y="63939"/>
            <a:ext cx="828092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 CYR" charset="-52"/>
              </a:rPr>
              <a:t>85.143(2)</a:t>
            </a:r>
            <a:endParaRPr kumimoji="0" lang="ru-RU" sz="1700" b="0" i="0" u="none" strike="noStrike" cap="none" normalizeH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 CYR" charset="-52"/>
              </a:rPr>
              <a:t>Р 89</a:t>
            </a:r>
            <a:endParaRPr kumimoji="0" lang="ru-RU" sz="17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 CYR" charset="-5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r>
              <a:rPr kumimoji="0" lang="ru-RU" sz="17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Русская живопись XVIII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 - начала XX века в Собрании Омского областного музея изобразительных искусств имени М.А. Врубеля [Видеозапись]. - Омск : ООО Студия Твист, 2011. -  </a:t>
            </a:r>
            <a:r>
              <a:rPr kumimoji="0" lang="ru-RU" sz="17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эл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. опт. диск (DVD-ROM) : </a:t>
            </a:r>
            <a:r>
              <a:rPr kumimoji="0" lang="ru-RU" sz="17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цв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., </a:t>
            </a:r>
            <a:r>
              <a:rPr kumimoji="0" lang="ru-RU" sz="17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зв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 CYR" charset="-52"/>
              </a:rPr>
              <a:t>.</a:t>
            </a:r>
            <a:r>
              <a:rPr lang="ru-RU" sz="1700" b="1" dirty="0" smtClean="0">
                <a:latin typeface="Calibri" pitchFamily="34" charset="0"/>
                <a:ea typeface="Times New Roman" pitchFamily="18" charset="0"/>
                <a:cs typeface="Arial CYR" charset="-52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r>
              <a:rPr lang="ru-RU" sz="1700" b="1" dirty="0" smtClean="0">
                <a:latin typeface="Calibri" pitchFamily="34" charset="0"/>
                <a:ea typeface="Times New Roman" pitchFamily="18" charset="0"/>
                <a:cs typeface="Arial CYR" charset="-52"/>
              </a:rPr>
              <a:t>Экземпляры: </a:t>
            </a:r>
            <a:r>
              <a:rPr lang="ru-RU" sz="1700" dirty="0" smtClean="0">
                <a:latin typeface="Calibri" pitchFamily="34" charset="0"/>
                <a:ea typeface="Times New Roman" pitchFamily="18" charset="0"/>
                <a:cs typeface="Arial CYR" charset="-52"/>
              </a:rPr>
              <a:t> всего 1 : Зал ЭР (1)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772816"/>
            <a:ext cx="538973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80728"/>
            <a:ext cx="8640960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Ценителям искусства давно и хорошо известен Омский областной музей изобразительных искусств имени Михаила Александровича Врубеля.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Он относится </a:t>
            </a:r>
            <a:r>
              <a:rPr lang="ru-RU" sz="2400" b="1" dirty="0" smtClean="0"/>
              <a:t>к </a:t>
            </a:r>
            <a:r>
              <a:rPr lang="ru-RU" sz="2400" dirty="0" smtClean="0"/>
              <a:t>главным достопримечательностям Омска - старинного сибирского города, основанного в 1716 году по Указу Петра Великого.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Музей имени Врубеля - крупнейшее в Сибири художественное собрание. В его фондах хранится свыше 26 тысяч произведений, многие из которых отнесены к шедеврам не только отечественного, но и мирового искусства.</a:t>
            </a:r>
            <a:endParaRPr lang="ru-RU" sz="2400" dirty="0"/>
          </a:p>
        </p:txBody>
      </p:sp>
    </p:spTree>
  </p:cSld>
  <p:clrMapOvr>
    <a:masterClrMapping/>
  </p:clrMapOvr>
  <p:transition spd="med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188640"/>
            <a:ext cx="3960440" cy="38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4149080"/>
            <a:ext cx="8496944" cy="240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ru-RU" sz="2200" b="1" i="1" dirty="0" smtClean="0"/>
              <a:t>Представляя видеофильм «Русская живопись </a:t>
            </a:r>
            <a:r>
              <a:rPr lang="en-US" sz="2200" b="1" i="1" dirty="0" smtClean="0"/>
              <a:t>XVIII </a:t>
            </a:r>
            <a:r>
              <a:rPr lang="ru-RU" sz="2200" b="1" i="1" dirty="0" smtClean="0"/>
              <a:t>- начала </a:t>
            </a:r>
            <a:r>
              <a:rPr lang="en-US" sz="2200" b="1" i="1" dirty="0" smtClean="0"/>
              <a:t>XX </a:t>
            </a:r>
            <a:r>
              <a:rPr lang="ru-RU" sz="2200" b="1" i="1" dirty="0" smtClean="0"/>
              <a:t>века в собрании Омского областного музея изобразительных искусств имени Врубеля», создатели проекта надеются, что он будет использоваться педагогами в образовательном процессе, помогая в деле культурного и эстетического воспитания детей, - в этом создатели проекта видят свою основную задачу.</a:t>
            </a:r>
            <a:endParaRPr lang="ru-RU" sz="2200" dirty="0"/>
          </a:p>
        </p:txBody>
      </p:sp>
    </p:spTree>
  </p:cSld>
  <p:clrMapOvr>
    <a:masterClrMapping/>
  </p:clrMapOvr>
  <p:transition spd="med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56490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БЛАГОДАРИМ ЗА ВНИМАНИЕ!</a:t>
            </a:r>
          </a:p>
        </p:txBody>
      </p:sp>
    </p:spTree>
  </p:cSld>
  <p:clrMapOvr>
    <a:masterClrMapping/>
  </p:clrMapOvr>
  <p:transition spd="med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00808"/>
            <a:ext cx="7056784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/>
              <a:t>ПРИГЛАШАЕМ 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/>
              <a:t>В ЗАЛ ЭЛЕКТРОННЫХ РЕСУРСОВ  БИБЛИОТЕКИ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/>
              <a:t> ФИЛИАЛА ОМГПУ В Г. ТАРЕ</a:t>
            </a:r>
            <a:r>
              <a:rPr lang="ru-RU" sz="3000" b="1" dirty="0" smtClean="0"/>
              <a:t>	</a:t>
            </a:r>
            <a:endParaRPr lang="ru-RU" sz="3000" b="1" dirty="0"/>
          </a:p>
        </p:txBody>
      </p:sp>
    </p:spTree>
  </p:cSld>
  <p:clrMapOvr>
    <a:masterClrMapping/>
  </p:clrMapOvr>
  <p:transition spd="med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548680"/>
            <a:ext cx="5544616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hlinkClick r:id="rId4" action="ppaction://hlinkfile"/>
              </a:rPr>
              <a:t>PDF-версии</a:t>
            </a:r>
            <a:r>
              <a:rPr lang="ru-RU" sz="5400" b="1" dirty="0" smtClean="0"/>
              <a:t> </a:t>
            </a:r>
            <a:r>
              <a:rPr lang="ru-RU" sz="5400" dirty="0" smtClean="0"/>
              <a:t>журнала «Искусство» №11/2012 </a:t>
            </a:r>
          </a:p>
          <a:p>
            <a:pPr algn="ctr"/>
            <a:endParaRPr lang="ru-RU" sz="5400" dirty="0" smtClean="0"/>
          </a:p>
          <a:p>
            <a:pPr algn="ctr">
              <a:lnSpc>
                <a:spcPct val="114000"/>
              </a:lnSpc>
            </a:pPr>
            <a:r>
              <a:rPr lang="ru-RU" sz="2000" dirty="0" smtClean="0"/>
              <a:t>УЧЕБНО-МЕТОДИЧЕСКИЙ ЖУРНАЛ ДЛЯ УЧИТЕЛЙ МХК , МУЗЫКИ И  ИЗО</a:t>
            </a:r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16632"/>
            <a:ext cx="4824536" cy="66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8280920" cy="605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2400"/>
              </a:spcAft>
            </a:pPr>
            <a:r>
              <a:rPr lang="ru-RU" sz="5000" b="1" u="sng" dirty="0" smtClean="0">
                <a:hlinkClick r:id="rId4" action="ppaction://hlinkfile"/>
              </a:rPr>
              <a:t>Материалы к номеру</a:t>
            </a:r>
            <a:endParaRPr lang="ru-RU" sz="5000" dirty="0" smtClean="0"/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К. Малевич, И. Чашник, Н. Суетин.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Художники Н. </a:t>
            </a:r>
            <a:r>
              <a:rPr lang="ru-RU" sz="2800" dirty="0" err="1" smtClean="0"/>
              <a:t>Фердинандов</a:t>
            </a:r>
            <a:r>
              <a:rPr lang="ru-RU" sz="2800" dirty="0" smtClean="0"/>
              <a:t> и А. </a:t>
            </a:r>
            <a:r>
              <a:rPr lang="ru-RU" sz="2800" dirty="0" err="1" smtClean="0"/>
              <a:t>Реверон</a:t>
            </a:r>
            <a:r>
              <a:rPr lang="ru-RU" sz="2800" dirty="0" smtClean="0"/>
              <a:t>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Художник П. </a:t>
            </a:r>
            <a:r>
              <a:rPr lang="ru-RU" sz="2800" dirty="0" err="1" smtClean="0"/>
              <a:t>Отдельнов</a:t>
            </a:r>
            <a:r>
              <a:rPr lang="ru-RU" sz="2800" dirty="0" smtClean="0"/>
              <a:t>. Выставка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П.О. Ренуар. Завтрак гребцов. Детали и подробности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Рембрандт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Стилевые течения XIX в. Окончание</a:t>
            </a:r>
          </a:p>
          <a:p>
            <a:pPr marL="446088" lvl="0" indent="-44608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/>
              <a:t>Вкус Рождества. Урок ИЗО</a:t>
            </a:r>
            <a:endParaRPr lang="ru-RU" sz="2800" dirty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916832"/>
            <a:ext cx="9059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ru-RU" sz="5000" b="1" u="sng" dirty="0" smtClean="0">
                <a:hlinkClick r:id="rId5" action="ppaction://hlinkfile"/>
              </a:rPr>
              <a:t>Содержание  журнала</a:t>
            </a:r>
            <a:r>
              <a:rPr lang="ru-RU" sz="5000" b="1" u="sng" dirty="0" smtClean="0"/>
              <a:t> </a:t>
            </a:r>
            <a:r>
              <a:rPr lang="ru-RU" sz="5000" dirty="0" smtClean="0"/>
              <a:t>«Искусство»  №11/2012</a:t>
            </a:r>
            <a:endParaRPr lang="ru-RU" dirty="0" smtClean="0"/>
          </a:p>
        </p:txBody>
      </p:sp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0"/>
            <a:ext cx="79743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15808" y="0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628800"/>
            <a:ext cx="873554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8807</TotalTime>
  <Words>441</Words>
  <Application>Microsoft Office PowerPoint</Application>
  <PresentationFormat>Экран (4:3)</PresentationFormat>
  <Paragraphs>95</Paragraphs>
  <Slides>39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 Неделя  кафедры  ГУМАНИТАРНЫХ  Дисциплин    </vt:lpstr>
      <vt:lpstr>Презентация  CD/dvd-дисков   ПО ИСКУССТВУ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1273</cp:revision>
  <dcterms:created xsi:type="dcterms:W3CDTF">2012-10-03T01:37:12Z</dcterms:created>
  <dcterms:modified xsi:type="dcterms:W3CDTF">2013-03-26T06:18:22Z</dcterms:modified>
</cp:coreProperties>
</file>