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1"/>
  </p:notesMasterIdLst>
  <p:sldIdLst>
    <p:sldId id="415" r:id="rId2"/>
    <p:sldId id="416" r:id="rId3"/>
    <p:sldId id="499" r:id="rId4"/>
    <p:sldId id="465" r:id="rId5"/>
    <p:sldId id="466" r:id="rId6"/>
    <p:sldId id="467" r:id="rId7"/>
    <p:sldId id="468" r:id="rId8"/>
    <p:sldId id="469" r:id="rId9"/>
    <p:sldId id="471" r:id="rId10"/>
    <p:sldId id="500" r:id="rId11"/>
    <p:sldId id="474" r:id="rId12"/>
    <p:sldId id="498" r:id="rId13"/>
    <p:sldId id="473" r:id="rId14"/>
    <p:sldId id="472" r:id="rId15"/>
    <p:sldId id="475" r:id="rId16"/>
    <p:sldId id="470" r:id="rId17"/>
    <p:sldId id="476" r:id="rId18"/>
    <p:sldId id="477" r:id="rId19"/>
    <p:sldId id="478" r:id="rId20"/>
    <p:sldId id="479" r:id="rId21"/>
    <p:sldId id="481" r:id="rId22"/>
    <p:sldId id="482" r:id="rId23"/>
    <p:sldId id="483" r:id="rId24"/>
    <p:sldId id="484" r:id="rId25"/>
    <p:sldId id="485" r:id="rId26"/>
    <p:sldId id="486" r:id="rId27"/>
    <p:sldId id="487" r:id="rId28"/>
    <p:sldId id="488" r:id="rId29"/>
    <p:sldId id="489" r:id="rId30"/>
    <p:sldId id="490" r:id="rId31"/>
    <p:sldId id="491" r:id="rId32"/>
    <p:sldId id="492" r:id="rId33"/>
    <p:sldId id="493" r:id="rId34"/>
    <p:sldId id="494" r:id="rId35"/>
    <p:sldId id="495" r:id="rId36"/>
    <p:sldId id="496" r:id="rId37"/>
    <p:sldId id="497" r:id="rId38"/>
    <p:sldId id="450" r:id="rId39"/>
    <p:sldId id="437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7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11" autoAdjust="0"/>
    <p:restoredTop sz="94660"/>
  </p:normalViewPr>
  <p:slideViewPr>
    <p:cSldViewPr>
      <p:cViewPr>
        <p:scale>
          <a:sx n="73" d="100"/>
          <a:sy n="73" d="100"/>
        </p:scale>
        <p:origin x="-2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74A63-CB4F-4745-9A71-AB3DC5B9587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86FA3-01D9-4C99-AEE4-97B0E91C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7ED44-93FD-4FAF-811E-55B807A843F0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Click="0" advTm="20000">
    <p:diamond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fragment_&#1052;&#1072;&#1090;&#1077;&#1084;&#1072;&#1090;&#1080;&#1082;&#1072;_&#1043;&#1088;&#1080;&#1075;&#1086;&#1088;&#1100;&#1077;&#1074;_&#1048;&#1074;&#1086;&#1083;&#1075;&#1080;&#1085;&#1072;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08912" cy="3672408"/>
          </a:xfrm>
        </p:spPr>
        <p:txBody>
          <a:bodyPr>
            <a:normAutofit fontScale="90000"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Неделя кафедры  </a:t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МАТЕМАТИКИ И ЭКОНОМИКИ</a:t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print"/>
          <a:srcRect l="4300" t="29480" r="83252" b="9261"/>
          <a:stretch>
            <a:fillRect/>
          </a:stretch>
        </p:blipFill>
        <p:spPr bwMode="auto">
          <a:xfrm>
            <a:off x="683568" y="332656"/>
            <a:ext cx="936104" cy="9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2013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4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285293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 spc="100" dirty="0" smtClean="0">
                <a:solidFill>
                  <a:srgbClr val="1E4778"/>
                </a:solidFill>
                <a:latin typeface="Arial Narrow" pitchFamily="34" charset="0"/>
              </a:rPr>
              <a:t>экономика</a:t>
            </a:r>
            <a:r>
              <a:rPr lang="ru-RU" sz="4400" b="1" cap="all" dirty="0" smtClean="0">
                <a:solidFill>
                  <a:srgbClr val="1E4778"/>
                </a:solidFill>
                <a:latin typeface="Arial Narrow" pitchFamily="34" charset="0"/>
              </a:rPr>
              <a:t> </a:t>
            </a:r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 </a:t>
            </a:r>
            <a:endParaRPr lang="ru-RU" sz="34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3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4664"/>
            <a:ext cx="2016224" cy="305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04664"/>
            <a:ext cx="2016224" cy="306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76672"/>
            <a:ext cx="209394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76672"/>
            <a:ext cx="2160240" cy="292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3645023"/>
            <a:ext cx="2179162" cy="295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4221088"/>
            <a:ext cx="1656184" cy="23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print"/>
          <a:srcRect r="4348"/>
          <a:stretch>
            <a:fillRect/>
          </a:stretch>
        </p:blipFill>
        <p:spPr bwMode="auto">
          <a:xfrm>
            <a:off x="4932040" y="4221088"/>
            <a:ext cx="162281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3789040"/>
            <a:ext cx="1800200" cy="277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32656"/>
            <a:ext cx="1944216" cy="293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2016224" cy="312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573016"/>
            <a:ext cx="18571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5" y="3573016"/>
            <a:ext cx="198297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3645024"/>
            <a:ext cx="189200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332656"/>
            <a:ext cx="1944216" cy="294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332656"/>
            <a:ext cx="1944216" cy="295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932040" cy="180020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65.01я73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Л 61</a:t>
            </a:r>
            <a:br>
              <a:rPr lang="ru-RU" sz="1600" b="1" dirty="0" smtClean="0"/>
            </a:br>
            <a:r>
              <a:rPr lang="ru-RU" sz="1600" b="1" dirty="0" err="1" smtClean="0"/>
              <a:t>Липсиц</a:t>
            </a:r>
            <a:r>
              <a:rPr lang="ru-RU" sz="1600" b="1" dirty="0" smtClean="0"/>
              <a:t>, Игорь Владимирович.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Экономика: </a:t>
            </a:r>
            <a:r>
              <a:rPr lang="ru-RU" sz="1600" dirty="0" smtClean="0"/>
              <a:t>учебник / И. В. </a:t>
            </a:r>
            <a:r>
              <a:rPr lang="ru-RU" sz="1600" dirty="0" err="1" smtClean="0"/>
              <a:t>Липсиц</a:t>
            </a:r>
            <a:r>
              <a:rPr lang="ru-RU" sz="1600" dirty="0" smtClean="0"/>
              <a:t>. - 3-е изд., стереотип. - М. : </a:t>
            </a:r>
            <a:r>
              <a:rPr lang="ru-RU" sz="1600" dirty="0" err="1" smtClean="0"/>
              <a:t>КноРус</a:t>
            </a:r>
            <a:r>
              <a:rPr lang="ru-RU" sz="1600" dirty="0" smtClean="0"/>
              <a:t>, 2013. - 312 с. </a:t>
            </a:r>
            <a:br>
              <a:rPr lang="ru-RU" sz="1600" dirty="0" smtClean="0"/>
            </a:br>
            <a:r>
              <a:rPr lang="ru-RU" sz="1600" dirty="0" smtClean="0"/>
              <a:t>Экземпляры</a:t>
            </a:r>
            <a:r>
              <a:rPr lang="ru-RU" sz="1600" dirty="0" smtClean="0"/>
              <a:t>: всего:3 - ЧЗ(1), АБ(2)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068960"/>
            <a:ext cx="4752528" cy="333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Раскрыты основные понятия современной экономической теории, микро- и макроэкономики, описаны механизмы рыночной экономики и проблемы их формирования в России.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Приведены примеры из российской и зарубежной практики, доступно изложены сложные экономические категории.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Соответствует Федеральному государственному образовательному стандарту высшего профессионального образования третьего поколения.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04664"/>
            <a:ext cx="3995936" cy="606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88640"/>
            <a:ext cx="5004048" cy="216024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65я721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А 22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Автономов В.С.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Экономика : учебник для 10-11 классов общеобразовательных учреждений. Базовый уровень образования / В. С. Автономов. - 14-е изд. - М. : Вита-Пресс, 2013. - 240 с.</a:t>
            </a:r>
            <a:br>
              <a:rPr lang="ru-RU" sz="1600" dirty="0" smtClean="0"/>
            </a:br>
            <a:r>
              <a:rPr lang="ru-RU" sz="1600" dirty="0" smtClean="0"/>
              <a:t>Экземпляры: всего:1 - ЧЗ(1).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2636912"/>
            <a:ext cx="4824536" cy="3424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00" dirty="0" smtClean="0"/>
              <a:t>Учебник позволяет дать целостное представление об экономической науке как тем ученикам, чье знакомство с экономикой в школе ограничится вводным курсом, так и тем, для кого работа с учебником станет первым этапом специализированного изучения экономики.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00" dirty="0" smtClean="0"/>
              <a:t>Все </a:t>
            </a:r>
            <a:r>
              <a:rPr lang="ru-RU" sz="1400" dirty="0" smtClean="0"/>
              <a:t>главы учебника снабжены иллюстрациями, справочными материалами, поясняющими суть того или иного экономического понятия или явления.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00" dirty="0" smtClean="0"/>
              <a:t>В конце каждой главы помещены вопросы и задания: они предназначены для самостоятельного контроля учащимися своих знаний по изученной теме. При работе с учебником рекомендуется использовать методическое пособие </a:t>
            </a:r>
            <a:r>
              <a:rPr lang="ru-RU" sz="1400" dirty="0" smtClean="0"/>
              <a:t>Е.В.Савицкой </a:t>
            </a:r>
            <a:r>
              <a:rPr lang="ru-RU" sz="1400" dirty="0" smtClean="0"/>
              <a:t>"Уроки экономики в школе" ( в 2-х кн.).</a:t>
            </a: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412346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88640"/>
            <a:ext cx="4572000" cy="216024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65я721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Э 40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Экономика</a:t>
            </a:r>
            <a:r>
              <a:rPr lang="ru-RU" sz="1600" dirty="0" smtClean="0"/>
              <a:t> : учебник для школ гуманитарного профиля. 10-11 классы / под ред. А. Я. </a:t>
            </a:r>
            <a:r>
              <a:rPr lang="ru-RU" sz="1600" dirty="0" err="1" smtClean="0"/>
              <a:t>Линькова</a:t>
            </a:r>
            <a:r>
              <a:rPr lang="ru-RU" sz="1600" dirty="0" smtClean="0"/>
              <a:t>. - 9-е изд. - М. : Вита-Пресс, 2013. - 256 </a:t>
            </a:r>
            <a:r>
              <a:rPr lang="ru-RU" sz="1600" dirty="0" smtClean="0"/>
              <a:t>с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Экземпляры</a:t>
            </a:r>
            <a:r>
              <a:rPr lang="ru-RU" sz="1600" dirty="0" smtClean="0"/>
              <a:t>: всего:3 - ЧЗ(1), МКМФ(1), АБ(1).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996952"/>
            <a:ext cx="4320480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Учебник в доступной форме, с учетом общеобразовательной подготовки старшеклассников знакомит их с основными теоретическими и прикладными проблемами экономики.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Это дает всем выпускникам средней школы знания и базовые навыки в областях, обеспечивающих активную социальную адаптацию молодежи (экономика, менеджмент, право, основы политической системы, социология).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32656"/>
            <a:ext cx="4355975" cy="629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60232" y="6381328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См. содержание       </a:t>
            </a:r>
            <a:r>
              <a:rPr lang="ru-RU" sz="1200" dirty="0" smtClean="0">
                <a:sym typeface="Symbol"/>
              </a:rPr>
              <a:t></a:t>
            </a:r>
            <a:r>
              <a:rPr lang="ru-RU" sz="1200" dirty="0" smtClean="0"/>
              <a:t> </a:t>
            </a:r>
            <a:endParaRPr lang="ru-RU" sz="1200" dirty="0"/>
          </a:p>
        </p:txBody>
      </p:sp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t="9587"/>
          <a:stretch>
            <a:fillRect/>
          </a:stretch>
        </p:blipFill>
        <p:spPr bwMode="auto">
          <a:xfrm>
            <a:off x="3131840" y="116632"/>
            <a:ext cx="4704545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7504" y="116632"/>
            <a:ext cx="3024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Экономика: </a:t>
            </a:r>
            <a:r>
              <a:rPr lang="ru-RU" sz="1200" dirty="0" smtClean="0"/>
              <a:t>учебник для школ гуманитарного профиля. 10-11 классы / под ред. А. Я. </a:t>
            </a:r>
            <a:r>
              <a:rPr lang="ru-RU" sz="1200" dirty="0" err="1" smtClean="0"/>
              <a:t>Линькова</a:t>
            </a:r>
            <a:r>
              <a:rPr lang="ru-RU" sz="1200" dirty="0" smtClean="0"/>
              <a:t>. - 9-е изд. - М. : Вита-Пресс, 2013. - 256 </a:t>
            </a:r>
            <a:r>
              <a:rPr lang="ru-RU" sz="1200" dirty="0" smtClean="0"/>
              <a:t>с</a:t>
            </a:r>
          </a:p>
          <a:p>
            <a:endParaRPr lang="ru-RU" sz="1200" dirty="0" smtClean="0"/>
          </a:p>
          <a:p>
            <a:r>
              <a:rPr lang="ru-RU" sz="1200" b="1" dirty="0" smtClean="0"/>
              <a:t>Содержание:</a:t>
            </a:r>
            <a:endParaRPr lang="ru-RU" sz="1200" b="1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0"/>
            <a:ext cx="4523406" cy="683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44208" y="0"/>
            <a:ext cx="2699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Экономика: </a:t>
            </a:r>
            <a:r>
              <a:rPr lang="ru-RU" sz="1200" dirty="0" smtClean="0"/>
              <a:t>учебник для школ гуманитарного профиля. 10-11 классы / под ред. А. Я. </a:t>
            </a:r>
            <a:r>
              <a:rPr lang="ru-RU" sz="1200" dirty="0" err="1" smtClean="0"/>
              <a:t>Линькова</a:t>
            </a:r>
            <a:r>
              <a:rPr lang="ru-RU" sz="1200" dirty="0" smtClean="0"/>
              <a:t>. - 9-е изд. - М. : Вита-Пресс, 2013. - 256 </a:t>
            </a:r>
            <a:r>
              <a:rPr lang="ru-RU" sz="1200" dirty="0" smtClean="0"/>
              <a:t>с</a:t>
            </a:r>
            <a:endParaRPr lang="ru-RU" sz="1200" dirty="0"/>
          </a:p>
        </p:txBody>
      </p:sp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16632"/>
            <a:ext cx="5004048" cy="194421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65.01я721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Киреев А.П.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Экономика + CD : учебник для 10-11 классов общеобразовательных учреждений. Базовый уровень образования / А. П. Киреев. - 6-е изд. - М. : Вита-Пресс, 2013. - 256 с. 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ЧЗ(1), МКМФ(1), АБ(1).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1988841"/>
            <a:ext cx="5004048" cy="4402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550" dirty="0" smtClean="0"/>
              <a:t>Это первый в России интерактивный интернет-учебник.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50" dirty="0" smtClean="0"/>
              <a:t>Он предполагает работу с источниками экономической информации, использование современных средств коммуникации, включая ресурсы Интернета, критическое осмысление </a:t>
            </a:r>
            <a:r>
              <a:rPr lang="ru-RU" sz="1550" dirty="0" smtClean="0"/>
              <a:t>экономической </a:t>
            </a:r>
            <a:r>
              <a:rPr lang="ru-RU" sz="1550" dirty="0" smtClean="0"/>
              <a:t>информации, экономический анализ общественных явлений и событий, </a:t>
            </a:r>
            <a:r>
              <a:rPr lang="ru-RU" sz="1550" dirty="0" smtClean="0"/>
              <a:t>освоение </a:t>
            </a:r>
            <a:r>
              <a:rPr lang="ru-RU" sz="1550" dirty="0" smtClean="0"/>
              <a:t>типичных экономических ролей через участие в обучающих играх и тренингах, моделирующих ситуации реальной жизни.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50" dirty="0" smtClean="0"/>
              <a:t>Учебник написан языком делового общения — кратко, ясно и емко.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50" dirty="0" smtClean="0"/>
              <a:t>Основные понятия тщательно отобраны, их определения выделены в тексте.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50" dirty="0" smtClean="0"/>
              <a:t>Для всех основных понятий приведен английский эквивалент. В конце учебника — двуязычный глоссарий.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4093567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75656" y="6309320"/>
            <a:ext cx="5976664" cy="408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dirty="0" smtClean="0"/>
              <a:t>К  учебнику выпущен </a:t>
            </a:r>
            <a:r>
              <a:rPr lang="ru-RU" b="1" dirty="0" smtClean="0"/>
              <a:t>компакт-диск      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508104" y="652534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052736"/>
            <a:ext cx="4441825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2448272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Презентация 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2013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3501008"/>
            <a:ext cx="70567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новинки  учебной  литературы  </a:t>
            </a:r>
            <a:endParaRPr lang="ru-RU" sz="34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10405" t="55841" r="29224" b="14387"/>
          <a:stretch>
            <a:fillRect/>
          </a:stretch>
        </p:blipFill>
        <p:spPr bwMode="auto">
          <a:xfrm>
            <a:off x="6300192" y="4365104"/>
            <a:ext cx="2537927" cy="195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3168352" cy="1700808"/>
          </a:xfrm>
        </p:spPr>
        <p:txBody>
          <a:bodyPr>
            <a:noAutofit/>
          </a:bodyPr>
          <a:lstStyle/>
          <a:p>
            <a:pPr algn="l"/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Киреев </a:t>
            </a:r>
            <a:r>
              <a:rPr lang="ru-RU" sz="1200" b="1" dirty="0" smtClean="0"/>
              <a:t>А.П.</a:t>
            </a:r>
            <a:r>
              <a:rPr lang="ru-RU" sz="1200" dirty="0" smtClean="0"/>
              <a:t>  Экономика + CD : учебник для 10-11 классов общеобразовательных учреждений. Базовый уровень образования / А. П. Киреев. - 6-е изд. - М. : Вита-Пресс, 2013. - 256 с.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400" b="1" dirty="0" smtClean="0"/>
              <a:t>Краткое  оглавление: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 t="6667"/>
          <a:stretch>
            <a:fillRect/>
          </a:stretch>
        </p:blipFill>
        <p:spPr bwMode="auto">
          <a:xfrm>
            <a:off x="3563888" y="0"/>
            <a:ext cx="48110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88640"/>
            <a:ext cx="5148064" cy="122413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74.266.5я721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Киреев </a:t>
            </a:r>
            <a:r>
              <a:rPr lang="ru-RU" sz="1600" b="1" dirty="0" smtClean="0"/>
              <a:t>А.П.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Универсальная рабочая тетрадь по </a:t>
            </a:r>
            <a:r>
              <a:rPr lang="ru-RU" sz="1600" dirty="0" smtClean="0"/>
              <a:t>экономике: </a:t>
            </a:r>
            <a:r>
              <a:rPr lang="ru-RU" sz="1600" dirty="0" smtClean="0"/>
              <a:t>пособие для 10-11 классов (базовый уровень) / А. П. Киреев. - 3-е изд. - М. : Вита-Пресс, 2012. - 64 с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ЧЗ(1), МКМФ(1), АБ(1).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1772816"/>
            <a:ext cx="5076056" cy="485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300"/>
              </a:spcAft>
            </a:pPr>
            <a:r>
              <a:rPr lang="ru-RU" sz="1550" dirty="0" smtClean="0"/>
              <a:t>Тетрадь может быть использована в комплекте с любым учебником экономики, включенным в Федеральный перечень. </a:t>
            </a:r>
          </a:p>
          <a:p>
            <a:pPr algn="just">
              <a:lnSpc>
                <a:spcPct val="114000"/>
              </a:lnSpc>
              <a:spcAft>
                <a:spcPts val="300"/>
              </a:spcAft>
            </a:pPr>
            <a:r>
              <a:rPr lang="ru-RU" sz="1550" dirty="0" smtClean="0"/>
              <a:t>Тетрадь незаменима для текущей работы в классе и дома и для </a:t>
            </a:r>
            <a:r>
              <a:rPr lang="ru-RU" sz="1550" dirty="0" smtClean="0"/>
              <a:t>подготовки </a:t>
            </a:r>
            <a:r>
              <a:rPr lang="ru-RU" sz="1550" dirty="0" smtClean="0"/>
              <a:t>к сдаче экономического компонента ЕГЭ по обществознанию.</a:t>
            </a:r>
          </a:p>
          <a:p>
            <a:pPr algn="just">
              <a:lnSpc>
                <a:spcPct val="114000"/>
              </a:lnSpc>
              <a:spcAft>
                <a:spcPts val="300"/>
              </a:spcAft>
            </a:pPr>
            <a:r>
              <a:rPr lang="ru-RU" sz="1550" dirty="0" smtClean="0"/>
              <a:t>Сдержит задания, относящиеся к основным понятиям экономики, предусмотренным для изучения образовательным стандартом. Это задания самых разных типов: на запоминание, на усвоение, на вычисление, аналитические и т. д.</a:t>
            </a:r>
          </a:p>
          <a:p>
            <a:pPr algn="just">
              <a:lnSpc>
                <a:spcPct val="114000"/>
              </a:lnSpc>
              <a:spcAft>
                <a:spcPts val="300"/>
              </a:spcAft>
            </a:pPr>
            <a:r>
              <a:rPr lang="ru-RU" sz="1550" dirty="0" smtClean="0"/>
              <a:t>Большинство заданий базового уровня на выбор ответа «да» или </a:t>
            </a:r>
            <a:r>
              <a:rPr lang="ru-RU" sz="1550" dirty="0" smtClean="0"/>
              <a:t>«нет</a:t>
            </a:r>
            <a:r>
              <a:rPr lang="ru-RU" sz="1550" dirty="0" smtClean="0"/>
              <a:t>» </a:t>
            </a:r>
            <a:r>
              <a:rPr lang="ru-RU" sz="1550" dirty="0" smtClean="0"/>
              <a:t>рассчитаны </a:t>
            </a:r>
            <a:r>
              <a:rPr lang="ru-RU" sz="1550" dirty="0" smtClean="0"/>
              <a:t>на 1—2 мин самостоятельной работы; задания, где надо дать краткий и </a:t>
            </a:r>
            <a:r>
              <a:rPr lang="ru-RU" sz="1550" dirty="0" smtClean="0"/>
              <a:t>развернутый </a:t>
            </a:r>
            <a:r>
              <a:rPr lang="ru-RU" sz="1550" dirty="0" smtClean="0"/>
              <a:t>ответ, — на 2—4 мин. </a:t>
            </a:r>
          </a:p>
          <a:p>
            <a:pPr algn="just">
              <a:lnSpc>
                <a:spcPct val="114000"/>
              </a:lnSpc>
              <a:spcAft>
                <a:spcPts val="300"/>
              </a:spcAft>
            </a:pPr>
            <a:r>
              <a:rPr lang="ru-RU" sz="1550" dirty="0" smtClean="0"/>
              <a:t>Задания, требующие расчетов, могут занять несколько больше времени.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398626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88640"/>
            <a:ext cx="4572000" cy="187220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65.012.1я73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Б 30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Бахмат</a:t>
            </a:r>
            <a:r>
              <a:rPr lang="ru-RU" sz="1600" b="1" dirty="0" smtClean="0"/>
              <a:t> Н.В.Экономическая теория (Микроэкономика) </a:t>
            </a:r>
            <a:r>
              <a:rPr lang="ru-RU" sz="1600" dirty="0" smtClean="0"/>
              <a:t>: учебное пособие /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Н.В. </a:t>
            </a:r>
            <a:r>
              <a:rPr lang="ru-RU" sz="1600" dirty="0" err="1" smtClean="0"/>
              <a:t>Бахмат</a:t>
            </a:r>
            <a:r>
              <a:rPr lang="ru-RU" sz="1600" dirty="0" smtClean="0"/>
              <a:t>. - Тара : Полиграфический центр КАН</a:t>
            </a:r>
            <a:br>
              <a:rPr lang="ru-RU" sz="1600" dirty="0" smtClean="0"/>
            </a:br>
            <a:r>
              <a:rPr lang="ru-RU" sz="1600" dirty="0" smtClean="0"/>
              <a:t>Ч.I. - 2013. - 166 с.</a:t>
            </a:r>
            <a:br>
              <a:rPr lang="ru-RU" sz="1600" dirty="0" smtClean="0"/>
            </a:br>
            <a:r>
              <a:rPr lang="ru-RU" sz="1600" dirty="0" smtClean="0"/>
              <a:t>Экземпляры: всего:28 - АБ(26), ЧЗ(2).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852936"/>
            <a:ext cx="4320480" cy="3438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/>
              <a:t>Данное учебное  пособие  составлено  для   студентов   профилей «Экономика»,   «Экономическое   образование»   </a:t>
            </a:r>
            <a:r>
              <a:rPr lang="ru-RU" sz="1600" dirty="0" smtClean="0"/>
              <a:t>вузов.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/>
              <a:t>Каждая   </a:t>
            </a:r>
            <a:r>
              <a:rPr lang="ru-RU" sz="1600" dirty="0" smtClean="0"/>
              <a:t>глава учебного пособия содержит необходимый теоретический материал и разбор типовых задач. </a:t>
            </a:r>
            <a:endParaRPr lang="ru-RU" sz="1600" dirty="0" smtClean="0"/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/>
              <a:t>В </a:t>
            </a:r>
            <a:r>
              <a:rPr lang="ru-RU" sz="1600" dirty="0" smtClean="0"/>
              <a:t>конце пособия представлен глоссарий.</a:t>
            </a:r>
          </a:p>
          <a:p>
            <a:pPr algn="ctr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1600" dirty="0" smtClean="0"/>
              <a:t>Рекомендуется    для     организации     семинарских     занятий     и индивидуальной работы студентов.</a:t>
            </a:r>
            <a:endParaRPr lang="ru-RU" sz="155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32656"/>
            <a:ext cx="434012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16632"/>
            <a:ext cx="4464496" cy="187220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65.012.1я73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Б 30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Бахмат</a:t>
            </a:r>
            <a:r>
              <a:rPr lang="ru-RU" sz="1600" b="1" dirty="0" smtClean="0"/>
              <a:t> Н.В.Экономическая теория (Микроэкономика) </a:t>
            </a:r>
            <a:r>
              <a:rPr lang="ru-RU" sz="1600" dirty="0" smtClean="0"/>
              <a:t>: учебное пособие /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Н.В</a:t>
            </a:r>
            <a:r>
              <a:rPr lang="ru-RU" sz="1600" dirty="0" smtClean="0"/>
              <a:t>. </a:t>
            </a:r>
            <a:r>
              <a:rPr lang="ru-RU" sz="1600" dirty="0" err="1" smtClean="0"/>
              <a:t>Бахмат</a:t>
            </a:r>
            <a:r>
              <a:rPr lang="ru-RU" sz="1600" dirty="0" smtClean="0"/>
              <a:t>. - Тара : Полиграфический центр КАН</a:t>
            </a:r>
            <a:br>
              <a:rPr lang="ru-RU" sz="1600" dirty="0" smtClean="0"/>
            </a:br>
            <a:r>
              <a:rPr lang="ru-RU" sz="1600" dirty="0" smtClean="0"/>
              <a:t>Ч.II. - 2013. - 136 с. </a:t>
            </a:r>
            <a:br>
              <a:rPr lang="ru-RU" sz="1600" dirty="0" smtClean="0"/>
            </a:br>
            <a:r>
              <a:rPr lang="ru-RU" sz="1600" dirty="0" smtClean="0"/>
              <a:t>Экземпляры: всего:28 - АБ(26), ЧЗ(2).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3140968"/>
            <a:ext cx="4716016" cy="300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Данное учебное пособие составлено для студентов профилей «Экономика», «Экономическое образование» вузов.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Каждая глава учебного пособия содержит необходимый теоретический материал и разбор типовых задач.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конце пособия представлен глоссарий.</a:t>
            </a:r>
          </a:p>
          <a:p>
            <a:pPr algn="ctr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1600" dirty="0" smtClean="0"/>
              <a:t>Рекомендуется для организации семинарских занятий и индивидуальной работы студентов.</a:t>
            </a:r>
            <a:endParaRPr lang="ru-RU" sz="155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4139952" cy="579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0"/>
            <a:ext cx="4788024" cy="177281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65в631я73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Кремер</a:t>
            </a:r>
            <a:r>
              <a:rPr lang="ru-RU" sz="1600" b="1" dirty="0" smtClean="0"/>
              <a:t>, Наум </a:t>
            </a:r>
            <a:r>
              <a:rPr lang="ru-RU" sz="1600" b="1" dirty="0" err="1" smtClean="0"/>
              <a:t>Шевелевич</a:t>
            </a:r>
            <a:r>
              <a:rPr lang="ru-RU" sz="1600" b="1" dirty="0" smtClean="0"/>
              <a:t>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Эконометрика: </a:t>
            </a:r>
            <a:r>
              <a:rPr lang="ru-RU" sz="1600" dirty="0" smtClean="0"/>
              <a:t>учебник / Н. Ш. Кремер, Б. А. </a:t>
            </a:r>
            <a:r>
              <a:rPr lang="ru-RU" sz="1600" dirty="0" err="1" smtClean="0"/>
              <a:t>Путко</a:t>
            </a:r>
            <a:r>
              <a:rPr lang="ru-RU" sz="1600" dirty="0" smtClean="0"/>
              <a:t> ; под ред. Н. Ш. Кремера. - 3-е изд., </a:t>
            </a:r>
            <a:r>
              <a:rPr lang="ru-RU" sz="1600" dirty="0" err="1" smtClean="0"/>
              <a:t>перераб</a:t>
            </a:r>
            <a:r>
              <a:rPr lang="ru-RU" sz="1600" dirty="0" smtClean="0"/>
              <a:t>. и доп. - М. : ЮНИТИ, 2013. - 328 с.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ЧЗ(1), АБ(2).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2132856"/>
            <a:ext cx="4860032" cy="417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учебнике излагаются основы эконометрики. Большое внимание уделяется классической (парной и множественной) и обобщенной моделям линейной регрессии, классическому и обобщенному методам наименьших квадратов, анализу временных рядов и систем одновременных уравнений, моделям с панельными данными.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Обсуждаются различные аспекты многомерной регрессии: </a:t>
            </a:r>
            <a:r>
              <a:rPr lang="ru-RU" sz="1600" dirty="0" err="1" smtClean="0"/>
              <a:t>мультиколлинеарность</a:t>
            </a:r>
            <a:r>
              <a:rPr lang="ru-RU" sz="1600" dirty="0" smtClean="0"/>
              <a:t>, фиктивные переменные, спецификация и линеаризация модели, частная корреляция.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Учебный материал сопровождается достаточным числом решенных задач и задач для самостоятельной работы.</a:t>
            </a:r>
            <a:endParaRPr lang="ru-RU" sz="1550" dirty="0" smtClean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411789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60032" y="6381328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См.  оглавление    </a:t>
            </a:r>
            <a:r>
              <a:rPr lang="ru-RU" sz="1200" dirty="0" smtClean="0">
                <a:sym typeface="Symbol"/>
              </a:rPr>
              <a:t></a:t>
            </a:r>
            <a:endParaRPr lang="ru-RU" sz="1200" dirty="0"/>
          </a:p>
        </p:txBody>
      </p:sp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0" name="Picture 8" descr="D:\ДОКУМЕНТЫ БИБЛИОТЕКА\ЗАЛ ЭЛ-РЕСУРСОВ\РАБОТА 2013\НЕДЕЛЯ КАФЕДРЫ МАТЕМАТИКИ И ЭКОНОМИКИ_ОСЕНЬ\Оглавление_Эконометрика_Кремер\Огл_Эконометрика00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4324350" cy="6496050"/>
          </a:xfrm>
          <a:prstGeom prst="rect">
            <a:avLst/>
          </a:prstGeom>
          <a:noFill/>
        </p:spPr>
      </p:pic>
      <p:pic>
        <p:nvPicPr>
          <p:cNvPr id="59401" name="Picture 9" descr="D:\ДОКУМЕНТЫ БИБЛИОТЕКА\ЗАЛ ЭЛ-РЕСУРСОВ\РАБОТА 2013\НЕДЕЛЯ КАФЕДРЫ МАТЕМАТИКИ И ЭКОНОМИКИ_ОСЕНЬ\Оглавление_Эконометрика_Кремер\Огл_Эконометрика000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22250"/>
            <a:ext cx="4287837" cy="6635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2" name="Picture 10" descr="D:\ДОКУМЕНТЫ БИБЛИОТЕКА\ЗАЛ ЭЛ-РЕСУРСОВ\РАБОТА 2013\НЕДЕЛЯ КАФЕДРЫ МАТЕМАТИКИ И ЭКОНОМИКИ_ОСЕНЬ\Оглавление_Эконометрика_Кремер\Огл_Эконометрика00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913"/>
            <a:ext cx="4322763" cy="6669087"/>
          </a:xfrm>
          <a:prstGeom prst="rect">
            <a:avLst/>
          </a:prstGeom>
          <a:noFill/>
        </p:spPr>
      </p:pic>
      <p:pic>
        <p:nvPicPr>
          <p:cNvPr id="59403" name="Picture 11" descr="D:\ДОКУМЕНТЫ БИБЛИОТЕКА\ЗАЛ ЭЛ-РЕСУРСОВ\РАБОТА 2013\НЕДЕЛЯ КАФЕДРЫ МАТЕМАТИКИ И ЭКОНОМИКИ_ОСЕНЬ\Оглавление_Эконометрика_Кремер\Огл_Эконометрика000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73037"/>
            <a:ext cx="4264025" cy="668496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4" name="Picture 12" descr="D:\ДОКУМЕНТЫ БИБЛИОТЕКА\ЗАЛ ЭЛ-РЕСУРСОВ\РАБОТА 2013\НЕДЕЛЯ КАФЕДРЫ МАТЕМАТИКИ И ЭКОНОМИКИ_ОСЕНЬ\Оглавление_Эконометрика_Кремер\Огл_Эконометрика00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42875"/>
            <a:ext cx="4352925" cy="671512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60648"/>
            <a:ext cx="4860032" cy="180020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65в6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О-65</a:t>
            </a:r>
            <a:br>
              <a:rPr lang="ru-RU" sz="1600" b="1" dirty="0" smtClean="0"/>
            </a:br>
            <a:r>
              <a:rPr lang="ru-RU" sz="1600" b="1" dirty="0" smtClean="0"/>
              <a:t>Орехов А.М.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Методы экономических исследований : учебное пособие / А. М. Орехов. - М. : </a:t>
            </a:r>
            <a:r>
              <a:rPr lang="ru-RU" sz="1600" dirty="0" err="1" smtClean="0"/>
              <a:t>Инфра-М</a:t>
            </a:r>
            <a:r>
              <a:rPr lang="ru-RU" sz="1600" dirty="0" smtClean="0"/>
              <a:t>, 2009. - 392 с. </a:t>
            </a:r>
            <a:br>
              <a:rPr lang="ru-RU" sz="1600" dirty="0" smtClean="0"/>
            </a:br>
            <a:r>
              <a:rPr lang="ru-RU" sz="1600" dirty="0" smtClean="0"/>
              <a:t>Экземпляры: всего:1 - ЧЗ(1)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2604784"/>
            <a:ext cx="4860032" cy="3972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учебном пособии рассматриваются методы экономических исследований как активная часть экономической методологии.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доступной форме, детально описываются исторический, эволюционный, </a:t>
            </a:r>
            <a:r>
              <a:rPr lang="ru-RU" sz="1600" dirty="0" err="1" smtClean="0"/>
              <a:t>эмпириеский</a:t>
            </a:r>
            <a:r>
              <a:rPr lang="ru-RU" sz="1600" dirty="0" smtClean="0"/>
              <a:t>, теоретический и другие методы экономической науки.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Подготовлено в соответствии с государственным образовательным стандартом высшего профессионального образования по направлению «Экономика».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Для студентов, аспирантов и всех, кто интересуется вопросами экономической методологии.</a:t>
            </a:r>
            <a:endParaRPr lang="ru-RU" sz="1550" dirty="0" smtClean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1"/>
            <a:ext cx="4214269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476672"/>
            <a:ext cx="5076056" cy="180020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65с 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К 24</a:t>
            </a:r>
            <a:br>
              <a:rPr lang="ru-RU" sz="1600" b="1" dirty="0" smtClean="0"/>
            </a:br>
            <a:r>
              <a:rPr lang="ru-RU" sz="1600" b="1" dirty="0" err="1" smtClean="0"/>
              <a:t>Карминский</a:t>
            </a:r>
            <a:r>
              <a:rPr lang="ru-RU" sz="1600" b="1" dirty="0" smtClean="0"/>
              <a:t> А.М.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Методология создания информационных систем : учебное пособие / А. М. </a:t>
            </a:r>
            <a:r>
              <a:rPr lang="ru-RU" sz="1600" dirty="0" err="1" smtClean="0"/>
              <a:t>Карминский</a:t>
            </a:r>
            <a:r>
              <a:rPr lang="ru-RU" sz="1600" dirty="0" smtClean="0"/>
              <a:t>, Б. В. </a:t>
            </a:r>
            <a:r>
              <a:rPr lang="ru-RU" sz="1600" dirty="0" err="1" smtClean="0"/>
              <a:t>Черников</a:t>
            </a:r>
            <a:r>
              <a:rPr lang="ru-RU" sz="1600" dirty="0" smtClean="0"/>
              <a:t>. - 2-е изд., </a:t>
            </a:r>
            <a:r>
              <a:rPr lang="ru-RU" sz="1600" dirty="0" err="1" smtClean="0"/>
              <a:t>перераб</a:t>
            </a:r>
            <a:r>
              <a:rPr lang="ru-RU" sz="1600" dirty="0" smtClean="0"/>
              <a:t>. и доп. - М. : Форум : </a:t>
            </a:r>
            <a:r>
              <a:rPr lang="ru-RU" sz="1600" dirty="0" err="1" smtClean="0"/>
              <a:t>Инфра-М</a:t>
            </a:r>
            <a:r>
              <a:rPr lang="ru-RU" sz="1600" dirty="0" smtClean="0"/>
              <a:t>, 2012. - 320 с. 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ЧЗ(1), АБ(2).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3356992"/>
            <a:ext cx="4896544" cy="3029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Рассмотрены методологические вопросы создания финансово-экономических информационных систем, проблемы информатизации производственной и </a:t>
            </a:r>
            <a:r>
              <a:rPr lang="ru-RU" sz="1600" dirty="0" err="1" smtClean="0"/>
              <a:t>дистрибьютерской</a:t>
            </a:r>
            <a:r>
              <a:rPr lang="ru-RU" sz="1600" dirty="0" smtClean="0"/>
              <a:t> деятельности, темы адаптации типовых систем в </a:t>
            </a:r>
            <a:r>
              <a:rPr lang="ru-RU" sz="1600" dirty="0" err="1" smtClean="0"/>
              <a:t>бизнес-структурах</a:t>
            </a:r>
            <a:r>
              <a:rPr lang="ru-RU" sz="1600" dirty="0" smtClean="0"/>
              <a:t>, </a:t>
            </a:r>
            <a:r>
              <a:rPr lang="ru-RU" sz="1600" dirty="0" err="1" smtClean="0"/>
              <a:t>в</a:t>
            </a:r>
            <a:r>
              <a:rPr lang="ru-RU" sz="1600" dirty="0" smtClean="0"/>
              <a:t> том числе систем поддержки офисной деятельности.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Для студентов, экономистов, юристов, предпринимателей и финансистов, а также специалистов и менеджеров широкого профиля.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ru-RU" sz="1550" dirty="0" smtClean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3874469" cy="587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20072" y="623731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См. оглавление    </a:t>
            </a:r>
            <a:r>
              <a:rPr lang="ru-RU" dirty="0" smtClean="0">
                <a:sym typeface="Symbol"/>
              </a:rPr>
              <a:t></a:t>
            </a:r>
            <a:endParaRPr lang="ru-RU" dirty="0"/>
          </a:p>
        </p:txBody>
      </p:sp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780928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 dirty="0" smtClean="0">
                <a:solidFill>
                  <a:srgbClr val="1E4778"/>
                </a:solidFill>
                <a:latin typeface="Arial Narrow" pitchFamily="34" charset="0"/>
              </a:rPr>
              <a:t>математика  </a:t>
            </a:r>
            <a:endParaRPr lang="ru-RU" sz="44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3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D:\ДОКУМЕНТЫ БИБЛИОТЕКА\ЗАЛ ЭЛ-РЕСУРСОВ\РАБОТА 2013\НЕДЕЛЯ КАФЕДРЫ МАТЕМАТИКИ И ЭКОНОМИКИ_ОСЕНЬ\Оглавление_Методология создания информационных систем\Огл_Методология созд0015.png"/>
          <p:cNvPicPr>
            <a:picLocks noChangeAspect="1" noChangeArrowheads="1"/>
          </p:cNvPicPr>
          <p:nvPr/>
        </p:nvPicPr>
        <p:blipFill>
          <a:blip r:embed="rId4" cstate="print"/>
          <a:srcRect t="8641"/>
          <a:stretch>
            <a:fillRect/>
          </a:stretch>
        </p:blipFill>
        <p:spPr bwMode="auto">
          <a:xfrm>
            <a:off x="179512" y="908720"/>
            <a:ext cx="4464496" cy="5800898"/>
          </a:xfrm>
          <a:prstGeom prst="rect">
            <a:avLst/>
          </a:prstGeom>
          <a:noFill/>
        </p:spPr>
      </p:pic>
      <p:pic>
        <p:nvPicPr>
          <p:cNvPr id="62469" name="Picture 5" descr="D:\ДОКУМЕНТЫ БИБЛИОТЕКА\ЗАЛ ЭЛ-РЕСУРСОВ\РАБОТА 2013\НЕДЕЛЯ КАФЕДРЫ МАТЕМАТИКИ И ЭКОНОМИКИ_ОСЕНЬ\Оглавление_Методология создания информационных систем\Огл_Методология созд0016.png"/>
          <p:cNvPicPr>
            <a:picLocks noChangeAspect="1" noChangeArrowheads="1"/>
          </p:cNvPicPr>
          <p:nvPr/>
        </p:nvPicPr>
        <p:blipFill>
          <a:blip r:embed="rId5" cstate="print"/>
          <a:srcRect t="4530"/>
          <a:stretch>
            <a:fillRect/>
          </a:stretch>
        </p:blipFill>
        <p:spPr bwMode="auto">
          <a:xfrm>
            <a:off x="4791075" y="548680"/>
            <a:ext cx="4352925" cy="606990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0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Карминский</a:t>
            </a:r>
            <a:r>
              <a:rPr lang="ru-RU" sz="1200" dirty="0" smtClean="0"/>
              <a:t> </a:t>
            </a:r>
            <a:r>
              <a:rPr lang="ru-RU" sz="1200" dirty="0" smtClean="0"/>
              <a:t>А.М. Методология создания информационных систем : учебное </a:t>
            </a:r>
            <a:r>
              <a:rPr lang="ru-RU" sz="1200" dirty="0" smtClean="0"/>
              <a:t>пособие</a:t>
            </a:r>
          </a:p>
          <a:p>
            <a:endParaRPr lang="ru-RU" sz="1200" dirty="0" smtClean="0"/>
          </a:p>
          <a:p>
            <a:r>
              <a:rPr lang="ru-RU" sz="1200" b="1" dirty="0" smtClean="0"/>
              <a:t>Оглавление:</a:t>
            </a:r>
            <a:endParaRPr lang="ru-RU" sz="1200" b="1" dirty="0"/>
          </a:p>
        </p:txBody>
      </p:sp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D:\ДОКУМЕНТЫ БИБЛИОТЕКА\ЗАЛ ЭЛ-РЕСУРСОВ\РАБОТА 2013\НЕДЕЛЯ КАФЕДРЫ МАТЕМАТИКИ И ЭКОНОМИКИ_ОСЕНЬ\Оглавление_Методология создания информационных систем\Огл_Методология созд00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4464496" cy="6465822"/>
          </a:xfrm>
          <a:prstGeom prst="rect">
            <a:avLst/>
          </a:prstGeom>
          <a:noFill/>
        </p:spPr>
      </p:pic>
      <p:pic>
        <p:nvPicPr>
          <p:cNvPr id="62467" name="Picture 3" descr="D:\ДОКУМЕНТЫ БИБЛИОТЕКА\ЗАЛ ЭЛ-РЕСУРСОВ\РАБОТА 2013\НЕДЕЛЯ КАФЕДРЫ МАТЕМАТИКИ И ЭКОНОМИКИ_ОСЕНЬ\Оглавление_Методология создания информационных систем\Огл_Методология созд001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8366" y="3429000"/>
            <a:ext cx="4475634" cy="27363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11663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err="1" smtClean="0"/>
              <a:t>Карминский</a:t>
            </a:r>
            <a:r>
              <a:rPr lang="ru-RU" sz="1200" dirty="0" smtClean="0"/>
              <a:t> </a:t>
            </a:r>
            <a:r>
              <a:rPr lang="ru-RU" sz="1200" dirty="0" smtClean="0"/>
              <a:t>А.М. Методология создания информационных систем: учебное </a:t>
            </a:r>
            <a:r>
              <a:rPr lang="ru-RU" sz="1200" dirty="0" smtClean="0"/>
              <a:t>пособие</a:t>
            </a:r>
          </a:p>
          <a:p>
            <a:pPr algn="r"/>
            <a:endParaRPr lang="ru-RU" sz="1200" dirty="0" smtClean="0"/>
          </a:p>
        </p:txBody>
      </p:sp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788024" cy="180020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65.050я73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Ч-49 </a:t>
            </a:r>
            <a:br>
              <a:rPr lang="ru-RU" sz="1600" b="1" dirty="0" smtClean="0"/>
            </a:br>
            <a:r>
              <a:rPr lang="ru-RU" sz="1600" b="1" dirty="0" smtClean="0"/>
              <a:t>Черняк, Виктор Захарович.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Теория управления : учебное пособие / В. З. Черняк. - М. : Академия, 2008. - 256 с. 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ЧЗ(2), АБ(1)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3356992"/>
            <a:ext cx="4752528" cy="2840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Рассмотрена эволюция теории формирования систем управления.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Подробно изложены методы повышения социально-экономической эффективности управления.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Предложен материал для проведения практических занятий по формированию навыков управления персоналом.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ru-RU" sz="1550" dirty="0" smtClean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4139952" cy="625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16632"/>
            <a:ext cx="3672408" cy="576064"/>
          </a:xfrm>
        </p:spPr>
        <p:txBody>
          <a:bodyPr>
            <a:noAutofit/>
          </a:bodyPr>
          <a:lstStyle/>
          <a:p>
            <a:pPr algn="r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200" b="1" dirty="0" smtClean="0"/>
              <a:t>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dirty="0" smtClean="0"/>
              <a:t>Черняк</a:t>
            </a:r>
            <a:r>
              <a:rPr lang="ru-RU" sz="1200" dirty="0" smtClean="0"/>
              <a:t>, В. З. Теория </a:t>
            </a:r>
            <a:r>
              <a:rPr lang="ru-RU" sz="1200" dirty="0" smtClean="0"/>
              <a:t>управления: </a:t>
            </a:r>
            <a:r>
              <a:rPr lang="ru-RU" sz="1200" dirty="0" smtClean="0"/>
              <a:t>учебное пособие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76802" name="Picture 2" descr="D:\ДОКУМЕНТЫ БИБЛИОТЕКА\ЗАЛ ЭЛ-РЕСУРСОВ\РАБОТА 2013\НЕДЕЛЯ КАФЕДРЫ МАТЕМАТИКИ И ЭКОНОМИКИ_ОСЕНЬ\Оглавление_Теория управления_Черняк\Огл_Теория управления00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0763" y="3068960"/>
            <a:ext cx="4313237" cy="3352800"/>
          </a:xfrm>
          <a:prstGeom prst="rect">
            <a:avLst/>
          </a:prstGeom>
          <a:noFill/>
        </p:spPr>
      </p:pic>
      <p:pic>
        <p:nvPicPr>
          <p:cNvPr id="76803" name="Picture 3" descr="D:\ДОКУМЕНТЫ БИБЛИОТЕКА\ЗАЛ ЭЛ-РЕСУРСОВ\РАБОТА 2013\НЕДЕЛЯ КАФЕДРЫ МАТЕМАТИКИ И ЭКОНОМИКИ_ОСЕНЬ\Оглавление_Теория управления_Черняк\Огл_Теория управления00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32656"/>
            <a:ext cx="4536504" cy="59974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Оглавление</a:t>
            </a:r>
            <a:endParaRPr lang="ru-RU" dirty="0"/>
          </a:p>
        </p:txBody>
      </p:sp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0"/>
            <a:ext cx="5292080" cy="151216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>65.050.2я73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Трофимова Л.А.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Методы принятия управленческих решений : учебник для бакалавров / Л. А. Трофимова, В. В. Трофимов. - М. : </a:t>
            </a:r>
            <a:r>
              <a:rPr lang="ru-RU" sz="1600" dirty="0" err="1" smtClean="0"/>
              <a:t>Юрайт</a:t>
            </a:r>
            <a:r>
              <a:rPr lang="ru-RU" sz="1600" dirty="0" smtClean="0"/>
              <a:t>, 2013. - 336 с. 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ЧЗ(1), АБ(2).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1700808"/>
            <a:ext cx="5364088" cy="490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540" dirty="0" smtClean="0"/>
              <a:t>Учебник посвящен актуальным проблемам разработки, принятия и реализации организационно-управленческих решений. </a:t>
            </a:r>
          </a:p>
          <a:p>
            <a:pPr algn="just">
              <a:spcAft>
                <a:spcPts val="600"/>
              </a:spcAft>
            </a:pPr>
            <a:r>
              <a:rPr lang="ru-RU" sz="1540" dirty="0" smtClean="0"/>
              <a:t>Рассмотрены математические, вероятностно-статистические и другие количественные методы решения типовых организационно-управленческих задач, а также методы активизации творческого мышления  для  разработки   запрограммированных   (уникальных) решений. </a:t>
            </a:r>
          </a:p>
          <a:p>
            <a:pPr algn="just">
              <a:spcAft>
                <a:spcPts val="600"/>
              </a:spcAft>
            </a:pPr>
            <a:r>
              <a:rPr lang="ru-RU" sz="1540" dirty="0" smtClean="0"/>
              <a:t>Представлены методы учета последствий реализации принятых решений и действия с позиций социальной ответственности.  </a:t>
            </a:r>
          </a:p>
          <a:p>
            <a:pPr algn="just">
              <a:spcAft>
                <a:spcPts val="600"/>
              </a:spcAft>
            </a:pPr>
            <a:r>
              <a:rPr lang="ru-RU" sz="1540" dirty="0" smtClean="0"/>
              <a:t>Описаны модели принятия управленческих решений; подходы к оценке эффективности управленческих решений, информационно-аналитическая   поддержка   процесса   принятия управленческих решений, организация ситуационных центров. </a:t>
            </a:r>
          </a:p>
          <a:p>
            <a:pPr algn="just">
              <a:spcAft>
                <a:spcPts val="600"/>
              </a:spcAft>
            </a:pPr>
            <a:r>
              <a:rPr lang="ru-RU" sz="1540" dirty="0" smtClean="0"/>
              <a:t>Материал снабжен иллюстрационными примерами, вопросами для повторения, заданиями для самостоятельной работы и тестами для проверки знаний.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1"/>
            <a:ext cx="3600400" cy="558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0"/>
            <a:ext cx="5004048" cy="162880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65.050.2я73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Черняк, Виктор Захарович.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Методы принятия управленческих решений : учебник / В. З. Черняк, И. В. </a:t>
            </a:r>
            <a:r>
              <a:rPr lang="ru-RU" sz="1600" dirty="0" err="1" smtClean="0"/>
              <a:t>Довдиенко</a:t>
            </a:r>
            <a:r>
              <a:rPr lang="ru-RU" sz="1600" dirty="0" smtClean="0"/>
              <a:t>. - М. : Академия, 2013. - 240 с. 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ЧЗ(1), АБ(2).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2564904"/>
            <a:ext cx="5112568" cy="2976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Рассмотрены вопросы теории и практики принятия управленческих решений в условиях неопределенности и риска, включая исследования операций, линейное и нелинейное программирование, дискретное программирование, теорию графов, динамичное программирование, основы математической теории принятия решений в различных условиях, а также конфликтные ситуации и теорию игр.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Для студентов учреждений высшего профессионального образования.</a:t>
            </a:r>
            <a:endParaRPr lang="ru-RU" sz="154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04664"/>
            <a:ext cx="3779912" cy="600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16632"/>
            <a:ext cx="4499992" cy="180020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65.012.121я73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Вишняков Я.Д.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Общая теория рисков : учебное пособие / Я. Д. Вишняков, Н. Н. </a:t>
            </a:r>
            <a:r>
              <a:rPr lang="ru-RU" sz="1600" dirty="0" err="1" smtClean="0"/>
              <a:t>Радаев</a:t>
            </a:r>
            <a:r>
              <a:rPr lang="ru-RU" sz="1600" dirty="0" smtClean="0"/>
              <a:t>. - 2-е изд., </a:t>
            </a:r>
            <a:r>
              <a:rPr lang="ru-RU" sz="1600" dirty="0" err="1" smtClean="0"/>
              <a:t>испр</a:t>
            </a:r>
            <a:r>
              <a:rPr lang="ru-RU" sz="1600" dirty="0" smtClean="0"/>
              <a:t>. - М. : Академия, 2008. - 368 с. </a:t>
            </a:r>
            <a:br>
              <a:rPr lang="ru-RU" sz="1600" dirty="0" smtClean="0"/>
            </a:br>
            <a:r>
              <a:rPr lang="ru-RU" sz="1600" dirty="0" smtClean="0"/>
              <a:t>Экземпляры: всего:1 - ЧЗ(1)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132856"/>
            <a:ext cx="4464496" cy="4610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Рассмотрены различные виды рисков и приведена их классификация.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Дана характеристика </a:t>
            </a:r>
            <a:r>
              <a:rPr lang="ru-RU" sz="1600" dirty="0" err="1" smtClean="0"/>
              <a:t>рискообразующих</a:t>
            </a:r>
            <a:r>
              <a:rPr lang="ru-RU" sz="1600" dirty="0" smtClean="0"/>
              <a:t> факторов – природных, техно­генных, социальных, социально-политических.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Систематически изложе­ны общие вопросы анализа (идентификация, оценка, прогноз, приемле­мость) рисков, а также управления (принятие решений и обоснование мер) рисками для различных объектов.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Для студентов высших учебных заведений.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Может быть полезно специалистам, занимающимся вопросами обеспечения безопасности и </a:t>
            </a:r>
            <a:r>
              <a:rPr lang="ru-RU" sz="1600" dirty="0" err="1" smtClean="0"/>
              <a:t>риск-менеджментом</a:t>
            </a:r>
            <a:r>
              <a:rPr lang="ru-RU" sz="1600" dirty="0" smtClean="0"/>
              <a:t>, научным сотрудникам, аспирантам.</a:t>
            </a:r>
            <a:endParaRPr lang="ru-RU" sz="154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4355976" cy="648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0"/>
            <a:ext cx="5220072" cy="155679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65.26я73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Ф 59</a:t>
            </a:r>
            <a:br>
              <a:rPr lang="ru-RU" sz="1600" b="1" dirty="0" smtClean="0"/>
            </a:br>
            <a:r>
              <a:rPr lang="ru-RU" sz="1600" b="1" dirty="0" smtClean="0"/>
              <a:t>Финансы и кредит</a:t>
            </a:r>
            <a:r>
              <a:rPr lang="ru-RU" sz="1600" dirty="0" smtClean="0"/>
              <a:t> : учебник / под ред. Т. М. Ковалёвой. - 7-е изд., стереотип. - М. : </a:t>
            </a:r>
            <a:r>
              <a:rPr lang="ru-RU" sz="1600" dirty="0" err="1" smtClean="0"/>
              <a:t>КноРус</a:t>
            </a:r>
            <a:r>
              <a:rPr lang="ru-RU" sz="1600" dirty="0" smtClean="0"/>
              <a:t>, 2013. - 360 с. </a:t>
            </a:r>
            <a:br>
              <a:rPr lang="ru-RU" sz="1600" dirty="0" smtClean="0"/>
            </a:br>
            <a:r>
              <a:rPr lang="ru-RU" sz="1600" dirty="0" smtClean="0"/>
              <a:t>Экземпляры: всего:5 - ЧЗ(1), МКМФ(1), АБ(3).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1772816"/>
            <a:ext cx="5112568" cy="5074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Рассматриваются теория и современная российская практика денежного обра­щения, кредитных отношений, государственных финансов, финансов организаций, налогообложения.</a:t>
            </a: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ru-RU" sz="1600" dirty="0" smtClean="0"/>
              <a:t>Использован материал, содержащий результаты последних разработок в области теоретических основ денег, кредита и финансов в условиях развитых рыночных отношений. </a:t>
            </a: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ru-RU" sz="1600" dirty="0" smtClean="0"/>
              <a:t>Учтены изменения, происшедшие за последнее время в финансово-банковском законодательстве.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500" dirty="0" smtClean="0"/>
              <a:t>Для студентов </a:t>
            </a:r>
            <a:r>
              <a:rPr lang="ru-RU" sz="1500" dirty="0" err="1" smtClean="0"/>
              <a:t>бакалавриата</a:t>
            </a:r>
            <a:r>
              <a:rPr lang="ru-RU" sz="1500" dirty="0" smtClean="0"/>
              <a:t> и магистратуры всех направлений, аспирантов, преподавателей вузов, руководителей организаций, предпринимателей, а также для широкого круга читателей, интересующихся вопросами финансов, денежного обращения, кредита, историей развития денежно-кредитной системы России.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354750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5616" y="2780928"/>
            <a:ext cx="7059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1E4778"/>
                </a:solidFill>
                <a:latin typeface="Arial Narrow" pitchFamily="34" charset="0"/>
              </a:rPr>
              <a:t>Благодарим   за внимание ! </a:t>
            </a:r>
            <a:endParaRPr lang="ru-RU" sz="4000" dirty="0"/>
          </a:p>
        </p:txBody>
      </p:sp>
    </p:spTree>
  </p:cSld>
  <p:clrMapOvr>
    <a:masterClrMapping/>
  </p:clrMapOvr>
  <p:transition spd="med" advClick="0" advTm="3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276872"/>
            <a:ext cx="7344816" cy="182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По интересующим вас вопросам обращайтесь в читальный зал библиотеки </a:t>
            </a:r>
          </a:p>
          <a:p>
            <a:pPr algn="ctr">
              <a:lnSpc>
                <a:spcPct val="150000"/>
              </a:lnSpc>
            </a:pP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филиала </a:t>
            </a:r>
            <a:r>
              <a:rPr lang="ru-RU" sz="2600" b="1" cap="all" dirty="0" err="1" smtClean="0">
                <a:solidFill>
                  <a:srgbClr val="1E4778"/>
                </a:solidFill>
                <a:latin typeface="Arial Narrow" pitchFamily="34" charset="0"/>
              </a:rPr>
              <a:t>омгпу</a:t>
            </a: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 в г. Таре </a:t>
            </a:r>
            <a:endParaRPr lang="ru-RU" sz="2600" dirty="0"/>
          </a:p>
        </p:txBody>
      </p:sp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3" y="260648"/>
            <a:ext cx="196902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60648"/>
            <a:ext cx="2088232" cy="29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32656"/>
            <a:ext cx="2016224" cy="298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3573015"/>
            <a:ext cx="2016224" cy="297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3573016"/>
            <a:ext cx="1944216" cy="292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476672"/>
            <a:ext cx="4608512" cy="122413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22.1я723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Григорьев, С. Г. </a:t>
            </a:r>
            <a:r>
              <a:rPr lang="ru-RU" sz="1600" dirty="0" smtClean="0"/>
              <a:t>Математика [Текст] : учебник / С. Г. Григорьев, С. В. Иволгина ; под ред. В. А. Гусева. - 9-е изд., стереотип. - М. : Академия, 2013. - 416 с.</a:t>
            </a:r>
            <a:br>
              <a:rPr lang="ru-RU" sz="1600" dirty="0" smtClean="0"/>
            </a:br>
            <a:r>
              <a:rPr lang="ru-RU" sz="1600" dirty="0" smtClean="0"/>
              <a:t> всего 3 : ЧЗ (1), АБ (2)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>
            <a:hlinkClick r:id="rId4" action="ppaction://hlinkfile"/>
          </p:cNvPr>
          <p:cNvSpPr/>
          <p:nvPr/>
        </p:nvSpPr>
        <p:spPr>
          <a:xfrm>
            <a:off x="4895528" y="6309320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hlinkClick r:id="rId4" action="ppaction://hlinkfile"/>
              </a:rPr>
              <a:t>fragment_</a:t>
            </a:r>
            <a:r>
              <a:rPr lang="ru-RU" sz="1600" b="1" dirty="0" err="1" smtClean="0">
                <a:hlinkClick r:id="rId4" action="ppaction://hlinkfile"/>
              </a:rPr>
              <a:t>Математика_Григорьев_Иволгина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47456" y="2276872"/>
            <a:ext cx="4896544" cy="3895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Материал учебника охватывает все основные разделы математики: дифференциальное и интегральное исчисление, ряды, обыкновенные дифференциальные уравнения, а также элементы теории вероятностей и математической статистики. Каждый раздел включает разбор практических задач и задачи для самостоятельного решения.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Учебник может быть использован при изучении дисциплины «Математика» в соответствии с требованиями ФГОС СПО для среднего профессионального обучения.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Для студентов образовательных учреждений среднего профессионального образования.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4664"/>
            <a:ext cx="3938057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548680"/>
            <a:ext cx="4248472" cy="136815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22.1я722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Башмаков, М. И. </a:t>
            </a:r>
            <a:r>
              <a:rPr lang="ru-RU" sz="1600" dirty="0" smtClean="0"/>
              <a:t>Математика [Текст] : учебник / М. И. Башмаков. - 7-е изд., стереотип. - М. : Академия, 2013. - 256 с.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>всего 3 : ЧЗ (1), АБ (2)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3284984"/>
            <a:ext cx="4283968" cy="2322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600" dirty="0" smtClean="0"/>
              <a:t>Учебник написан в соответствии с программой изучения математики в </a:t>
            </a:r>
            <a:r>
              <a:rPr lang="ru-RU" sz="1600" dirty="0" smtClean="0"/>
              <a:t>учреждениях </a:t>
            </a:r>
            <a:r>
              <a:rPr lang="ru-RU" sz="1600" dirty="0" smtClean="0"/>
              <a:t>начального и среднего профессионального образования и охватывает все основные темы: теория чисел, корни, степени, логарифмы, прямые и плоскости, простран­ственные тела, а также основы тригонометрии, анализа, комбинаторики и теории вероятностей.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2403"/>
          <a:stretch>
            <a:fillRect/>
          </a:stretch>
        </p:blipFill>
        <p:spPr bwMode="auto">
          <a:xfrm>
            <a:off x="107504" y="260648"/>
            <a:ext cx="4365452" cy="63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548680"/>
            <a:ext cx="4644008" cy="136815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22.1я73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Белолипецкий</a:t>
            </a:r>
            <a:r>
              <a:rPr lang="ru-RU" sz="1600" b="1" dirty="0" smtClean="0"/>
              <a:t>, А. А. </a:t>
            </a:r>
            <a:r>
              <a:rPr lang="ru-RU" sz="1600" dirty="0" smtClean="0"/>
              <a:t>Экономико-математические методы [Текст] : учебник / А. А. </a:t>
            </a:r>
            <a:r>
              <a:rPr lang="ru-RU" sz="1600" dirty="0" err="1" smtClean="0"/>
              <a:t>Белолипецкий</a:t>
            </a:r>
            <a:r>
              <a:rPr lang="ru-RU" sz="1600" dirty="0" smtClean="0"/>
              <a:t>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</a:t>
            </a:r>
            <a:r>
              <a:rPr lang="ru-RU" sz="1600" dirty="0" smtClean="0"/>
              <a:t>. </a:t>
            </a:r>
            <a:r>
              <a:rPr lang="ru-RU" sz="1600" dirty="0" smtClean="0"/>
              <a:t>А. </a:t>
            </a:r>
            <a:r>
              <a:rPr lang="ru-RU" sz="1600" dirty="0" smtClean="0"/>
              <a:t>Горелик. - М. : Академия, 2010. - 368 с.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всего </a:t>
            </a:r>
            <a:r>
              <a:rPr lang="ru-RU" sz="1600" dirty="0" smtClean="0"/>
              <a:t>3 : ЧЗ (2), АБ (1)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780928"/>
            <a:ext cx="4464496" cy="381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учебнике рассмотрены математические модели принятия решений (менеджмента), составляющие ядро широкого спектра научно-технических и социально-экономических технологий, которые реально используются современным мировым профессиональным сообществом в теоретических исследованиях и практической деятельности.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Приведены практические примеры процессов принятия решений в сфере управления производством, теории потребления, финансового менеджмента, договорных отношений и т.д.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32656"/>
            <a:ext cx="4274560" cy="63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88640"/>
            <a:ext cx="4392488" cy="165618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74.102.414я723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Фрейлах</a:t>
            </a:r>
            <a:r>
              <a:rPr lang="ru-RU" sz="1600" b="1" dirty="0" smtClean="0"/>
              <a:t>, Н. И. </a:t>
            </a:r>
            <a:r>
              <a:rPr lang="ru-RU" sz="1600" dirty="0" smtClean="0"/>
              <a:t>Методика математического развития [Текст]: учебное пособие / Н.И </a:t>
            </a:r>
            <a:r>
              <a:rPr lang="ru-RU" sz="1600" dirty="0" err="1" smtClean="0"/>
              <a:t>Фрейлах</a:t>
            </a:r>
            <a:r>
              <a:rPr lang="ru-RU" sz="1600" dirty="0" smtClean="0"/>
              <a:t>. - М. : Форум. - [Б. м.] : </a:t>
            </a:r>
            <a:r>
              <a:rPr lang="ru-RU" sz="1600" dirty="0" err="1" smtClean="0"/>
              <a:t>Инфра-М</a:t>
            </a:r>
            <a:r>
              <a:rPr lang="ru-RU" sz="1600" dirty="0" smtClean="0"/>
              <a:t>, 2013. - 208 с.</a:t>
            </a:r>
            <a:br>
              <a:rPr lang="ru-RU" sz="1600" dirty="0" smtClean="0"/>
            </a:br>
            <a:r>
              <a:rPr lang="ru-RU" sz="1600" dirty="0" smtClean="0"/>
              <a:t>всего 3 : ЧЗ (1), АБ (2</a:t>
            </a:r>
            <a:r>
              <a:rPr lang="ru-RU" sz="1600" dirty="0" smtClean="0"/>
              <a:t>)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2204864"/>
            <a:ext cx="453650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600" dirty="0" smtClean="0"/>
              <a:t>В пособии предлагается краткий курс лекций по методике </a:t>
            </a:r>
            <a:r>
              <a:rPr lang="ru-RU" sz="1600" dirty="0" smtClean="0"/>
              <a:t>математическою </a:t>
            </a:r>
            <a:r>
              <a:rPr lang="ru-RU" sz="1600" dirty="0" smtClean="0"/>
              <a:t>развитая дошкольников в опорных конспектах, схемах, таблицах. </a:t>
            </a:r>
            <a:endParaRPr lang="ru-RU" sz="1600" dirty="0" smtClean="0"/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600" dirty="0" smtClean="0"/>
              <a:t>Даются </a:t>
            </a:r>
            <a:r>
              <a:rPr lang="ru-RU" sz="1600" dirty="0" smtClean="0"/>
              <a:t>фрагменты занятий и игр, обогащающих информационный запас знаний, приводятся схемы диалогов с дошкольниками, помогающие </a:t>
            </a:r>
            <a:r>
              <a:rPr lang="ru-RU" sz="1600" dirty="0" smtClean="0"/>
              <a:t>правильно </a:t>
            </a:r>
            <a:r>
              <a:rPr lang="ru-RU" sz="1600" dirty="0" smtClean="0"/>
              <a:t>строить логические рассуждения и делать выводы.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600" dirty="0" smtClean="0"/>
              <a:t>Для студентов педагогических колледжей и вузов, обучающихся по специальности дошкольная педагогика и специальная дошкольная </a:t>
            </a:r>
            <a:r>
              <a:rPr lang="ru-RU" sz="1600" dirty="0" smtClean="0"/>
              <a:t>педагогика</a:t>
            </a:r>
            <a:r>
              <a:rPr lang="ru-RU" sz="1600" dirty="0" smtClean="0"/>
              <a:t>, будет полезна воспитателям детских садов, родителям </a:t>
            </a:r>
            <a:r>
              <a:rPr lang="ru-RU" sz="1600" dirty="0" smtClean="0"/>
              <a:t>дошкольников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3" y="260648"/>
            <a:ext cx="4290773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88640"/>
            <a:ext cx="4788024" cy="216024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74.262.21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Дворяткина</a:t>
            </a:r>
            <a:r>
              <a:rPr lang="ru-RU" sz="1600" b="1" dirty="0" smtClean="0"/>
              <a:t>, Светлана Николаевна.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Развитие вероятностного стиля мышления в процессе обучения математике. Теория и практика : монография / С. Н. </a:t>
            </a:r>
            <a:r>
              <a:rPr lang="ru-RU" sz="1600" dirty="0" err="1" smtClean="0"/>
              <a:t>Дворяткина</a:t>
            </a:r>
            <a:r>
              <a:rPr lang="ru-RU" sz="1600" dirty="0" smtClean="0"/>
              <a:t>. - М. : </a:t>
            </a:r>
            <a:r>
              <a:rPr lang="ru-RU" sz="1600" dirty="0" err="1" smtClean="0"/>
              <a:t>Инфра-М</a:t>
            </a:r>
            <a:r>
              <a:rPr lang="ru-RU" sz="1600" dirty="0" smtClean="0"/>
              <a:t>, 2013. - 272 с. 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ЧЗ, </a:t>
            </a:r>
            <a:r>
              <a:rPr lang="ru-RU" sz="1600" dirty="0" err="1" smtClean="0"/>
              <a:t>науч</a:t>
            </a:r>
            <a:r>
              <a:rPr lang="ru-RU" sz="1600" dirty="0" smtClean="0"/>
              <a:t>. фонд(1), АБ, </a:t>
            </a:r>
            <a:r>
              <a:rPr lang="ru-RU" sz="1600" dirty="0" err="1" smtClean="0"/>
              <a:t>науч</a:t>
            </a:r>
            <a:r>
              <a:rPr lang="ru-RU" sz="1600" dirty="0" smtClean="0"/>
              <a:t>. фонд(2)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3212976"/>
            <a:ext cx="4788024" cy="2976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монографии предложено решение проблемы достижения максимального развивающего эффекта для личности обучаемого и предлагается формирование устойчивого потенциала учебной деятельности путем создания целостной методической системы по развитию вероятностного стиля мышления студентов в процессе обучения математике на основе диалога культур.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Для преподавателей, аспирантов и магистров высших учебных заведений.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60648"/>
            <a:ext cx="4176464" cy="627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7654</TotalTime>
  <Words>1519</Words>
  <Application>Microsoft Office PowerPoint</Application>
  <PresentationFormat>Экран (4:3)</PresentationFormat>
  <Paragraphs>150</Paragraphs>
  <Slides>39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 Неделя кафедры   МАТЕМАТИКИ И ЭКОНОМИКИ    </vt:lpstr>
      <vt:lpstr>Презентация    </vt:lpstr>
      <vt:lpstr>Слайд 3</vt:lpstr>
      <vt:lpstr>Слайд 4</vt:lpstr>
      <vt:lpstr>        22.1я723 Григорьев, С. Г. Математика [Текст] : учебник / С. Г. Григорьев, С. В. Иволгина ; под ред. В. А. Гусева. - 9-е изд., стереотип. - М. : Академия, 2013. - 416 с.  всего 3 : ЧЗ (1), АБ (2)         </vt:lpstr>
      <vt:lpstr>        22.1я722 Башмаков, М. И. Математика [Текст] : учебник / М. И. Башмаков. - 7-е изд., стереотип. - М. : Академия, 2013. - 256 с.  всего 3 : ЧЗ (1), АБ (2)        </vt:lpstr>
      <vt:lpstr>           22.1я73 Белолипецкий, А. А. Экономико-математические методы [Текст] : учебник / А. А. Белолипецкий,  В. А. Горелик. - М. : Академия, 2010. - 368 с.  всего 3 : ЧЗ (2), АБ (1)           </vt:lpstr>
      <vt:lpstr>     74.102.414я723 Фрейлах, Н. И. Методика математического развития [Текст]: учебное пособие / Н.И Фрейлах. - М. : Форум. - [Б. м.] : Инфра-М, 2013. - 208 с. всего 3 : ЧЗ (1), АБ (2)      </vt:lpstr>
      <vt:lpstr>        74.262.21 Дворяткина, Светлана Николаевна.  Развитие вероятностного стиля мышления в процессе обучения математике. Теория и практика : монография / С. Н. Дворяткина. - М. : Инфра-М, 2013. - 272 с.  Экземпляры: всего:3 - ЧЗ, науч. фонд(1), АБ, науч. фонд(2)        </vt:lpstr>
      <vt:lpstr>Слайд 10</vt:lpstr>
      <vt:lpstr>Слайд 11</vt:lpstr>
      <vt:lpstr>Слайд 12</vt:lpstr>
      <vt:lpstr> 65.01я73 Л 61 Липсиц, Игорь Владимирович.  Экономика: учебник / И. В. Липсиц. - 3-е изд., стереотип. - М. : КноРус, 2013. - 312 с.  Экземпляры: всего:3 - ЧЗ(1), АБ(2)</vt:lpstr>
      <vt:lpstr>        65я721 А 22 Автономов В.С.  Экономика : учебник для 10-11 классов общеобразовательных учреждений. Базовый уровень образования / В. С. Автономов. - 14-е изд. - М. : Вита-Пресс, 2013. - 240 с. Экземпляры: всего:1 - ЧЗ(1).         </vt:lpstr>
      <vt:lpstr>    65я721 Э 40 Экономика : учебник для школ гуманитарного профиля. 10-11 классы / под ред. А. Я. Линькова. - 9-е изд. - М. : Вита-Пресс, 2013. - 256 с Экземпляры: всего:3 - ЧЗ(1), МКМФ(1), АБ(1).      </vt:lpstr>
      <vt:lpstr>Слайд 16</vt:lpstr>
      <vt:lpstr>Слайд 17</vt:lpstr>
      <vt:lpstr>65.01я721 Киреев А.П.  Экономика + CD : учебник для 10-11 классов общеобразовательных учреждений. Базовый уровень образования / А. П. Киреев. - 6-е изд. - М. : Вита-Пресс, 2013. - 256 с.  Экземпляры: всего:3 - ЧЗ(1), МКМФ(1), АБ(1). </vt:lpstr>
      <vt:lpstr>Слайд 19</vt:lpstr>
      <vt:lpstr>  Киреев А.П.  Экономика + CD : учебник для 10-11 классов общеобразовательных учреждений. Базовый уровень образования / А. П. Киреев. - 6-е изд. - М. : Вита-Пресс, 2013. - 256 с.   Краткое  оглавление:   </vt:lpstr>
      <vt:lpstr> 74.266.5я721 Киреев А.П.  Универсальная рабочая тетрадь по экономике: пособие для 10-11 классов (базовый уровень) / А. П. Киреев. - 3-е изд. - М. : Вита-Пресс, 2012. - 64 с Экземпляры: всего:3 - ЧЗ(1), МКМФ(1), АБ(1). </vt:lpstr>
      <vt:lpstr>65.012.1я73 Б 30 Бахмат Н.В.Экономическая теория (Микроэкономика) : учебное пособие /  Н.В. Бахмат. - Тара : Полиграфический центр КАН Ч.I. - 2013. - 166 с. Экземпляры: всего:28 - АБ(26), ЧЗ(2). </vt:lpstr>
      <vt:lpstr>65.012.1я73 Б 30 Бахмат Н.В.Экономическая теория (Микроэкономика) : учебное пособие /  Н.В. Бахмат. - Тара : Полиграфический центр КАН Ч.II. - 2013. - 136 с.  Экземпляры: всего:28 - АБ(26), ЧЗ(2).</vt:lpstr>
      <vt:lpstr>65в631я73 Кремер, Наум Шевелевич.  Эконометрика: учебник / Н. Ш. Кремер, Б. А. Путко ; под ред. Н. Ш. Кремера. - 3-е изд., перераб. и доп. - М. : ЮНИТИ, 2013. - 328 с. Экземпляры: всего:3 - ЧЗ(1), АБ(2).</vt:lpstr>
      <vt:lpstr>Слайд 25</vt:lpstr>
      <vt:lpstr>Слайд 26</vt:lpstr>
      <vt:lpstr>Слайд 27</vt:lpstr>
      <vt:lpstr>65в6 О-65 Орехов А.М.  Методы экономических исследований : учебное пособие / А. М. Орехов. - М. : Инфра-М, 2009. - 392 с.  Экземпляры: всего:1 - ЧЗ(1) </vt:lpstr>
      <vt:lpstr> 65с я73 К 24 Карминский А.М.  Методология создания информационных систем : учебное пособие / А. М. Карминский, Б. В. Черников. - 2-е изд., перераб. и доп. - М. : Форум : Инфра-М, 2012. - 320 с.  Экземпляры: всего:3 - ЧЗ(1), АБ(2). </vt:lpstr>
      <vt:lpstr>Слайд 30</vt:lpstr>
      <vt:lpstr>Слайд 31</vt:lpstr>
      <vt:lpstr>    65.050я73 Ч-49  Черняк, Виктор Захарович.  Теория управления : учебное пособие / В. З. Черняк. - М. : Академия, 2008. - 256 с.  Экземпляры: всего:3 - ЧЗ(2), АБ(1)   </vt:lpstr>
      <vt:lpstr>     Черняк, В. З. Теория управления: учебное пособие       </vt:lpstr>
      <vt:lpstr>     65.050.2я73 Трофимова Л.А.  Методы принятия управленческих решений : учебник для бакалавров / Л. А. Трофимова, В. В. Трофимов. - М. : Юрайт, 2013. - 336 с.  Экземпляры: всего:3 - ЧЗ(1), АБ(2).    </vt:lpstr>
      <vt:lpstr>  65.050.2я73 Черняк, Виктор Захарович.  Методы принятия управленческих решений : учебник / В. З. Черняк, И. В. Довдиенко. - М. : Академия, 2013. - 240 с.  Экземпляры: всего:3 - ЧЗ(1), АБ(2).  </vt:lpstr>
      <vt:lpstr>65.012.121я73 Вишняков Я.Д.  Общая теория рисков : учебное пособие / Я. Д. Вишняков, Н. Н. Радаев. - 2-е изд., испр. - М. : Академия, 2008. - 368 с.  Экземпляры: всего:1 - ЧЗ(1) </vt:lpstr>
      <vt:lpstr>65.26я73 Ф 59 Финансы и кредит : учебник / под ред. Т. М. Ковалёвой. - 7-е изд., стереотип. - М. : КноРус, 2013. - 360 с.  Экземпляры: всего:5 - ЧЗ(1), МКМФ(1), АБ(3).</vt:lpstr>
      <vt:lpstr>Слайд 38</vt:lpstr>
      <vt:lpstr>Слайд 39</vt:lpstr>
    </vt:vector>
  </TitlesOfParts>
  <Company>lib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l1</dc:creator>
  <cp:lastModifiedBy>l1</cp:lastModifiedBy>
  <cp:revision>1202</cp:revision>
  <dcterms:created xsi:type="dcterms:W3CDTF">2012-10-03T01:37:12Z</dcterms:created>
  <dcterms:modified xsi:type="dcterms:W3CDTF">2013-10-11T08:47:38Z</dcterms:modified>
</cp:coreProperties>
</file>