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415" r:id="rId2"/>
    <p:sldId id="416" r:id="rId3"/>
    <p:sldId id="418" r:id="rId4"/>
    <p:sldId id="421" r:id="rId5"/>
    <p:sldId id="447" r:id="rId6"/>
    <p:sldId id="446" r:id="rId7"/>
    <p:sldId id="445" r:id="rId8"/>
    <p:sldId id="444" r:id="rId9"/>
    <p:sldId id="443" r:id="rId10"/>
    <p:sldId id="442" r:id="rId11"/>
    <p:sldId id="441" r:id="rId12"/>
    <p:sldId id="440" r:id="rId13"/>
    <p:sldId id="439" r:id="rId14"/>
    <p:sldId id="435" r:id="rId15"/>
    <p:sldId id="438" r:id="rId16"/>
    <p:sldId id="437" r:id="rId17"/>
    <p:sldId id="436" r:id="rId18"/>
    <p:sldId id="433" r:id="rId19"/>
    <p:sldId id="43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7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1" autoAdjust="0"/>
    <p:restoredTop sz="94660"/>
  </p:normalViewPr>
  <p:slideViewPr>
    <p:cSldViewPr>
      <p:cViewPr>
        <p:scale>
          <a:sx n="90" d="100"/>
          <a:sy n="90" d="100"/>
        </p:scale>
        <p:origin x="-456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74A63-CB4F-4745-9A71-AB3DC5B9587D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86FA3-01D9-4C99-AEE4-97B0E91C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7ED44-93FD-4FAF-811E-55B807A843F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 advClick="0" advTm="17000">
    <p:diamond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628800"/>
            <a:ext cx="8568952" cy="3816424"/>
          </a:xfrm>
        </p:spPr>
        <p:txBody>
          <a:bodyPr>
            <a:normAutofit fontScale="90000"/>
          </a:bodyPr>
          <a:lstStyle/>
          <a:p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/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Неделя кафедры  психологии и  социальной педагогики</a:t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   </a:t>
            </a:r>
            <a:endParaRPr lang="ru-RU" sz="60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76672"/>
            <a:ext cx="4608512" cy="7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БИБЛИОТЕКА </a:t>
            </a:r>
          </a:p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ФИЛИАЛА  О</a:t>
            </a:r>
            <a:r>
              <a:rPr lang="ru-RU" sz="1400" b="1" dirty="0" smtClean="0">
                <a:solidFill>
                  <a:srgbClr val="1E4778"/>
                </a:solidFill>
                <a:latin typeface="Arial Narrow" pitchFamily="34" charset="0"/>
              </a:rPr>
              <a:t>М</a:t>
            </a: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ГПУ В Г. ТАРЕ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332656"/>
            <a:ext cx="936104" cy="94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59832" y="6093296"/>
            <a:ext cx="2880320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ТАРА – 2013 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 advClick="0" advTm="3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332656"/>
            <a:ext cx="4752528" cy="158417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>88.4я73 </a:t>
            </a:r>
            <a:br>
              <a:rPr lang="ru-RU" sz="1600" b="1" dirty="0" smtClean="0"/>
            </a:br>
            <a:r>
              <a:rPr lang="ru-RU" sz="1600" b="1" dirty="0" smtClean="0"/>
              <a:t>К67</a:t>
            </a:r>
            <a:br>
              <a:rPr lang="ru-RU" sz="1600" b="1" dirty="0" smtClean="0"/>
            </a:br>
            <a:r>
              <a:rPr lang="ru-RU" sz="1600" b="1" dirty="0" smtClean="0"/>
              <a:t>Корнилова, Т. В. </a:t>
            </a:r>
            <a:r>
              <a:rPr lang="ru-RU" sz="1600" dirty="0" smtClean="0"/>
              <a:t>Экспериментальная психология : учебник для бакалавров /</a:t>
            </a:r>
            <a:br>
              <a:rPr lang="ru-RU" sz="1600" dirty="0" smtClean="0"/>
            </a:br>
            <a:r>
              <a:rPr lang="ru-RU" sz="1600" dirty="0" smtClean="0"/>
              <a:t>Т. В. Корнилова. — 2-е изд., </a:t>
            </a:r>
            <a:r>
              <a:rPr lang="ru-RU" sz="1600" dirty="0" err="1" smtClean="0"/>
              <a:t>перераб</a:t>
            </a:r>
            <a:r>
              <a:rPr lang="ru-RU" sz="1600" dirty="0" smtClean="0"/>
              <a:t>. и доп. — М.: Издательство </a:t>
            </a:r>
            <a:r>
              <a:rPr lang="ru-RU" sz="1600" dirty="0" err="1" smtClean="0"/>
              <a:t>Юрайт</a:t>
            </a:r>
            <a:r>
              <a:rPr lang="ru-RU" sz="1600" dirty="0" smtClean="0"/>
              <a:t>, 2012. — 640 с. — Серия : Бакалавр.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2101571"/>
            <a:ext cx="4680520" cy="4567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Учебник представляет основы экспериментального метода в сис­теме других методов психологического исследования (наблюдения, корреляционного подхода, </a:t>
            </a:r>
            <a:r>
              <a:rPr lang="ru-RU" sz="1600" dirty="0" err="1" smtClean="0"/>
              <a:t>квазиэксперименти-рования</a:t>
            </a:r>
            <a:r>
              <a:rPr lang="ru-RU" sz="1600" dirty="0" smtClean="0"/>
              <a:t>, методов </a:t>
            </a:r>
            <a:r>
              <a:rPr lang="ru-RU" sz="1600" dirty="0" err="1" smtClean="0"/>
              <a:t>лонгитюдных</a:t>
            </a:r>
            <a:r>
              <a:rPr lang="ru-RU" sz="1600" dirty="0" smtClean="0"/>
              <a:t> и </a:t>
            </a:r>
            <a:r>
              <a:rPr lang="ru-RU" sz="1600" dirty="0" err="1" smtClean="0"/>
              <a:t>кросскультурных</a:t>
            </a:r>
            <a:r>
              <a:rPr lang="ru-RU" sz="1600" dirty="0" smtClean="0"/>
              <a:t> исследований). Он является базовым для прохождения в университетах курса экспериментальной психо­логии. Психологический эксперимент раскрывается в учебнике как предметная исследовательская деятельность и как система нормати­вов гипотетико-дедуктивного рассуждения, используемого при про­верке каузальных гипотез. При этом частные направления оценивания психологических экспериментов даются в общей логике построения теоретико-эмпирического исследования.</a:t>
            </a:r>
          </a:p>
        </p:txBody>
      </p:sp>
      <p:pic>
        <p:nvPicPr>
          <p:cNvPr id="8194" name="Picture 2" descr="C:\Documents and Settings\Администратор\Рабочий стол\10-APR-2013\1152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48680"/>
            <a:ext cx="3672408" cy="570355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332656"/>
            <a:ext cx="4752528" cy="158417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>88.4я73 </a:t>
            </a:r>
            <a:br>
              <a:rPr lang="ru-RU" sz="1600" b="1" dirty="0" smtClean="0"/>
            </a:br>
            <a:r>
              <a:rPr lang="ru-RU" sz="1600" b="1" dirty="0" smtClean="0"/>
              <a:t>Л 976</a:t>
            </a:r>
            <a:br>
              <a:rPr lang="ru-RU" sz="1600" b="1" dirty="0" smtClean="0"/>
            </a:br>
            <a:r>
              <a:rPr lang="ru-RU" sz="1600" b="1" dirty="0" err="1" smtClean="0"/>
              <a:t>Ляксо</a:t>
            </a:r>
            <a:r>
              <a:rPr lang="ru-RU" sz="1600" b="1" dirty="0" smtClean="0"/>
              <a:t> Е. Е. </a:t>
            </a:r>
            <a:r>
              <a:rPr lang="ru-RU" sz="1600" dirty="0" smtClean="0"/>
              <a:t>Психофизиология: учебник для студ. учреждений </a:t>
            </a:r>
            <a:r>
              <a:rPr lang="ru-RU" sz="1600" dirty="0" err="1" smtClean="0"/>
              <a:t>высш</a:t>
            </a:r>
            <a:r>
              <a:rPr lang="ru-RU" sz="1600" dirty="0" smtClean="0"/>
              <a:t>. проф.</a:t>
            </a:r>
            <a:br>
              <a:rPr lang="ru-RU" sz="1600" dirty="0" smtClean="0"/>
            </a:br>
            <a:r>
              <a:rPr lang="ru-RU" sz="1600" dirty="0" smtClean="0"/>
              <a:t>образования / Е. Е. </a:t>
            </a:r>
            <a:r>
              <a:rPr lang="ru-RU" sz="1600" dirty="0" err="1" smtClean="0"/>
              <a:t>Ляксо</a:t>
            </a:r>
            <a:r>
              <a:rPr lang="ru-RU" sz="1600" dirty="0" smtClean="0"/>
              <a:t>, А. Д. </a:t>
            </a:r>
            <a:r>
              <a:rPr lang="ru-RU" sz="1600" dirty="0" err="1" smtClean="0"/>
              <a:t>Ноздрачев</a:t>
            </a:r>
            <a:r>
              <a:rPr lang="ru-RU" sz="1600" dirty="0" smtClean="0"/>
              <a:t>. — М.: Издательский центр «Академия», 2012. — 336 с. — (Сер. </a:t>
            </a:r>
            <a:r>
              <a:rPr lang="ru-RU" sz="1600" dirty="0" err="1" smtClean="0"/>
              <a:t>Бакалавриат</a:t>
            </a:r>
            <a:r>
              <a:rPr lang="ru-RU" sz="1600" dirty="0" smtClean="0"/>
              <a:t>).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2053292"/>
            <a:ext cx="46805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Учебник создан в соответствии с Федеральным государственным образова­тельным стандартом по направлению подготовки 030300 — Психология (квали­фикация «бакалавр»).</a:t>
            </a:r>
          </a:p>
          <a:p>
            <a:r>
              <a:rPr lang="ru-RU" sz="1600" dirty="0" smtClean="0"/>
              <a:t>Учебник включает темы, отражающие содержание дисциплины «Психофизио­логия». Издание содержит описание классических теорий и подходов, современные психофизиологические методы исследования и данные, полученные отечествен­ными и зарубежными исследователями. В нем освещаются физиологические меха­низмы, лежащие в основе психических процессов и состояний. В рамках книги авторами предпринята попытка объединения взглядов представителей разных на­учных школ и направлений, что определяет ее междисциплинарный характер.</a:t>
            </a:r>
          </a:p>
          <a:p>
            <a:r>
              <a:rPr lang="ru-RU" sz="1600" dirty="0" smtClean="0"/>
              <a:t>Для студентов учреждений высшего профессионального образования.</a:t>
            </a:r>
          </a:p>
        </p:txBody>
      </p:sp>
      <p:pic>
        <p:nvPicPr>
          <p:cNvPr id="9218" name="Picture 2" descr="C:\Documents and Settings\Администратор\Рабочий стол\10-APR-2013\1152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39608"/>
            <a:ext cx="3816424" cy="576971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332656"/>
            <a:ext cx="4752528" cy="2232248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>74.90я73 </a:t>
            </a:r>
            <a:br>
              <a:rPr lang="ru-RU" sz="1600" b="1" dirty="0" smtClean="0"/>
            </a:br>
            <a:r>
              <a:rPr lang="ru-RU" sz="1600" b="1" dirty="0" smtClean="0"/>
              <a:t>П863</a:t>
            </a:r>
            <a:br>
              <a:rPr lang="ru-RU" sz="1600" b="1" dirty="0" smtClean="0"/>
            </a:br>
            <a:r>
              <a:rPr lang="ru-RU" sz="1600" b="1" dirty="0" smtClean="0"/>
              <a:t>Психология семейных отношений </a:t>
            </a:r>
            <a:r>
              <a:rPr lang="ru-RU" sz="1600" dirty="0" smtClean="0"/>
              <a:t>: учеб. пособие для студ.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 err="1" smtClean="0"/>
              <a:t>высш</a:t>
            </a:r>
            <a:r>
              <a:rPr lang="ru-RU" sz="1600" dirty="0" smtClean="0"/>
              <a:t>. учеб. заведений / [А.Д. Кошелева, О. А. </a:t>
            </a:r>
            <a:r>
              <a:rPr lang="ru-RU" sz="1600" dirty="0" err="1" smtClean="0"/>
              <a:t>Шаграева</a:t>
            </a:r>
            <a:r>
              <a:rPr lang="ru-RU" sz="1600" dirty="0" smtClean="0"/>
              <a:t>, Т. В. Корнеева, </a:t>
            </a:r>
            <a:r>
              <a:rPr lang="ru-RU" sz="1600" dirty="0" err="1" smtClean="0"/>
              <a:t>О.В.Лобза</a:t>
            </a:r>
            <a:r>
              <a:rPr lang="ru-RU" sz="1600" dirty="0" smtClean="0"/>
              <a:t>, Т.А. Павленко, Е. М.Листик, Е. А. Курганова, Н. Ю. Сухобокова] ; под ред. О. А. </a:t>
            </a:r>
            <a:r>
              <a:rPr lang="ru-RU" sz="1600" dirty="0" err="1" smtClean="0"/>
              <a:t>Шаграевой</a:t>
            </a:r>
            <a:r>
              <a:rPr lang="ru-RU" sz="1600" dirty="0" smtClean="0"/>
              <a:t> и А. М. Сергеева. — М. : Издательский центр «Академия», 2008. - 368 с.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2924944"/>
            <a:ext cx="468052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 учебном пособии раскрывается специфика влияния членов семьи на детское развитие, раскрываются особенности функционирования семьи в нестандартных условиях: развод и повторный брак родителей, конф­ликты, кризисные ситуации в семье. Освещаются проблемы семьи, свя­занные с воспитанием особых детей: соматически ослабленных, тревож­ных, </a:t>
            </a:r>
            <a:r>
              <a:rPr lang="ru-RU" sz="1600" dirty="0" err="1" smtClean="0"/>
              <a:t>гиперактивных</a:t>
            </a:r>
            <a:r>
              <a:rPr lang="ru-RU" sz="1600" dirty="0" smtClean="0"/>
              <a:t>, </a:t>
            </a:r>
            <a:r>
              <a:rPr lang="ru-RU" sz="1600" dirty="0" err="1" smtClean="0"/>
              <a:t>леворуких</a:t>
            </a:r>
            <a:r>
              <a:rPr lang="ru-RU" sz="1600" dirty="0" smtClean="0"/>
              <a:t> детей, одаренных.</a:t>
            </a:r>
          </a:p>
          <a:p>
            <a:r>
              <a:rPr lang="ru-RU" sz="1600" dirty="0" smtClean="0"/>
              <a:t>Для студентов педагогических и психологических вузов. Может быть рекомендовано детским практическим психологам, педагогам, родителям.</a:t>
            </a:r>
          </a:p>
        </p:txBody>
      </p:sp>
      <p:pic>
        <p:nvPicPr>
          <p:cNvPr id="10242" name="Picture 2" descr="C:\Documents and Settings\Администратор\Рабочий стол\10-APR-2013\1154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548680"/>
            <a:ext cx="3836678" cy="576064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60648"/>
            <a:ext cx="4752528" cy="158417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>ББК88.362я7 </a:t>
            </a:r>
            <a:br>
              <a:rPr lang="ru-RU" sz="1600" b="1" dirty="0" smtClean="0"/>
            </a:br>
            <a:r>
              <a:rPr lang="ru-RU" sz="1600" b="1" dirty="0" smtClean="0"/>
              <a:t>3-69</a:t>
            </a:r>
            <a:br>
              <a:rPr lang="ru-RU" sz="1600" b="1" dirty="0" smtClean="0"/>
            </a:br>
            <a:r>
              <a:rPr lang="ru-RU" sz="1600" b="1" dirty="0" err="1" smtClean="0"/>
              <a:t>Змановская</a:t>
            </a:r>
            <a:r>
              <a:rPr lang="ru-RU" sz="1600" b="1" dirty="0" smtClean="0"/>
              <a:t> Е. В., Рыбников В. Ю. </a:t>
            </a:r>
            <a:br>
              <a:rPr lang="ru-RU" sz="1600" b="1" dirty="0" smtClean="0"/>
            </a:br>
            <a:r>
              <a:rPr lang="ru-RU" sz="1600" dirty="0" err="1" smtClean="0"/>
              <a:t>Девиантное</a:t>
            </a:r>
            <a:r>
              <a:rPr lang="ru-RU" sz="1600" dirty="0" smtClean="0"/>
              <a:t> поведение личности и группы: Учебное пособие. — СПб.: Пи­тер, 2012. — 352 с. — (Серия «Учебное пособие»),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1844824"/>
            <a:ext cx="4680520" cy="565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учебном пособии систематизированы современные научные данные по проблеме </a:t>
            </a:r>
            <a:r>
              <a:rPr lang="ru-RU" sz="1600" dirty="0" err="1" smtClean="0"/>
              <a:t>девиантного</a:t>
            </a:r>
            <a:r>
              <a:rPr lang="ru-RU" sz="1600" dirty="0" smtClean="0"/>
              <a:t> поведения личности и группы. Предложен единый теоретико-методологический аппарат, проведено комплексное описание основ­ных форм девиаций, разработаны психологические основы </a:t>
            </a:r>
            <a:r>
              <a:rPr lang="ru-RU" sz="1600" dirty="0" err="1" smtClean="0"/>
              <a:t>коррекционно­профилактической</a:t>
            </a:r>
            <a:r>
              <a:rPr lang="ru-RU" sz="1600" dirty="0" smtClean="0"/>
              <a:t> работы. Наряду с общепринятыми подходами описаны ори­гинальные методы диагностики и коррекции </a:t>
            </a:r>
            <a:r>
              <a:rPr lang="ru-RU" sz="1600" dirty="0" err="1" smtClean="0"/>
              <a:t>девиантного</a:t>
            </a:r>
            <a:r>
              <a:rPr lang="ru-RU" sz="1600" dirty="0" smtClean="0"/>
              <a:t> поведения. Особое внимание уделено девиациям в правоохранительной среде.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Пособие может быть также использовано для повышения эффективно­сти профессиональной деятельности преподавателей высшей школы, психоло­гов, педагогов, врачей, социальных работников, юристов.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endParaRPr lang="ru-RU" sz="1600" dirty="0" smtClean="0"/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endParaRPr lang="ru-RU" sz="1600" dirty="0" smtClean="0"/>
          </a:p>
        </p:txBody>
      </p:sp>
      <p:pic>
        <p:nvPicPr>
          <p:cNvPr id="11266" name="Picture 2" descr="C:\Documents and Settings\Администратор\Рабочий стол\10-APR-2013\1154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08720"/>
            <a:ext cx="4050450" cy="5400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584176"/>
          </a:xfrm>
        </p:spPr>
        <p:txBody>
          <a:bodyPr>
            <a:normAutofit/>
          </a:bodyPr>
          <a:lstStyle/>
          <a:p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     </a:t>
            </a:r>
            <a:endParaRPr lang="ru-RU" sz="60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76672"/>
            <a:ext cx="4608512" cy="7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БИБЛИОТЕКА </a:t>
            </a:r>
          </a:p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ФИЛИАЛА  О</a:t>
            </a:r>
            <a:r>
              <a:rPr lang="ru-RU" sz="1400" b="1" dirty="0" smtClean="0">
                <a:solidFill>
                  <a:srgbClr val="1E4778"/>
                </a:solidFill>
                <a:latin typeface="Arial Narrow" pitchFamily="34" charset="0"/>
              </a:rPr>
              <a:t>М</a:t>
            </a: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ГПУ В Г. ТАРЕ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6093296"/>
            <a:ext cx="2880320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ТАРА – 2013 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2780928"/>
            <a:ext cx="68407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cap="all" dirty="0" smtClean="0">
                <a:solidFill>
                  <a:srgbClr val="1E4778"/>
                </a:solidFill>
                <a:latin typeface="Arial Narrow" pitchFamily="34" charset="0"/>
              </a:rPr>
              <a:t>новинки  учебной  литературы по социальной педагогике</a:t>
            </a:r>
            <a:endParaRPr lang="ru-RU" sz="34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32240" y="4941168"/>
            <a:ext cx="201622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60648"/>
            <a:ext cx="4752528" cy="158417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>65. 272я73 </a:t>
            </a:r>
            <a:br>
              <a:rPr lang="ru-RU" sz="1600" b="1" dirty="0" smtClean="0"/>
            </a:br>
            <a:r>
              <a:rPr lang="ru-RU" sz="1600" b="1" dirty="0" smtClean="0"/>
              <a:t>П441 </a:t>
            </a:r>
            <a:br>
              <a:rPr lang="ru-RU" sz="1600" b="1" dirty="0" smtClean="0"/>
            </a:br>
            <a:r>
              <a:rPr lang="ru-RU" sz="1600" b="1" dirty="0" err="1" smtClean="0"/>
              <a:t>Поддубная</a:t>
            </a:r>
            <a:r>
              <a:rPr lang="ru-RU" sz="1600" b="1" dirty="0" smtClean="0"/>
              <a:t> Т.Н. </a:t>
            </a:r>
            <a:r>
              <a:rPr lang="ru-RU" sz="1600" dirty="0" smtClean="0"/>
              <a:t>Социальная защита детства в России и за рубежом : учеб. пособие для студ. </a:t>
            </a:r>
            <a:r>
              <a:rPr lang="ru-RU" sz="1600" dirty="0" err="1" smtClean="0"/>
              <a:t>высш</a:t>
            </a:r>
            <a:r>
              <a:rPr lang="ru-RU" sz="1600" dirty="0" smtClean="0"/>
              <a:t>. учеб. заведений / Т. Н. </a:t>
            </a:r>
            <a:r>
              <a:rPr lang="ru-RU" sz="1600" dirty="0" err="1" smtClean="0"/>
              <a:t>Поддубная</a:t>
            </a:r>
            <a:r>
              <a:rPr lang="ru-RU" sz="1600" dirty="0" smtClean="0"/>
              <a:t>. — М. : Издательский центр «Академия», 2008. — 320 с.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2348880"/>
            <a:ext cx="4680520" cy="3820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В учебном пособии рассмотрены история и современные тенденции развития социальной защиты детства в России и других странах мира, содержатся международные стандарты, нормативные правовые акты, про­анализированы зарубежные и отечественные модели социальной защиты детей, деятельность общественных и неправительственных организаций в данной сфере.</a:t>
            </a:r>
          </a:p>
          <a:p>
            <a:pPr algn="just"/>
            <a:r>
              <a:rPr lang="ru-RU" sz="1600" dirty="0" smtClean="0"/>
              <a:t>Для студентов высших учебных заведений, может быть полезно соци­альным педагогам, социальным работникам, преподавателям, аспиран­там, практическим работникам органов социальной защиты, родителям.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endParaRPr lang="ru-RU" sz="1600" dirty="0" smtClean="0"/>
          </a:p>
        </p:txBody>
      </p:sp>
      <p:pic>
        <p:nvPicPr>
          <p:cNvPr id="12290" name="Picture 2" descr="C:\Documents and Settings\Администратор\Рабочий стол\10-APR-2013\1155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48680"/>
            <a:ext cx="3866678" cy="576064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60648"/>
            <a:ext cx="4752528" cy="158417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>84.Р7 </a:t>
            </a:r>
            <a:br>
              <a:rPr lang="ru-RU" sz="1600" b="1" dirty="0" smtClean="0"/>
            </a:br>
            <a:r>
              <a:rPr lang="ru-RU" sz="1600" b="1" dirty="0" smtClean="0"/>
              <a:t>Е70</a:t>
            </a:r>
            <a:br>
              <a:rPr lang="ru-RU" sz="1600" b="1" dirty="0" smtClean="0"/>
            </a:br>
            <a:r>
              <a:rPr lang="ru-RU" sz="1600" b="1" dirty="0" smtClean="0"/>
              <a:t>Ерёмин В.</a:t>
            </a:r>
            <a:r>
              <a:rPr lang="ru-RU" sz="1600" dirty="0" smtClean="0"/>
              <a:t> Воспитание в испытаниях / Виталий Ерёмин. — М.: Манн, Иванов и Фербер, 2011. — 176 с., ил.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2348880"/>
            <a:ext cx="46805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Перед вами книга о том, как создавать молодежную орга­низацию, как воспитывать подростков, как формировать в отдельно взятом городе гражданское общество. Это жи­вой рассказ в форме вопросов и ответов — но при желании книгу можно использовать как методическое пособие.</a:t>
            </a:r>
          </a:p>
          <a:p>
            <a:r>
              <a:rPr lang="ru-RU" sz="1600" dirty="0" smtClean="0"/>
              <a:t>По убеждению автора, жизнь молодежной организации и каждого молодого человека должна быть пронизана испытаниями. Это и будет настоящее воспитание.</a:t>
            </a:r>
          </a:p>
        </p:txBody>
      </p:sp>
      <p:pic>
        <p:nvPicPr>
          <p:cNvPr id="13314" name="Picture 2" descr="C:\Documents and Settings\Администратор\Рабочий стол\10-APR-2013\1156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48680"/>
            <a:ext cx="3911684" cy="576064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60648"/>
            <a:ext cx="4752528" cy="158417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>74.200.58 </a:t>
            </a:r>
            <a:br>
              <a:rPr lang="ru-RU" sz="1600" b="1" dirty="0" smtClean="0"/>
            </a:br>
            <a:r>
              <a:rPr lang="ru-RU" sz="1600" b="1" dirty="0" smtClean="0"/>
              <a:t>Ерёмин В,А.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Отчаянная педагогика. История одной победы над подростковой преступ­ностью. - М.: </a:t>
            </a:r>
            <a:r>
              <a:rPr lang="ru-RU" sz="1600" dirty="0" err="1" smtClean="0"/>
              <a:t>АПКиППРО</a:t>
            </a:r>
            <a:r>
              <a:rPr lang="ru-RU" sz="1600" dirty="0" smtClean="0"/>
              <a:t>, 2006. - 108 с.: ил.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2348880"/>
            <a:ext cx="4680520" cy="3241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Это книга из полузабытого сегодня жанра педагогической публицистики. В живой, почти беллетристической форме автор рассказывает о своей работе с отчаянными уличными ребятами, об отчаянной борьбе с формалистами, пытавшимися ему поме­шать, об отчаянных методах воспитания, которые он применял, и, наконец, об отчаян­ном положении сегодняшнего детства и юношества, часто оказывающегося ненужным ни власти, ни даже родителям.</a:t>
            </a:r>
            <a:endParaRPr lang="ru-RU" sz="1600" smtClean="0"/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endParaRPr lang="ru-RU" sz="1600" dirty="0" smtClean="0"/>
          </a:p>
        </p:txBody>
      </p:sp>
      <p:pic>
        <p:nvPicPr>
          <p:cNvPr id="14338" name="Picture 2" descr="C:\Documents and Settings\Администратор\Рабочий стол\10-APR-2013\1156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48680"/>
            <a:ext cx="4046698" cy="576064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15616" y="2780928"/>
            <a:ext cx="70599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1E4778"/>
                </a:solidFill>
                <a:latin typeface="Arial Narrow" pitchFamily="34" charset="0"/>
              </a:rPr>
              <a:t>Благодарим   за внимание ! </a:t>
            </a:r>
            <a:endParaRPr lang="ru-RU" sz="4000" dirty="0"/>
          </a:p>
        </p:txBody>
      </p:sp>
    </p:spTree>
  </p:cSld>
  <p:clrMapOvr>
    <a:masterClrMapping/>
  </p:clrMapOvr>
  <p:transition spd="med" advClick="0" advTm="3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276872"/>
            <a:ext cx="734481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cap="all" dirty="0" smtClean="0">
                <a:solidFill>
                  <a:srgbClr val="1E4778"/>
                </a:solidFill>
                <a:latin typeface="Arial Narrow" pitchFamily="34" charset="0"/>
              </a:rPr>
              <a:t>По интересующим вас вопросам обращайтесь в читальный зал библиотеки </a:t>
            </a:r>
          </a:p>
          <a:p>
            <a:pPr algn="ctr">
              <a:lnSpc>
                <a:spcPct val="150000"/>
              </a:lnSpc>
            </a:pPr>
            <a:r>
              <a:rPr lang="ru-RU" sz="2600" b="1" cap="all" dirty="0" smtClean="0">
                <a:solidFill>
                  <a:srgbClr val="1E4778"/>
                </a:solidFill>
                <a:latin typeface="Arial Narrow" pitchFamily="34" charset="0"/>
              </a:rPr>
              <a:t>филиала </a:t>
            </a:r>
            <a:r>
              <a:rPr lang="ru-RU" sz="2600" b="1" cap="all" dirty="0" err="1" smtClean="0">
                <a:solidFill>
                  <a:srgbClr val="1E4778"/>
                </a:solidFill>
                <a:latin typeface="Arial Narrow" pitchFamily="34" charset="0"/>
              </a:rPr>
              <a:t>о</a:t>
            </a:r>
            <a:r>
              <a:rPr lang="ru-RU" sz="2000" b="1" cap="all" dirty="0" err="1" smtClean="0">
                <a:solidFill>
                  <a:srgbClr val="1E4778"/>
                </a:solidFill>
                <a:latin typeface="Arial Narrow" pitchFamily="34" charset="0"/>
              </a:rPr>
              <a:t>м</a:t>
            </a:r>
            <a:r>
              <a:rPr lang="ru-RU" sz="2600" b="1" cap="all" dirty="0" err="1" smtClean="0">
                <a:solidFill>
                  <a:srgbClr val="1E4778"/>
                </a:solidFill>
                <a:latin typeface="Arial Narrow" pitchFamily="34" charset="0"/>
              </a:rPr>
              <a:t>гпу</a:t>
            </a:r>
            <a:r>
              <a:rPr lang="ru-RU" sz="2600" b="1" cap="all" dirty="0" smtClean="0">
                <a:solidFill>
                  <a:srgbClr val="1E4778"/>
                </a:solidFill>
                <a:latin typeface="Arial Narrow" pitchFamily="34" charset="0"/>
              </a:rPr>
              <a:t> в г. Таре </a:t>
            </a:r>
            <a:endParaRPr lang="ru-RU" sz="2600" dirty="0"/>
          </a:p>
        </p:txBody>
      </p:sp>
    </p:spTree>
  </p:cSld>
  <p:clrMapOvr>
    <a:masterClrMapping/>
  </p:clrMapOvr>
  <p:transition spd="med" advClick="0" advTm="22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584176"/>
          </a:xfrm>
        </p:spPr>
        <p:txBody>
          <a:bodyPr>
            <a:normAutofit/>
          </a:bodyPr>
          <a:lstStyle/>
          <a:p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     </a:t>
            </a:r>
            <a:endParaRPr lang="ru-RU" sz="60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76672"/>
            <a:ext cx="4608512" cy="7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БИБЛИОТЕКА </a:t>
            </a:r>
          </a:p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ФИЛИАЛА  О</a:t>
            </a:r>
            <a:r>
              <a:rPr lang="ru-RU" sz="1400" b="1" dirty="0" smtClean="0">
                <a:solidFill>
                  <a:srgbClr val="1E4778"/>
                </a:solidFill>
                <a:latin typeface="Arial Narrow" pitchFamily="34" charset="0"/>
              </a:rPr>
              <a:t>М</a:t>
            </a: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ГПУ В Г. ТАРЕ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6093296"/>
            <a:ext cx="2880320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ТАРА – 2013 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2780928"/>
            <a:ext cx="68407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cap="all" dirty="0" smtClean="0">
                <a:solidFill>
                  <a:srgbClr val="1E4778"/>
                </a:solidFill>
                <a:latin typeface="Arial Narrow" pitchFamily="34" charset="0"/>
              </a:rPr>
              <a:t>новинки  учебной  литературы по психологии</a:t>
            </a:r>
            <a:endParaRPr lang="ru-RU" sz="34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32240" y="4941168"/>
            <a:ext cx="201622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72008"/>
            <a:ext cx="7128792" cy="908720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8</a:t>
            </a:r>
            <a:r>
              <a:rPr lang="en-US" sz="1600" b="1" dirty="0" smtClean="0"/>
              <a:t>8</a:t>
            </a:r>
            <a:r>
              <a:rPr lang="ru-RU" sz="1600" b="1" dirty="0" smtClean="0"/>
              <a:t>.</a:t>
            </a:r>
            <a:r>
              <a:rPr lang="en-US" sz="1600" b="1" dirty="0" smtClean="0"/>
              <a:t>40</a:t>
            </a:r>
            <a:r>
              <a:rPr lang="ru-RU" sz="1600" b="1" dirty="0" smtClean="0"/>
              <a:t>я7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Ильин Е. П. </a:t>
            </a:r>
            <a:r>
              <a:rPr lang="ru-RU" sz="1600" dirty="0" smtClean="0"/>
              <a:t>Психология для педагогов. — СПб.: Питер, 2012. — 640 с.: ил. — (Серия «Мастера психологии).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765054"/>
            <a:ext cx="4536504" cy="6048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Учебное пособие адресовано прежде всего педагогам: учителям, воспитателям дошкольных учреждений, преподавателям колледжей и вузов. Особое внимание уделено психологическим сведениям, актуальным для практической педагогики и отсутствующим в большинстве учебников по педагогической психологии.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Пособие включает в себя пять разделов: «Психология деятельности педагога», «Психология обучения», «Психология воспитания», «Психологическая характеристика педагогов», «Дошкольники и учащиеся как субъекты игровой и учебной деятельности и как объекты деятельности педагога». В конце книги дано приложение, в котором имеются два раздела: методики изучения, особенностей деятельности и личности педагогов и методики изучения психологических особенностей воспитанников и учащихся. Издание содержит обширный список литературы, относящейся к данной проблематике.</a:t>
            </a:r>
          </a:p>
        </p:txBody>
      </p:sp>
      <p:pic>
        <p:nvPicPr>
          <p:cNvPr id="3" name="Picture 2" descr="C:\Documents and Settings\Администратор\Рабочий стол\10-APR-2013\1142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764" y="924546"/>
            <a:ext cx="4084204" cy="574481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60648"/>
            <a:ext cx="4752528" cy="158417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>88я7+74.00я7</a:t>
            </a:r>
            <a:br>
              <a:rPr lang="ru-RU" sz="1600" b="1" dirty="0" smtClean="0"/>
            </a:br>
            <a:r>
              <a:rPr lang="ru-RU" sz="1600" b="1" dirty="0" smtClean="0"/>
              <a:t>Б82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err="1" smtClean="0"/>
              <a:t>Бордовская</a:t>
            </a:r>
            <a:r>
              <a:rPr lang="ru-RU" sz="1600" b="1" dirty="0" smtClean="0"/>
              <a:t> Н. В., Розум С. И.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Психология и педагогика: Учебник для вузов. — СПб.: Питер, 2011. — 624 с.: ил.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1844824"/>
            <a:ext cx="468052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Настоящее издание представляет собой учебник по дисциплине «Психология и педагогика» для непрофильных факультетов высших учебных заведений. Новый подход к содержательному наполнению учебника, а также к структурированию материала обусловлен переходом отече­ственного высшего образования на двухступенчатую модель обучения. Разнообразие затрону­тых в учебнике тем должно способствовать максимальному развитию соответствующих компе­тенций в области психологии и педагогики. Связь теории с практикой подкреплена не только демонстрацией взаимного проникновения двух дисциплин, но и большим количеством иллю­стративных примеров и практических заданий</a:t>
            </a:r>
          </a:p>
          <a:p>
            <a:r>
              <a:rPr lang="ru-RU" sz="1600" dirty="0" smtClean="0"/>
              <a:t>Учебник адресован студентам непрофильных факультетов вузов, а также преподавателям, чи­тающим курсы «Психология и педагогика», «Психология», «Педагогика».</a:t>
            </a:r>
          </a:p>
        </p:txBody>
      </p:sp>
      <p:pic>
        <p:nvPicPr>
          <p:cNvPr id="2050" name="Picture 2" descr="C:\Documents and Settings\Администратор\Рабочий стол\10-APR-2013\1145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92696"/>
            <a:ext cx="3993069" cy="561662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332656"/>
            <a:ext cx="4752528" cy="158417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>87я73</a:t>
            </a:r>
            <a:br>
              <a:rPr lang="ru-RU" sz="1600" b="1" dirty="0" smtClean="0"/>
            </a:br>
            <a:r>
              <a:rPr lang="ru-RU" sz="1600" b="1" dirty="0" smtClean="0"/>
              <a:t>В31</a:t>
            </a:r>
            <a:br>
              <a:rPr lang="ru-RU" sz="1600" b="1" dirty="0" smtClean="0"/>
            </a:br>
            <a:r>
              <a:rPr lang="ru-RU" sz="1600" b="1" dirty="0" err="1" smtClean="0"/>
              <a:t>Веракса</a:t>
            </a:r>
            <a:r>
              <a:rPr lang="ru-RU" sz="1600" b="1" dirty="0" smtClean="0"/>
              <a:t> Н.Е. </a:t>
            </a:r>
            <a:r>
              <a:rPr lang="ru-RU" sz="1600" dirty="0" smtClean="0"/>
              <a:t>Методологические основы психологии : учеб. пособие для студ. </a:t>
            </a:r>
            <a:r>
              <a:rPr lang="ru-RU" sz="1600" dirty="0" err="1" smtClean="0"/>
              <a:t>высш</a:t>
            </a:r>
            <a:r>
              <a:rPr lang="ru-RU" sz="1600" dirty="0" smtClean="0"/>
              <a:t>. учеб. заведений / Н. Е. </a:t>
            </a:r>
            <a:r>
              <a:rPr lang="ru-RU" sz="1600" dirty="0" err="1" smtClean="0"/>
              <a:t>Веракса</a:t>
            </a:r>
            <a:r>
              <a:rPr lang="ru-RU" sz="1600" dirty="0" smtClean="0"/>
              <a:t>. — М. : Издатель­ский центр «Академия», 2008. — 240 с.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2348880"/>
            <a:ext cx="468052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В учебном пособии рассматривается структура психологической на­уки, показываются закономерности становления психологического зна­ния, оформления ее проблематики. Со структурно-диалектических пози­ций рассматривается проблематика психологических исследований — си­стема различных психологических теорий, объединенных в единое про­странство психологического знания, развивающегося по общим законам.</a:t>
            </a:r>
          </a:p>
          <a:p>
            <a:pPr algn="just"/>
            <a:r>
              <a:rPr lang="ru-RU" sz="1600" dirty="0" smtClean="0"/>
              <a:t>Для студентов высших учебных заведений, изучающих психологию. Может быть полезно преподавателям психологии, а также всем интересую­щимся проблемами познания.</a:t>
            </a:r>
          </a:p>
        </p:txBody>
      </p:sp>
      <p:pic>
        <p:nvPicPr>
          <p:cNvPr id="3074" name="Picture 2" descr="C:\Documents and Settings\Администратор\Рабочий стол\10-APR-2013\1146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50942"/>
            <a:ext cx="3816424" cy="575837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476672"/>
            <a:ext cx="4752528" cy="158417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>88.4я73 </a:t>
            </a:r>
            <a:br>
              <a:rPr lang="ru-RU" sz="1600" b="1" dirty="0" smtClean="0"/>
            </a:br>
            <a:r>
              <a:rPr lang="ru-RU" sz="1600" b="1" dirty="0" smtClean="0"/>
              <a:t>П863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 Психология для направления «Экономика» </a:t>
            </a:r>
            <a:r>
              <a:rPr lang="ru-RU" sz="1600" dirty="0" smtClean="0"/>
              <a:t>: учебник для студентов учреждений </a:t>
            </a:r>
            <a:r>
              <a:rPr lang="ru-RU" sz="1600" dirty="0" err="1" smtClean="0"/>
              <a:t>высш</a:t>
            </a:r>
            <a:r>
              <a:rPr lang="ru-RU" sz="1600" dirty="0" smtClean="0"/>
              <a:t>. проф. образования / [Е. А. Соловьева, И. В. Троицкая, О.Б. </a:t>
            </a:r>
            <a:r>
              <a:rPr lang="ru-RU" sz="1600" dirty="0" err="1" smtClean="0"/>
              <a:t>Годлиник</a:t>
            </a:r>
            <a:r>
              <a:rPr lang="ru-RU" sz="1600" dirty="0" smtClean="0"/>
              <a:t> и др.] ; под ред. Е.А. Соловьевой и И. В. Троицкой. — М.: Издательский центр «Академия», 2011. — 256 с.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2289061"/>
            <a:ext cx="46805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Учебник создан в соответствии с Федеральным государственным об­разовательным стандартом по направлению подготовки 080100 — Эконо­мика (квалификация «бакалавр»). В учебнике раскрыты общие вопросы психологии для студентов экономических факультетов высших учебных заведений. Рассмотрены нейробиологические основы психических про­цессов и функций (восприятия, внимания, памяти, мышления, речи, эмоций и т.д.), социально-психологические и субъектные свойства и со­стояния человека. Изложены психологические аспекты отдельных видов деятельности, с которыми молодой специалист неминуемо столкнется в деловой производственной среде: тактика и стратегия переговоров, безопасность и защита коммерческой тайны, экономическое творчество, международное сотрудничество.</a:t>
            </a:r>
          </a:p>
        </p:txBody>
      </p:sp>
      <p:pic>
        <p:nvPicPr>
          <p:cNvPr id="4098" name="Picture 2" descr="C:\Documents and Settings\Администратор\Рабочий стол\10-APR-2013\114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48468"/>
            <a:ext cx="3816424" cy="571905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60648"/>
            <a:ext cx="4752528" cy="158417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>88.5я73 </a:t>
            </a:r>
            <a:br>
              <a:rPr lang="ru-RU" sz="1600" b="1" dirty="0" smtClean="0"/>
            </a:br>
            <a:r>
              <a:rPr lang="ru-RU" sz="1600" b="1" dirty="0" smtClean="0"/>
              <a:t>Н50</a:t>
            </a:r>
            <a:br>
              <a:rPr lang="ru-RU" sz="1600" b="1" dirty="0" smtClean="0"/>
            </a:br>
            <a:r>
              <a:rPr lang="ru-RU" sz="1600" b="1" dirty="0" err="1" smtClean="0"/>
              <a:t>Немов</a:t>
            </a:r>
            <a:r>
              <a:rPr lang="ru-RU" sz="1600" b="1" dirty="0" smtClean="0"/>
              <a:t>, Р. С. </a:t>
            </a:r>
            <a:r>
              <a:rPr lang="ru-RU" sz="1600" dirty="0" smtClean="0"/>
              <a:t>Социальная психология : учебник для бакалавров / Р. С. </a:t>
            </a:r>
            <a:r>
              <a:rPr lang="ru-RU" sz="1600" dirty="0" err="1" smtClean="0"/>
              <a:t>Немов</a:t>
            </a:r>
            <a:r>
              <a:rPr lang="ru-RU" sz="1600" dirty="0" smtClean="0"/>
              <a:t>, И. Р. </a:t>
            </a:r>
            <a:r>
              <a:rPr lang="ru-RU" sz="1600" dirty="0" err="1" smtClean="0"/>
              <a:t>Алтунина</a:t>
            </a:r>
            <a:r>
              <a:rPr lang="ru-RU" sz="1600" dirty="0" smtClean="0"/>
              <a:t>. — М.: Издательство </a:t>
            </a:r>
            <a:r>
              <a:rPr lang="ru-RU" sz="1600" dirty="0" err="1" smtClean="0"/>
              <a:t>Юрайт</a:t>
            </a:r>
            <a:r>
              <a:rPr lang="ru-RU" sz="1600" dirty="0" smtClean="0"/>
              <a:t>, 2011. — 427 с. — Серия : Бакалавр.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1916832"/>
            <a:ext cx="4680520" cy="5174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Учебник дает достаточно полные знания о состоянии социальной психологии на сегодняшний день. Издание соответствует стандартам высшего профессионального образования. В нем изложены основные представления о социально-психологических феноменах и процессах, их основных особенностях и формах проявления. Чтобы помочь сту­денту в самостоятельной работе, каждая глава открывается кратким описанием содержащегося в ней материала, а заканчивается контроль­ными вопросами для самопроверки и списком дополнительной литера­туры. Издание снабжено также большим справочным аппаратом: сло­варем социально-психологических понятий и словарем персоналий.</a:t>
            </a:r>
          </a:p>
          <a:p>
            <a:pPr algn="just"/>
            <a:r>
              <a:rPr lang="ru-RU" sz="1600" i="1" dirty="0" smtClean="0"/>
              <a:t>Для студентов и преподавателей психологических факультетов ву­зов, а также для всех, кто интересуется социальной психологией.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endParaRPr lang="ru-RU" sz="1600" dirty="0" smtClean="0"/>
          </a:p>
        </p:txBody>
      </p:sp>
      <p:pic>
        <p:nvPicPr>
          <p:cNvPr id="5122" name="Picture 2" descr="C:\Documents and Settings\Администратор\Рабочий стол\10-APR-2013\1147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548680"/>
            <a:ext cx="3859180" cy="576064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60648"/>
            <a:ext cx="4752528" cy="158417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>88.4я73 </a:t>
            </a:r>
            <a:br>
              <a:rPr lang="ru-RU" sz="1600" b="1" dirty="0" smtClean="0"/>
            </a:br>
            <a:r>
              <a:rPr lang="ru-RU" sz="1600" b="1" dirty="0" smtClean="0"/>
              <a:t>Р69</a:t>
            </a:r>
            <a:br>
              <a:rPr lang="ru-RU" sz="1600" b="1" dirty="0" smtClean="0"/>
            </a:br>
            <a:r>
              <a:rPr lang="ru-RU" sz="1600" b="1" dirty="0" smtClean="0"/>
              <a:t>Романов, В. В. </a:t>
            </a:r>
            <a:r>
              <a:rPr lang="ru-RU" sz="1600" dirty="0" smtClean="0"/>
              <a:t>Юридическая	психология : учебник / В. В. Романов. — 5-е изд., </a:t>
            </a:r>
            <a:r>
              <a:rPr lang="ru-RU" sz="1600" dirty="0" err="1" smtClean="0"/>
              <a:t>перераб</a:t>
            </a:r>
            <a:r>
              <a:rPr lang="ru-RU" sz="1600" dirty="0" smtClean="0"/>
              <a:t>. и доп. — М.: Издательство </a:t>
            </a:r>
            <a:r>
              <a:rPr lang="ru-RU" sz="1600" dirty="0" err="1" smtClean="0"/>
              <a:t>Юрайт</a:t>
            </a:r>
            <a:r>
              <a:rPr lang="ru-RU" sz="1600" dirty="0" smtClean="0"/>
              <a:t> ; ИД </a:t>
            </a:r>
            <a:r>
              <a:rPr lang="ru-RU" sz="1600" dirty="0" err="1" smtClean="0"/>
              <a:t>Юрайт</a:t>
            </a:r>
            <a:r>
              <a:rPr lang="ru-RU" sz="1600" dirty="0" smtClean="0"/>
              <a:t>, 2012. — 533</a:t>
            </a:r>
            <a:r>
              <a:rPr lang="en-US" sz="1600" dirty="0" smtClean="0"/>
              <a:t>   </a:t>
            </a:r>
            <a:r>
              <a:rPr lang="ru-RU" sz="1600" dirty="0" smtClean="0"/>
              <a:t>с. — Серия: Бакалавр.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2348880"/>
            <a:ext cx="46805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Пятое, переработанное и существенно дополненное издание учеб­ника подготовлено в соответствии с Федеральным государственным образовательным стандартом высшего профессионального образова­ния третьего поколения по специальности «Юриспруденция». Учеб­ник отражает последние научные достижения юридической (судебной, криминальной) психологии, а также содержит практические рекомен­дации психологического, комплексного психолого-правового характе­ра. Материал изложен с учетом действующего законодательства.</a:t>
            </a:r>
          </a:p>
          <a:p>
            <a:pPr algn="just"/>
            <a:r>
              <a:rPr lang="ru-RU" sz="1600" dirty="0" smtClean="0"/>
              <a:t>Для студентов, аспирантов, слушателей факультетов повышения квалификации, преподавателей юридических вузов и психологических факультетов.</a:t>
            </a:r>
          </a:p>
        </p:txBody>
      </p:sp>
      <p:pic>
        <p:nvPicPr>
          <p:cNvPr id="6146" name="Picture 2" descr="C:\Documents and Settings\Администратор\Рабочий стол\10-APR-2013\1147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48680"/>
            <a:ext cx="3637904" cy="576064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60648"/>
            <a:ext cx="4752528" cy="158417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>88.8я73 </a:t>
            </a:r>
            <a:br>
              <a:rPr lang="ru-RU" sz="1600" b="1" dirty="0" smtClean="0"/>
            </a:br>
            <a:r>
              <a:rPr lang="ru-RU" sz="1600" b="1" dirty="0" smtClean="0"/>
              <a:t>У73 </a:t>
            </a:r>
            <a:br>
              <a:rPr lang="ru-RU" sz="1600" b="1" dirty="0" smtClean="0"/>
            </a:br>
            <a:r>
              <a:rPr lang="ru-RU" sz="1600" b="1" dirty="0" err="1" smtClean="0"/>
              <a:t>Урунтаева</a:t>
            </a:r>
            <a:r>
              <a:rPr lang="ru-RU" sz="1600" b="1" dirty="0" smtClean="0"/>
              <a:t> Г. А. </a:t>
            </a:r>
            <a:r>
              <a:rPr lang="ru-RU" sz="1600" dirty="0" smtClean="0"/>
              <a:t>Психология дошкольного возраста : учебник для студ. учреждений </a:t>
            </a:r>
            <a:r>
              <a:rPr lang="ru-RU" sz="1600" dirty="0" err="1" smtClean="0"/>
              <a:t>высш</a:t>
            </a:r>
            <a:r>
              <a:rPr lang="ru-RU" sz="1600" dirty="0" smtClean="0"/>
              <a:t>. проф. образования / Г. А. </a:t>
            </a:r>
            <a:r>
              <a:rPr lang="ru-RU" sz="1600" dirty="0" err="1" smtClean="0"/>
              <a:t>Урунтаева</a:t>
            </a:r>
            <a:r>
              <a:rPr lang="ru-RU" sz="1600" dirty="0" smtClean="0"/>
              <a:t>. — М. : Издательский центр «Академия», 2011. — 272 с.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2204864"/>
            <a:ext cx="468052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Учебник освещает вопросы одного из разделов возрастной психологии — психическое развитие ребенка раннего и дошкольного возраста, от рожде­ния до поступления в школу. В нем изложены базисные представления об особенностях личностного, умственного развития дошкольника, освоения им разнообразных видов деятельности. Учебник создан в соответствии с Федеральным государственным образовательным стандартом по направле­нию подготовки 050400 — Психолого-педагогическое образование (квалифи­кация «бакалавр»).</a:t>
            </a:r>
          </a:p>
          <a:p>
            <a:r>
              <a:rPr lang="ru-RU" sz="1600" dirty="0" smtClean="0"/>
              <a:t>Для студентов учреждений высшего профессионального образования. Может быть полезен практическим психологам, воспитателям детских садов и всем, кто интересуется проблемами психического развития дошкольника.</a:t>
            </a:r>
          </a:p>
        </p:txBody>
      </p:sp>
      <p:pic>
        <p:nvPicPr>
          <p:cNvPr id="7170" name="Picture 2" descr="C:\Documents and Settings\Администратор\Рабочий стол\10-APR-2013\1151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48680"/>
            <a:ext cx="3904183" cy="576064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8495</TotalTime>
  <Words>1262</Words>
  <Application>Microsoft Office PowerPoint</Application>
  <PresentationFormat>Экран (4:3)</PresentationFormat>
  <Paragraphs>73</Paragraphs>
  <Slides>19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Неделя кафедры  психологии и  социальной педагогики    </vt:lpstr>
      <vt:lpstr>     </vt:lpstr>
      <vt:lpstr> 88.40я7 Ильин Е. П. Психология для педагогов. — СПб.: Питер, 2012. — 640 с.: ил. — (Серия «Мастера психологии).  </vt:lpstr>
      <vt:lpstr>88я7+74.00я7 Б82  Бордовская Н. В., Розум С. И. Психология и педагогика: Учебник для вузов. — СПб.: Питер, 2011. — 624 с.: ил. </vt:lpstr>
      <vt:lpstr>87я73 В31 Веракса Н.Е. Методологические основы психологии : учеб. пособие для студ. высш. учеб. заведений / Н. Е. Веракса. — М. : Издатель­ский центр «Академия», 2008. — 240 с.</vt:lpstr>
      <vt:lpstr>88.4я73  П863  Психология для направления «Экономика» : учебник для студентов учреждений высш. проф. образования / [Е. А. Соловьева, И. В. Троицкая, О.Б. Годлиник и др.] ; под ред. Е.А. Соловьевой и И. В. Троицкой. — М.: Издательский центр «Академия», 2011. — 256 с. </vt:lpstr>
      <vt:lpstr>88.5я73  Н50 Немов, Р. С. Социальная психология : учебник для бакалавров / Р. С. Немов, И. Р. Алтунина. — М.: Издательство Юрайт, 2011. — 427 с. — Серия : Бакалавр.</vt:lpstr>
      <vt:lpstr>88.4я73  Р69 Романов, В. В. Юридическая психология : учебник / В. В. Романов. — 5-е изд., перераб. и доп. — М.: Издательство Юрайт ; ИД Юрайт, 2012. — 533   с. — Серия: Бакалавр.</vt:lpstr>
      <vt:lpstr>88.8я73  У73  Урунтаева Г. А. Психология дошкольного возраста : учебник для студ. учреждений высш. проф. образования / Г. А. Урунтаева. — М. : Издательский центр «Академия», 2011. — 272 с.</vt:lpstr>
      <vt:lpstr>88.4я73  К67 Корнилова, Т. В. Экспериментальная психология : учебник для бакалавров / Т. В. Корнилова. — 2-е изд., перераб. и доп. — М.: Издательство Юрайт, 2012. — 640 с. — Серия : Бакалавр.</vt:lpstr>
      <vt:lpstr>88.4я73  Л 976 Ляксо Е. Е. Психофизиология: учебник для студ. учреждений высш. проф. образования / Е. Е. Ляксо, А. Д. Ноздрачев. — М.: Издательский центр «Академия», 2012. — 336 с. — (Сер. Бакалавриат).</vt:lpstr>
      <vt:lpstr>74.90я73  П863 Психология семейных отношений : учеб. пособие для студ.  высш. учеб. заведений / [А.Д. Кошелева, О. А. Шаграева, Т. В. Корнеева, О.В.Лобза, Т.А. Павленко, Е. М.Листик, Е. А. Курганова, Н. Ю. Сухобокова] ; под ред. О. А. Шаграевой и А. М. Сергеева. — М. : Издательский центр «Академия», 2008. - 368 с.</vt:lpstr>
      <vt:lpstr>ББК88.362я7  3-69 Змановская Е. В., Рыбников В. Ю.  Девиантное поведение личности и группы: Учебное пособие. — СПб.: Пи­тер, 2012. — 352 с. — (Серия «Учебное пособие»), </vt:lpstr>
      <vt:lpstr>     </vt:lpstr>
      <vt:lpstr>65. 272я73  П441  Поддубная Т.Н. Социальная защита детства в России и за рубежом : учеб. пособие для студ. высш. учеб. заведений / Т. Н. Поддубная. — М. : Издательский центр «Академия», 2008. — 320 с.</vt:lpstr>
      <vt:lpstr>84.Р7  Е70 Ерёмин В. Воспитание в испытаниях / Виталий Ерёмин. — М.: Манн, Иванов и Фербер, 2011. — 176 с., ил. </vt:lpstr>
      <vt:lpstr>74.200.58  Ерёмин В,А. Отчаянная педагогика. История одной победы над подростковой преступ­ностью. - М.: АПКиППРО, 2006. - 108 с.: ил.</vt:lpstr>
      <vt:lpstr>Слайд 18</vt:lpstr>
      <vt:lpstr>Слайд 19</vt:lpstr>
    </vt:vector>
  </TitlesOfParts>
  <Company>lib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l1</dc:creator>
  <cp:lastModifiedBy>admin</cp:lastModifiedBy>
  <cp:revision>1245</cp:revision>
  <dcterms:created xsi:type="dcterms:W3CDTF">2012-10-03T01:37:12Z</dcterms:created>
  <dcterms:modified xsi:type="dcterms:W3CDTF">2013-04-10T08:29:44Z</dcterms:modified>
</cp:coreProperties>
</file>