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75"/>
  </p:notesMasterIdLst>
  <p:sldIdLst>
    <p:sldId id="415" r:id="rId2"/>
    <p:sldId id="416" r:id="rId3"/>
    <p:sldId id="461" r:id="rId4"/>
    <p:sldId id="466" r:id="rId5"/>
    <p:sldId id="433" r:id="rId6"/>
    <p:sldId id="508" r:id="rId7"/>
    <p:sldId id="509" r:id="rId8"/>
    <p:sldId id="510" r:id="rId9"/>
    <p:sldId id="467" r:id="rId10"/>
    <p:sldId id="511" r:id="rId11"/>
    <p:sldId id="435" r:id="rId12"/>
    <p:sldId id="512" r:id="rId13"/>
    <p:sldId id="513" r:id="rId14"/>
    <p:sldId id="436" r:id="rId15"/>
    <p:sldId id="514" r:id="rId16"/>
    <p:sldId id="515" r:id="rId17"/>
    <p:sldId id="441" r:id="rId18"/>
    <p:sldId id="516" r:id="rId19"/>
    <p:sldId id="468" r:id="rId20"/>
    <p:sldId id="469" r:id="rId21"/>
    <p:sldId id="517" r:id="rId22"/>
    <p:sldId id="518" r:id="rId23"/>
    <p:sldId id="519" r:id="rId24"/>
    <p:sldId id="470" r:id="rId25"/>
    <p:sldId id="520" r:id="rId26"/>
    <p:sldId id="521" r:id="rId27"/>
    <p:sldId id="471" r:id="rId28"/>
    <p:sldId id="522" r:id="rId29"/>
    <p:sldId id="472" r:id="rId30"/>
    <p:sldId id="523" r:id="rId31"/>
    <p:sldId id="524" r:id="rId32"/>
    <p:sldId id="473" r:id="rId33"/>
    <p:sldId id="525" r:id="rId34"/>
    <p:sldId id="475" r:id="rId35"/>
    <p:sldId id="476" r:id="rId36"/>
    <p:sldId id="481" r:id="rId37"/>
    <p:sldId id="482" r:id="rId38"/>
    <p:sldId id="477" r:id="rId39"/>
    <p:sldId id="480" r:id="rId40"/>
    <p:sldId id="478" r:id="rId41"/>
    <p:sldId id="479" r:id="rId42"/>
    <p:sldId id="483" r:id="rId43"/>
    <p:sldId id="484" r:id="rId44"/>
    <p:sldId id="485" r:id="rId45"/>
    <p:sldId id="486" r:id="rId46"/>
    <p:sldId id="487" r:id="rId47"/>
    <p:sldId id="488" r:id="rId48"/>
    <p:sldId id="491" r:id="rId49"/>
    <p:sldId id="489" r:id="rId50"/>
    <p:sldId id="490" r:id="rId51"/>
    <p:sldId id="492" r:id="rId52"/>
    <p:sldId id="493" r:id="rId53"/>
    <p:sldId id="494" r:id="rId54"/>
    <p:sldId id="495" r:id="rId55"/>
    <p:sldId id="496" r:id="rId56"/>
    <p:sldId id="497" r:id="rId57"/>
    <p:sldId id="498" r:id="rId58"/>
    <p:sldId id="499" r:id="rId59"/>
    <p:sldId id="500" r:id="rId60"/>
    <p:sldId id="501" r:id="rId61"/>
    <p:sldId id="502" r:id="rId62"/>
    <p:sldId id="503" r:id="rId63"/>
    <p:sldId id="504" r:id="rId64"/>
    <p:sldId id="505" r:id="rId65"/>
    <p:sldId id="506" r:id="rId66"/>
    <p:sldId id="507" r:id="rId67"/>
    <p:sldId id="528" r:id="rId68"/>
    <p:sldId id="526" r:id="rId69"/>
    <p:sldId id="529" r:id="rId70"/>
    <p:sldId id="527" r:id="rId71"/>
    <p:sldId id="530" r:id="rId72"/>
    <p:sldId id="463" r:id="rId73"/>
    <p:sldId id="464" r:id="rId7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77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4660"/>
  </p:normalViewPr>
  <p:slideViewPr>
    <p:cSldViewPr>
      <p:cViewPr>
        <p:scale>
          <a:sx n="73" d="100"/>
          <a:sy n="73" d="100"/>
        </p:scale>
        <p:origin x="-1428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74A63-CB4F-4745-9A71-AB3DC5B9587D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86FA3-01D9-4C99-AEE4-97B0E91CF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72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73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5000">
    <p:cov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5000">
    <p:cov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5000"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5000"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5000">
    <p:cov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5000">
    <p:cov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5000">
    <p:cov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5000">
    <p:cov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5000">
    <p:cov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5000">
    <p:cov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5000">
    <p:cov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 advTm="15000">
    <p:cover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628800"/>
            <a:ext cx="8208912" cy="3672408"/>
          </a:xfrm>
        </p:spPr>
        <p:txBody>
          <a:bodyPr>
            <a:normAutofit fontScale="90000"/>
          </a:bodyPr>
          <a:lstStyle/>
          <a:p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/>
            </a:r>
            <a:b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</a:br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>Неделя кафедры  </a:t>
            </a:r>
            <a:b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</a:br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>ОБЩЕЙ   ПЕДАГОГИКИ</a:t>
            </a:r>
            <a:b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</a:br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>   </a:t>
            </a:r>
            <a:endParaRPr lang="ru-RU" sz="6000" b="1" cap="all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67544" y="980728"/>
            <a:ext cx="822960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 smtClean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476672"/>
            <a:ext cx="4608512" cy="72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БИБЛИОТЕКА </a:t>
            </a:r>
          </a:p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ФИЛИАЛА  ОМГПУ В Г. ТАРЕ</a:t>
            </a:r>
            <a:endParaRPr lang="ru-RU" b="1" dirty="0">
              <a:solidFill>
                <a:srgbClr val="1E4778"/>
              </a:solidFill>
              <a:latin typeface="Arial Narrow" pitchFamily="34" charset="0"/>
            </a:endParaRPr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332656"/>
            <a:ext cx="936104" cy="94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59832" y="6093296"/>
            <a:ext cx="2880320" cy="40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ТАРА – 2013 </a:t>
            </a:r>
            <a:endParaRPr lang="ru-RU" b="1" dirty="0">
              <a:solidFill>
                <a:srgbClr val="1E4778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 advTm="5000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499992" y="3068960"/>
            <a:ext cx="4472880" cy="3240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ru-RU" sz="1600" b="1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/>
          <a:srcRect b="1001"/>
          <a:stretch>
            <a:fillRect/>
          </a:stretch>
        </p:blipFill>
        <p:spPr bwMode="auto">
          <a:xfrm>
            <a:off x="2555776" y="0"/>
            <a:ext cx="4680520" cy="6769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07504" y="260648"/>
            <a:ext cx="194421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Alma Mater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(ВЕСТНИК ВЫСШЕЙ ШКОЛЫ). – 2013.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 январь  (№ 1)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 advTm="15000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1412776"/>
            <a:ext cx="4032448" cy="576064"/>
          </a:xfrm>
        </p:spPr>
        <p:txBody>
          <a:bodyPr>
            <a:noAutofit/>
          </a:bodyPr>
          <a:lstStyle/>
          <a:p>
            <a:pPr indent="85725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 </a:t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cap="all" spc="20" dirty="0" smtClean="0"/>
              <a:t>Научно-педагогический журнал 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404664"/>
            <a:ext cx="4248472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30" dirty="0" smtClean="0">
                <a:solidFill>
                  <a:srgbClr val="C00000"/>
                </a:solidFill>
                <a:latin typeface="Arial Narrow" pitchFamily="34" charset="0"/>
              </a:rPr>
              <a:t>ВЫСШЕЕ  ОБРАЗОВАНИЕ В  РОССИИ</a:t>
            </a:r>
          </a:p>
          <a:p>
            <a:pPr algn="ctr">
              <a:spcBef>
                <a:spcPts val="600"/>
              </a:spcBef>
            </a:pPr>
            <a:r>
              <a:rPr lang="ru-RU" sz="2800" b="1" spc="30" dirty="0" smtClean="0">
                <a:latin typeface="Arial Narrow" pitchFamily="34" charset="0"/>
              </a:rPr>
              <a:t> </a:t>
            </a:r>
            <a:r>
              <a:rPr lang="ru-RU" sz="2800" b="1" dirty="0" smtClean="0">
                <a:latin typeface="Arial Narrow" pitchFamily="34" charset="0"/>
              </a:rPr>
              <a:t>  </a:t>
            </a:r>
            <a:endParaRPr lang="ru-RU" sz="2000" cap="all" dirty="0"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16016" y="2852936"/>
            <a:ext cx="4320480" cy="2415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Научно-педагогический журнал, посвященный проблемам современной высшей школы.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Адресован профессорско-преподавательскому составу вузов, теоретикам, практикам и историкам отечественной и зарубежной систем высшего образования, студенчеству, предпринимателям, занятым в сфере просвещения.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504" y="260648"/>
            <a:ext cx="4616448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020272" y="6381328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См.  содержание </a:t>
            </a:r>
            <a:r>
              <a:rPr lang="ru-RU" sz="1400" dirty="0" smtClean="0">
                <a:sym typeface="Symbol"/>
              </a:rPr>
              <a:t></a:t>
            </a:r>
            <a:endParaRPr lang="ru-RU" sz="1400" dirty="0"/>
          </a:p>
        </p:txBody>
      </p:sp>
    </p:spTree>
  </p:cSld>
  <p:clrMapOvr>
    <a:masterClrMapping/>
  </p:clrMapOvr>
  <p:transition spd="med" advTm="15000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 cstate="email"/>
          <a:srcRect t="2036" r="1724" b="3675"/>
          <a:stretch>
            <a:fillRect/>
          </a:stretch>
        </p:blipFill>
        <p:spPr bwMode="auto">
          <a:xfrm>
            <a:off x="2051720" y="116632"/>
            <a:ext cx="6381828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7504" y="260648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Высшее образование в России. – 2013. - № 1</a:t>
            </a:r>
            <a:endParaRPr lang="ru-RU" sz="1400" dirty="0"/>
          </a:p>
        </p:txBody>
      </p:sp>
    </p:spTree>
  </p:cSld>
  <p:clrMapOvr>
    <a:masterClrMapping/>
  </p:clrMapOvr>
  <p:transition spd="med" advTm="15000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444208" y="260648"/>
            <a:ext cx="2699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Высшее образование в России. – 2013. - № 1</a:t>
            </a:r>
            <a:endParaRPr lang="ru-RU" sz="1400" dirty="0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 cstate="email"/>
          <a:srcRect b="1701"/>
          <a:stretch>
            <a:fillRect/>
          </a:stretch>
        </p:blipFill>
        <p:spPr bwMode="auto">
          <a:xfrm>
            <a:off x="1907704" y="0"/>
            <a:ext cx="449847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5000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1412776"/>
            <a:ext cx="3672408" cy="720080"/>
          </a:xfrm>
        </p:spPr>
        <p:txBody>
          <a:bodyPr>
            <a:noAutofit/>
          </a:bodyPr>
          <a:lstStyle/>
          <a:p>
            <a:pPr indent="85725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 </a:t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500" b="1" dirty="0" smtClean="0"/>
              <a:t>ЕЖЕКВАРТАЛЬНЫЙ  </a:t>
            </a:r>
            <a:r>
              <a:rPr lang="ru-RU" sz="1500" b="1" spc="20" dirty="0" smtClean="0"/>
              <a:t>НАУЧНО-ОБРАЗОВАТЕЛЬНЫЙ  ЖУРНАЛ</a:t>
            </a:r>
            <a:r>
              <a:rPr lang="ru-RU" sz="1500" spc="20" dirty="0" smtClean="0"/>
              <a:t> 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404664"/>
            <a:ext cx="38884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ВОПРОСЫ  ОБРАЗОВАНИЯ   </a:t>
            </a:r>
            <a:endParaRPr lang="ru-RU" sz="2000" cap="all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32040" y="2492896"/>
            <a:ext cx="3960440" cy="352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Основная цель Журнала – формирование среды для эффективного обмена информацией, мнениями, результатами исследований в области образования, образовательной политики и экономики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Это научно-образовательное издание для исследователей и аналитиков, для практиков образования (в первую очередь – управленцев), а также для широкого круга читателей, интересующихся проблемами развития образования в современном обществе.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16632"/>
            <a:ext cx="4695873" cy="65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020272" y="6381328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См.  содержание </a:t>
            </a:r>
            <a:r>
              <a:rPr lang="ru-RU" sz="1400" dirty="0" smtClean="0">
                <a:sym typeface="Symbol"/>
              </a:rPr>
              <a:t></a:t>
            </a:r>
            <a:endParaRPr lang="ru-RU" sz="1400" dirty="0"/>
          </a:p>
        </p:txBody>
      </p:sp>
    </p:spTree>
  </p:cSld>
  <p:clrMapOvr>
    <a:masterClrMapping/>
  </p:clrMapOvr>
  <p:transition spd="med" advTm="15000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16632"/>
            <a:ext cx="1440160" cy="313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 cstate="email"/>
          <a:srcRect t="7618" b="1403"/>
          <a:stretch>
            <a:fillRect/>
          </a:stretch>
        </p:blipFill>
        <p:spPr bwMode="auto">
          <a:xfrm>
            <a:off x="2699792" y="0"/>
            <a:ext cx="45407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0" y="692696"/>
            <a:ext cx="2555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Вопросы образования. – 2012. - № 4</a:t>
            </a:r>
            <a:endParaRPr lang="ru-RU" sz="1400" dirty="0"/>
          </a:p>
        </p:txBody>
      </p:sp>
    </p:spTree>
  </p:cSld>
  <p:clrMapOvr>
    <a:masterClrMapping/>
  </p:clrMapOvr>
  <p:transition spd="med" advTm="15000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948264" y="188640"/>
            <a:ext cx="2051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Вопросы образования. – 2012. - № 4</a:t>
            </a:r>
            <a:endParaRPr lang="ru-RU" sz="1400" dirty="0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email"/>
          <a:srcRect b="1008"/>
          <a:stretch>
            <a:fillRect/>
          </a:stretch>
        </p:blipFill>
        <p:spPr bwMode="auto">
          <a:xfrm>
            <a:off x="2195736" y="0"/>
            <a:ext cx="4433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5000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1412776"/>
            <a:ext cx="4104456" cy="720080"/>
          </a:xfrm>
        </p:spPr>
        <p:txBody>
          <a:bodyPr>
            <a:noAutofit/>
          </a:bodyPr>
          <a:lstStyle/>
          <a:p>
            <a:pPr indent="85725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 </a:t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cap="all" dirty="0" smtClean="0"/>
              <a:t>Научно-теоретический практический журнал</a:t>
            </a:r>
            <a:r>
              <a:rPr lang="ru-RU" sz="1600" b="1" cap="all" spc="20" dirty="0" smtClean="0"/>
              <a:t>  российской академии образования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499992" y="1700808"/>
            <a:ext cx="4472880" cy="4608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ru-RU" sz="1600" b="1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620688"/>
            <a:ext cx="3888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ПЕДАГОГИКА     </a:t>
            </a:r>
            <a:endParaRPr lang="ru-RU" sz="2000" cap="all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4048" y="3573016"/>
            <a:ext cx="3960440" cy="829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400" dirty="0" smtClean="0"/>
              <a:t>Журнал по проблемам образования, воспитания и преподавания. Предназначен для теоретиков образования и практикующих педагогов.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1" y="260648"/>
            <a:ext cx="4454025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020272" y="6381328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См.  содержание </a:t>
            </a:r>
            <a:r>
              <a:rPr lang="ru-RU" sz="1400" dirty="0" smtClean="0">
                <a:sym typeface="Symbol"/>
              </a:rPr>
              <a:t></a:t>
            </a:r>
            <a:endParaRPr lang="ru-RU" sz="1400" dirty="0"/>
          </a:p>
        </p:txBody>
      </p:sp>
    </p:spTree>
  </p:cSld>
  <p:clrMapOvr>
    <a:masterClrMapping/>
  </p:clrMapOvr>
  <p:transition spd="med" advTm="15000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72200" y="692696"/>
            <a:ext cx="259228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 t="8630"/>
          <a:stretch>
            <a:fillRect/>
          </a:stretch>
        </p:blipFill>
        <p:spPr bwMode="auto">
          <a:xfrm>
            <a:off x="395535" y="0"/>
            <a:ext cx="4217511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8024" y="1124743"/>
            <a:ext cx="4104456" cy="5609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300192" y="116632"/>
            <a:ext cx="2699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Педагогика. – 2012. - № 10</a:t>
            </a:r>
            <a:endParaRPr lang="ru-RU" sz="1400" dirty="0"/>
          </a:p>
        </p:txBody>
      </p:sp>
    </p:spTree>
  </p:cSld>
  <p:clrMapOvr>
    <a:masterClrMapping/>
  </p:clrMapOvr>
  <p:transition spd="med" advTm="15000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1412776"/>
            <a:ext cx="3096344" cy="432048"/>
          </a:xfrm>
        </p:spPr>
        <p:txBody>
          <a:bodyPr>
            <a:noAutofit/>
          </a:bodyPr>
          <a:lstStyle/>
          <a:p>
            <a:pPr indent="85725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 </a:t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400" b="1" dirty="0" smtClean="0"/>
              <a:t>РОССИЙСКИЙ </a:t>
            </a:r>
            <a:r>
              <a:rPr lang="ru-RU" sz="1400" b="1" cap="all" dirty="0" smtClean="0"/>
              <a:t> общественно-педагогический журнал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92080" y="332656"/>
            <a:ext cx="34563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НАРОДНОЕ  ОБРАЗОВАНИЕ     </a:t>
            </a:r>
            <a:endParaRPr lang="ru-RU" sz="2000" cap="all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64088" y="2780928"/>
            <a:ext cx="3600400" cy="3670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400" dirty="0" smtClean="0"/>
              <a:t>Российский общественно-педагогический журнал Народное образование - это издание энциклопедического типа.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400" dirty="0" smtClean="0"/>
              <a:t>В нем освещаются важные события в сфере образования, нормативные акты, практический опыт специалистов, методологические основы, этические и психологические аспекты педагогической деятельности, проблемы воспитания и многое другое.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400" dirty="0" smtClean="0"/>
              <a:t>Каждый номер - это целая книга сведений, полезных для педагогов, администраторов, методистов и других профессионалов сферы образования.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260648"/>
            <a:ext cx="5004048" cy="6479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5000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276872"/>
            <a:ext cx="7776864" cy="1584176"/>
          </a:xfrm>
        </p:spPr>
        <p:txBody>
          <a:bodyPr>
            <a:normAutofit fontScale="90000"/>
          </a:bodyPr>
          <a:lstStyle/>
          <a:p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>Презентация </a:t>
            </a:r>
            <a:r>
              <a:rPr lang="ru-RU" sz="5300" b="1" cap="all" dirty="0" smtClean="0">
                <a:solidFill>
                  <a:srgbClr val="1E4778"/>
                </a:solidFill>
                <a:latin typeface="Arial Narrow" pitchFamily="34" charset="0"/>
              </a:rPr>
              <a:t>ПЕРИОДИЧЕСКИХ ИЗДАНИЙ</a:t>
            </a:r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>     </a:t>
            </a:r>
            <a:endParaRPr lang="ru-RU" sz="6000" b="1" cap="all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67544" y="980728"/>
            <a:ext cx="8229600" cy="2448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 smtClean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476672"/>
            <a:ext cx="4608512" cy="72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БИБЛИОТЕКА </a:t>
            </a:r>
          </a:p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ФИЛИАЛА  ОМГПУ В Г. ТАРЕ</a:t>
            </a:r>
            <a:endParaRPr lang="ru-RU" b="1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6093296"/>
            <a:ext cx="2880320" cy="40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ТАРА – 2013 </a:t>
            </a:r>
            <a:endParaRPr lang="ru-RU" b="1" dirty="0">
              <a:solidFill>
                <a:srgbClr val="1E4778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 advTm="5000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1268760"/>
            <a:ext cx="4320480" cy="432048"/>
          </a:xfrm>
        </p:spPr>
        <p:txBody>
          <a:bodyPr>
            <a:noAutofit/>
          </a:bodyPr>
          <a:lstStyle/>
          <a:p>
            <a:pPr indent="85725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 </a:t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ОБЩЕРОССИЙСКИЙ  НАУЧНЫЙ  ЖУРНАЛ  </a:t>
            </a:r>
            <a:br>
              <a:rPr lang="ru-RU" sz="1600" b="1" dirty="0" smtClean="0"/>
            </a:br>
            <a:r>
              <a:rPr lang="ru-RU" sz="1600" b="1" dirty="0" smtClean="0"/>
              <a:t>ПО ПЕДАГОГИКЕ ,  ПСИХОЛОГИИ,  ИСТОРИИ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44008" y="548680"/>
            <a:ext cx="4032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НАУКА  И  ШКОЛА    </a:t>
            </a:r>
            <a:endParaRPr lang="ru-RU" sz="2000" cap="all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3356992"/>
            <a:ext cx="4320480" cy="1671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Научно-методический журнал предлагает новые технологии образования и новые информационные технологии (компьютерные программы с использованием видеотехники и другие информационные технологии в конкретных методических системах обучения)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4" y="188640"/>
            <a:ext cx="4392488" cy="638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020272" y="6381328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См.  содержание </a:t>
            </a:r>
            <a:r>
              <a:rPr lang="ru-RU" sz="1400" dirty="0" smtClean="0">
                <a:sym typeface="Symbol"/>
              </a:rPr>
              <a:t></a:t>
            </a:r>
            <a:endParaRPr lang="ru-RU" sz="1400" dirty="0"/>
          </a:p>
        </p:txBody>
      </p:sp>
    </p:spTree>
  </p:cSld>
  <p:clrMapOvr>
    <a:masterClrMapping/>
  </p:clrMapOvr>
  <p:transition spd="med" advTm="15000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4" y="548680"/>
            <a:ext cx="136815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 t="12459"/>
          <a:stretch>
            <a:fillRect/>
          </a:stretch>
        </p:blipFill>
        <p:spPr bwMode="auto">
          <a:xfrm>
            <a:off x="2483767" y="0"/>
            <a:ext cx="53393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0" y="116632"/>
            <a:ext cx="2411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Наука и Школа. – 2012. - №  6</a:t>
            </a:r>
            <a:endParaRPr lang="ru-RU" sz="1400" dirty="0"/>
          </a:p>
        </p:txBody>
      </p:sp>
    </p:spTree>
  </p:cSld>
  <p:clrMapOvr>
    <a:masterClrMapping/>
  </p:clrMapOvr>
  <p:transition spd="med" advTm="15000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380312" y="260648"/>
            <a:ext cx="1619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Наука и Школа. – 2012. - №  6</a:t>
            </a:r>
            <a:endParaRPr lang="ru-RU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0"/>
            <a:ext cx="5220072" cy="675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5000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380312" y="260648"/>
            <a:ext cx="1619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Наука и Школа. – 2012. - №  6</a:t>
            </a:r>
            <a:endParaRPr lang="ru-RU" sz="1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0"/>
            <a:ext cx="53145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5000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1628800"/>
            <a:ext cx="4104456" cy="432048"/>
          </a:xfrm>
        </p:spPr>
        <p:txBody>
          <a:bodyPr>
            <a:noAutofit/>
          </a:bodyPr>
          <a:lstStyle/>
          <a:p>
            <a:pPr indent="85725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 </a:t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Н</a:t>
            </a:r>
            <a:r>
              <a:rPr lang="ru-RU" sz="1600" b="1" cap="all" dirty="0" smtClean="0"/>
              <a:t>аучно-практический журнал </a:t>
            </a:r>
            <a:r>
              <a:rPr lang="ru-RU" sz="1600" dirty="0" smtClean="0"/>
              <a:t>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99992" y="1124744"/>
            <a:ext cx="4392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ШКОЛЬНЫЕ  ТЕХНОЛОГИИ    </a:t>
            </a:r>
            <a:endParaRPr lang="ru-RU" sz="2000" cap="all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3356992"/>
            <a:ext cx="4320480" cy="653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Научно-практический журнал школьного технолога (завуча)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lum bright="12000"/>
          </a:blip>
          <a:srcRect/>
          <a:stretch>
            <a:fillRect/>
          </a:stretch>
        </p:blipFill>
        <p:spPr bwMode="auto">
          <a:xfrm>
            <a:off x="107504" y="332655"/>
            <a:ext cx="4464496" cy="6284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020272" y="6381328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См.  содержание </a:t>
            </a:r>
            <a:r>
              <a:rPr lang="ru-RU" sz="1400" dirty="0" smtClean="0">
                <a:sym typeface="Symbol"/>
              </a:rPr>
              <a:t></a:t>
            </a:r>
            <a:endParaRPr lang="ru-RU" sz="1400" dirty="0"/>
          </a:p>
        </p:txBody>
      </p:sp>
    </p:spTree>
  </p:cSld>
  <p:clrMapOvr>
    <a:masterClrMapping/>
  </p:clrMapOvr>
  <p:transition spd="med" advTm="15000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620688"/>
            <a:ext cx="1944216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9512" y="0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Школьные  технологии. – 2012. - №  6</a:t>
            </a:r>
            <a:endParaRPr lang="ru-RU" sz="1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/>
          <a:srcRect t="6954"/>
          <a:stretch>
            <a:fillRect/>
          </a:stretch>
        </p:blipFill>
        <p:spPr bwMode="auto">
          <a:xfrm>
            <a:off x="2699792" y="0"/>
            <a:ext cx="3816424" cy="676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5000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04248" y="188640"/>
            <a:ext cx="2051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Школьные  технологии. – 2012. - №  6</a:t>
            </a:r>
            <a:endParaRPr lang="ru-RU" sz="1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1680" y="908720"/>
            <a:ext cx="5040560" cy="483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5000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04048" y="620688"/>
            <a:ext cx="38884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ПЕДАГОГИЧЕСКИЕ  ТЕХНОЛОГИИ      </a:t>
            </a:r>
            <a:endParaRPr lang="ru-RU" sz="2000" cap="all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76056" y="2348880"/>
            <a:ext cx="3816424" cy="2759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ru-RU" sz="1700" dirty="0" smtClean="0"/>
              <a:t>Профессиональный журнал для технологов образования: научных работников, преподавателей и аспирантов педагогических образовательных учреждений, системы повышения квалификации, методистов и специалистов, а также учителей, повышающих свою квалификацию.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332656"/>
            <a:ext cx="4896544" cy="622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020272" y="6381328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См.  содержание </a:t>
            </a:r>
            <a:r>
              <a:rPr lang="ru-RU" sz="1400" dirty="0" smtClean="0">
                <a:sym typeface="Symbol"/>
              </a:rPr>
              <a:t></a:t>
            </a:r>
            <a:endParaRPr lang="ru-RU" sz="1400" dirty="0"/>
          </a:p>
        </p:txBody>
      </p:sp>
    </p:spTree>
  </p:cSld>
  <p:clrMapOvr>
    <a:masterClrMapping/>
  </p:clrMapOvr>
  <p:transition spd="med" advTm="15000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16632"/>
            <a:ext cx="4104456" cy="6605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/>
          <a:srcRect l="49904" b="3333"/>
          <a:stretch>
            <a:fillRect/>
          </a:stretch>
        </p:blipFill>
        <p:spPr bwMode="auto">
          <a:xfrm>
            <a:off x="4932040" y="3789040"/>
            <a:ext cx="358882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/>
          <a:srcRect l="1119" r="49658" b="6977"/>
          <a:stretch>
            <a:fillRect/>
          </a:stretch>
        </p:blipFill>
        <p:spPr bwMode="auto">
          <a:xfrm>
            <a:off x="4932040" y="908720"/>
            <a:ext cx="3575069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64088" y="116632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Педагогические   технологии. – 2012. - №  4</a:t>
            </a:r>
          </a:p>
          <a:p>
            <a:pPr algn="r"/>
            <a:r>
              <a:rPr lang="ru-RU" sz="1400" dirty="0" smtClean="0"/>
              <a:t>Содержание</a:t>
            </a:r>
            <a:endParaRPr lang="ru-RU" sz="1400" dirty="0"/>
          </a:p>
        </p:txBody>
      </p:sp>
    </p:spTree>
  </p:cSld>
  <p:clrMapOvr>
    <a:masterClrMapping/>
  </p:clrMapOvr>
  <p:transition spd="med" advTm="15000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04048" y="620688"/>
            <a:ext cx="38884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ПЕДАГОГИЧЕСКАЯ ТЕХНИКА      </a:t>
            </a:r>
            <a:endParaRPr lang="ru-RU" sz="2000" cap="all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76056" y="2348880"/>
            <a:ext cx="3816424" cy="1039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ru-RU" dirty="0" smtClean="0"/>
              <a:t>Журнал о секретах профессионального мастерства учителя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60648"/>
            <a:ext cx="4515223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020272" y="6381328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См.  содержание </a:t>
            </a:r>
            <a:r>
              <a:rPr lang="ru-RU" sz="1400" dirty="0" smtClean="0">
                <a:sym typeface="Symbol"/>
              </a:rPr>
              <a:t></a:t>
            </a:r>
            <a:endParaRPr lang="ru-RU" sz="1400" dirty="0"/>
          </a:p>
        </p:txBody>
      </p:sp>
    </p:spTree>
  </p:cSld>
  <p:clrMapOvr>
    <a:masterClrMapping/>
  </p:clrMapOvr>
  <p:transition spd="med" advTm="15000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916832"/>
            <a:ext cx="5976664" cy="1728192"/>
          </a:xfrm>
        </p:spPr>
        <p:txBody>
          <a:bodyPr>
            <a:normAutofit fontScale="90000"/>
          </a:bodyPr>
          <a:lstStyle/>
          <a:p>
            <a:pPr>
              <a:lnSpc>
                <a:spcPct val="114000"/>
              </a:lnSpc>
            </a:pPr>
            <a:r>
              <a:rPr lang="ru-RU" sz="3200" b="1" cap="all" dirty="0" smtClean="0">
                <a:solidFill>
                  <a:srgbClr val="1E4778"/>
                </a:solidFill>
                <a:latin typeface="Arial Narrow" pitchFamily="34" charset="0"/>
              </a:rPr>
              <a:t/>
            </a:r>
            <a:br>
              <a:rPr lang="ru-RU" sz="3200" b="1" cap="all" dirty="0" smtClean="0">
                <a:solidFill>
                  <a:srgbClr val="1E4778"/>
                </a:solidFill>
                <a:latin typeface="Arial Narrow" pitchFamily="34" charset="0"/>
              </a:rPr>
            </a:br>
            <a:r>
              <a:rPr lang="ru-RU" sz="4000" b="1" cap="all" spc="100" dirty="0" smtClean="0">
                <a:solidFill>
                  <a:srgbClr val="FF0000"/>
                </a:solidFill>
                <a:latin typeface="Arial Narrow" pitchFamily="34" charset="0"/>
              </a:rPr>
              <a:t>Новинки </a:t>
            </a:r>
            <a:br>
              <a:rPr lang="ru-RU" sz="4000" b="1" cap="all" spc="100" dirty="0" smtClean="0">
                <a:solidFill>
                  <a:srgbClr val="FF0000"/>
                </a:solidFill>
                <a:latin typeface="Arial Narrow" pitchFamily="34" charset="0"/>
              </a:rPr>
            </a:br>
            <a:r>
              <a:rPr lang="ru-RU" sz="4000" b="1" cap="all" spc="100" dirty="0" err="1" smtClean="0">
                <a:solidFill>
                  <a:srgbClr val="FF0000"/>
                </a:solidFill>
                <a:latin typeface="Arial Narrow" pitchFamily="34" charset="0"/>
              </a:rPr>
              <a:t>ПЕРИОДИЧЕСКИх</a:t>
            </a:r>
            <a:r>
              <a:rPr lang="ru-RU" sz="4000" b="1" cap="all" spc="100" dirty="0" smtClean="0">
                <a:solidFill>
                  <a:srgbClr val="FF0000"/>
                </a:solidFill>
                <a:latin typeface="Arial Narrow" pitchFamily="34" charset="0"/>
              </a:rPr>
              <a:t>  </a:t>
            </a:r>
            <a:r>
              <a:rPr lang="ru-RU" sz="4000" b="1" cap="all" spc="100" dirty="0" err="1" smtClean="0">
                <a:solidFill>
                  <a:srgbClr val="FF0000"/>
                </a:solidFill>
                <a:latin typeface="Arial Narrow" pitchFamily="34" charset="0"/>
              </a:rPr>
              <a:t>ИЗДАНИй</a:t>
            </a:r>
            <a:r>
              <a:rPr lang="ru-RU" sz="3600" b="1" cap="all" spc="100" dirty="0" smtClean="0">
                <a:solidFill>
                  <a:srgbClr val="1E4778"/>
                </a:solidFill>
                <a:latin typeface="Arial Narrow" pitchFamily="34" charset="0"/>
              </a:rPr>
              <a:t/>
            </a:r>
            <a:br>
              <a:rPr lang="ru-RU" sz="3600" b="1" cap="all" spc="100" dirty="0" smtClean="0">
                <a:solidFill>
                  <a:srgbClr val="1E4778"/>
                </a:solidFill>
                <a:latin typeface="Arial Narrow" pitchFamily="34" charset="0"/>
              </a:rPr>
            </a:br>
            <a:endParaRPr lang="ru-RU" sz="3600" b="1" cap="all" spc="100" dirty="0">
              <a:solidFill>
                <a:srgbClr val="1E4778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 advTm="3000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83768" y="188640"/>
            <a:ext cx="5128310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51520" y="260648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Педагогическая техника. – 2012. - №  6</a:t>
            </a:r>
            <a:endParaRPr lang="ru-RU" sz="1400" dirty="0"/>
          </a:p>
        </p:txBody>
      </p:sp>
    </p:spTree>
  </p:cSld>
  <p:clrMapOvr>
    <a:masterClrMapping/>
  </p:clrMapOvr>
  <p:transition spd="med" advTm="15000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687" y="1196752"/>
            <a:ext cx="5519337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660232" y="332656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Педагогическая техника. – 2012. - №  6</a:t>
            </a:r>
            <a:endParaRPr lang="ru-RU" sz="1400" dirty="0"/>
          </a:p>
        </p:txBody>
      </p:sp>
    </p:spTree>
  </p:cSld>
  <p:clrMapOvr>
    <a:masterClrMapping/>
  </p:clrMapOvr>
  <p:transition spd="med" advTm="15000"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04048" y="476672"/>
            <a:ext cx="38884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ПЕДАГОГИЧЕСКАЯ  ДИАГНОСТИКА      </a:t>
            </a:r>
            <a:endParaRPr lang="ru-RU" sz="2000" cap="all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60032" y="2492896"/>
            <a:ext cx="4032448" cy="2056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Aft>
                <a:spcPts val="1200"/>
              </a:spcAft>
            </a:pPr>
            <a:r>
              <a:rPr lang="ru-RU" dirty="0" smtClean="0"/>
              <a:t> Постоянные рубрики журнала:</a:t>
            </a:r>
          </a:p>
          <a:p>
            <a:pPr marL="363538" indent="-363538">
              <a:lnSpc>
                <a:spcPct val="114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ru-RU" dirty="0" smtClean="0"/>
              <a:t>История и теория диагностики</a:t>
            </a:r>
          </a:p>
          <a:p>
            <a:pPr marL="363538" indent="-363538">
              <a:lnSpc>
                <a:spcPct val="114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ru-RU" dirty="0" smtClean="0"/>
              <a:t>Технологии и инструментарий</a:t>
            </a:r>
          </a:p>
          <a:p>
            <a:pPr marL="363538" indent="-363538">
              <a:lnSpc>
                <a:spcPct val="114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ru-RU" dirty="0" smtClean="0"/>
              <a:t>Практика</a:t>
            </a:r>
          </a:p>
          <a:p>
            <a:pPr marL="363538" indent="-363538">
              <a:lnSpc>
                <a:spcPct val="114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ru-RU" dirty="0" smtClean="0"/>
              <a:t>Повышение квалификации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548680"/>
            <a:ext cx="4522089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148064" y="1556792"/>
            <a:ext cx="3600400" cy="432048"/>
          </a:xfrm>
        </p:spPr>
        <p:txBody>
          <a:bodyPr>
            <a:noAutofit/>
          </a:bodyPr>
          <a:lstStyle/>
          <a:p>
            <a:pPr indent="85725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 </a:t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Н</a:t>
            </a:r>
            <a:r>
              <a:rPr lang="ru-RU" sz="1600" b="1" cap="all" dirty="0" smtClean="0"/>
              <a:t>аучно-практический журнал </a:t>
            </a:r>
            <a:r>
              <a:rPr lang="ru-RU" sz="1600" dirty="0" smtClean="0"/>
              <a:t>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7020272" y="6381328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См.  содержание </a:t>
            </a:r>
            <a:r>
              <a:rPr lang="ru-RU" sz="1400" dirty="0" smtClean="0">
                <a:sym typeface="Symbol"/>
              </a:rPr>
              <a:t></a:t>
            </a:r>
            <a:endParaRPr lang="ru-RU" sz="1400" dirty="0"/>
          </a:p>
        </p:txBody>
      </p:sp>
    </p:spTree>
  </p:cSld>
  <p:clrMapOvr>
    <a:masterClrMapping/>
  </p:clrMapOvr>
  <p:transition spd="med" advTm="15000">
    <p:cov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260649"/>
            <a:ext cx="3605515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email"/>
          <a:srcRect l="3486" r="635"/>
          <a:stretch>
            <a:fillRect/>
          </a:stretch>
        </p:blipFill>
        <p:spPr bwMode="auto">
          <a:xfrm>
            <a:off x="4644008" y="2204864"/>
            <a:ext cx="4104456" cy="448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292080" y="332656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Педагогическая диагностика. – 2012. - №  5</a:t>
            </a:r>
            <a:endParaRPr lang="ru-RU" sz="1400" dirty="0"/>
          </a:p>
        </p:txBody>
      </p:sp>
    </p:spTree>
  </p:cSld>
  <p:clrMapOvr>
    <a:masterClrMapping/>
  </p:clrMapOvr>
  <p:transition spd="med" advTm="15000">
    <p:cove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484784"/>
            <a:ext cx="6120680" cy="1728192"/>
          </a:xfrm>
        </p:spPr>
        <p:txBody>
          <a:bodyPr>
            <a:normAutofit fontScale="90000"/>
          </a:bodyPr>
          <a:lstStyle/>
          <a:p>
            <a:pPr>
              <a:lnSpc>
                <a:spcPct val="114000"/>
              </a:lnSpc>
            </a:pPr>
            <a:r>
              <a:rPr lang="ru-RU" sz="3200" b="1" cap="all" dirty="0" smtClean="0">
                <a:solidFill>
                  <a:srgbClr val="1E4778"/>
                </a:solidFill>
                <a:latin typeface="Arial Narrow" pitchFamily="34" charset="0"/>
              </a:rPr>
              <a:t/>
            </a:r>
            <a:br>
              <a:rPr lang="ru-RU" sz="3200" b="1" cap="all" dirty="0" smtClean="0">
                <a:solidFill>
                  <a:srgbClr val="1E4778"/>
                </a:solidFill>
                <a:latin typeface="Arial Narrow" pitchFamily="34" charset="0"/>
              </a:rPr>
            </a:br>
            <a:r>
              <a:rPr lang="ru-RU" sz="4000" b="1" cap="all" spc="100" dirty="0" smtClean="0">
                <a:solidFill>
                  <a:srgbClr val="FF0000"/>
                </a:solidFill>
                <a:latin typeface="Arial Narrow" pitchFamily="34" charset="0"/>
              </a:rPr>
              <a:t>СОЦИАЛЬНАЯ  ПЕДАГОГИКА</a:t>
            </a:r>
            <a:br>
              <a:rPr lang="ru-RU" sz="4000" b="1" cap="all" spc="100" dirty="0" smtClean="0">
                <a:solidFill>
                  <a:srgbClr val="FF0000"/>
                </a:solidFill>
                <a:latin typeface="Arial Narrow" pitchFamily="34" charset="0"/>
              </a:rPr>
            </a:br>
            <a:r>
              <a:rPr lang="ru-RU" sz="4000" b="1" cap="all" spc="100" dirty="0" smtClean="0">
                <a:solidFill>
                  <a:srgbClr val="FF0000"/>
                </a:solidFill>
                <a:latin typeface="Arial Narrow" pitchFamily="34" charset="0"/>
              </a:rPr>
              <a:t>СОЦИАЛЬНАЯ  РАБОТА</a:t>
            </a:r>
            <a:r>
              <a:rPr lang="ru-RU" sz="3600" b="1" cap="all" spc="100" dirty="0" smtClean="0">
                <a:solidFill>
                  <a:srgbClr val="1E4778"/>
                </a:solidFill>
                <a:latin typeface="Arial Narrow" pitchFamily="34" charset="0"/>
              </a:rPr>
              <a:t/>
            </a:r>
            <a:br>
              <a:rPr lang="ru-RU" sz="3600" b="1" cap="all" spc="100" dirty="0" smtClean="0">
                <a:solidFill>
                  <a:srgbClr val="1E4778"/>
                </a:solidFill>
                <a:latin typeface="Arial Narrow" pitchFamily="34" charset="0"/>
              </a:rPr>
            </a:br>
            <a:endParaRPr lang="ru-RU" sz="3600" b="1" cap="all" spc="100" dirty="0">
              <a:solidFill>
                <a:srgbClr val="1E4778"/>
              </a:solidFill>
              <a:latin typeface="Arial Narrow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35896" y="3717032"/>
            <a:ext cx="1872208" cy="255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00192" y="3717032"/>
            <a:ext cx="177024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15616" y="3789040"/>
            <a:ext cx="172364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3000">
    <p:cov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72000" y="548680"/>
            <a:ext cx="4320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СОЦИАЛЬНАЯ  ПЕДАГОГИКА</a:t>
            </a:r>
            <a:endParaRPr lang="ru-RU" sz="2000" cap="all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860032" y="1700808"/>
            <a:ext cx="4032448" cy="864096"/>
          </a:xfrm>
        </p:spPr>
        <p:txBody>
          <a:bodyPr>
            <a:noAutofit/>
          </a:bodyPr>
          <a:lstStyle/>
          <a:p>
            <a:pPr indent="85725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 </a:t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Н</a:t>
            </a:r>
            <a:r>
              <a:rPr lang="ru-RU" sz="1600" b="1" cap="all" dirty="0" smtClean="0"/>
              <a:t>аучно-ПРАКТИЧЕСКИЙ  ЖУРНАЛ  ДЛЯ СОЦИАЛЬНЫХ  РАБОТНИКОВ И ПЕДАГОГОВ</a:t>
            </a:r>
            <a:r>
              <a:rPr lang="ru-RU" sz="1600" dirty="0" smtClean="0"/>
              <a:t>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404664"/>
            <a:ext cx="4284496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020272" y="6381328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См.  содержание </a:t>
            </a:r>
            <a:r>
              <a:rPr lang="ru-RU" sz="1400" dirty="0" smtClean="0">
                <a:sym typeface="Symbol"/>
              </a:rPr>
              <a:t></a:t>
            </a:r>
            <a:endParaRPr lang="ru-RU" sz="1400" dirty="0"/>
          </a:p>
        </p:txBody>
      </p:sp>
    </p:spTree>
  </p:cSld>
  <p:clrMapOvr>
    <a:masterClrMapping/>
  </p:clrMapOvr>
  <p:transition spd="med" advTm="3000">
    <p:cove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67744" y="0"/>
            <a:ext cx="487927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07504" y="260648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Социальная педагогика. – 2012. - № 6</a:t>
            </a:r>
            <a:endParaRPr lang="ru-RU" sz="1400" dirty="0"/>
          </a:p>
        </p:txBody>
      </p:sp>
    </p:spTree>
  </p:cSld>
  <p:clrMapOvr>
    <a:masterClrMapping/>
  </p:clrMapOvr>
  <p:transition spd="med" advTm="15000">
    <p:cove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760" y="0"/>
            <a:ext cx="47526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188640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Социальная педагогика. – 2012. - № 6</a:t>
            </a:r>
            <a:endParaRPr lang="ru-RU" sz="1400" dirty="0"/>
          </a:p>
        </p:txBody>
      </p:sp>
    </p:spTree>
  </p:cSld>
  <p:clrMapOvr>
    <a:masterClrMapping/>
  </p:clrMapOvr>
  <p:transition spd="med" advTm="15000">
    <p:cove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76056" y="1124744"/>
            <a:ext cx="3888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БЕСПРИЗОРНИК</a:t>
            </a:r>
            <a:endParaRPr lang="ru-RU" sz="2000" cap="all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332656"/>
            <a:ext cx="4536504" cy="6202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020272" y="6381328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См.  содержание </a:t>
            </a:r>
            <a:r>
              <a:rPr lang="ru-RU" sz="1400" dirty="0" smtClean="0">
                <a:sym typeface="Symbol"/>
              </a:rPr>
              <a:t>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2492896"/>
            <a:ext cx="403244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sz="1600" dirty="0" smtClean="0"/>
              <a:t>Журнал предназначен для людей и учреждений, работающих в сфере профилактики детской безнадзорности и беспризорности. Кроме официальной информации (новости законодательства, статистическая и методическая информация) "Беспризорник" рассказывает о практическом опыте как отдельных организаций, так и целых регионов. На его страницах освещаются исторический и международный аспекты решения проблемы, пропагандируются идеи благотворительности и дела милосердия.</a:t>
            </a:r>
            <a:endParaRPr lang="ru-RU" sz="1600" dirty="0"/>
          </a:p>
        </p:txBody>
      </p:sp>
    </p:spTree>
  </p:cSld>
  <p:clrMapOvr>
    <a:masterClrMapping/>
  </p:clrMapOvr>
  <p:transition spd="med" advTm="15000">
    <p:cove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71800" y="104562"/>
            <a:ext cx="4464496" cy="675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79512" y="116633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Беспризорник. – 2012. –   № 6  </a:t>
            </a:r>
          </a:p>
          <a:p>
            <a:endParaRPr lang="ru-RU" sz="1400" dirty="0" smtClean="0"/>
          </a:p>
          <a:p>
            <a:r>
              <a:rPr lang="ru-RU" sz="1400" dirty="0" smtClean="0"/>
              <a:t>В номере:</a:t>
            </a:r>
          </a:p>
          <a:p>
            <a:endParaRPr lang="ru-RU" sz="1400" dirty="0"/>
          </a:p>
        </p:txBody>
      </p:sp>
    </p:spTree>
  </p:cSld>
  <p:clrMapOvr>
    <a:masterClrMapping/>
  </p:clrMapOvr>
  <p:transition spd="med" advTm="15000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476672"/>
            <a:ext cx="5256584" cy="1728192"/>
          </a:xfrm>
        </p:spPr>
        <p:txBody>
          <a:bodyPr>
            <a:normAutofit fontScale="90000"/>
          </a:bodyPr>
          <a:lstStyle/>
          <a:p>
            <a:pPr>
              <a:lnSpc>
                <a:spcPct val="114000"/>
              </a:lnSpc>
            </a:pPr>
            <a:r>
              <a:rPr lang="ru-RU" sz="3200" b="1" cap="all" dirty="0" smtClean="0">
                <a:solidFill>
                  <a:srgbClr val="1E4778"/>
                </a:solidFill>
                <a:latin typeface="Arial Narrow" pitchFamily="34" charset="0"/>
              </a:rPr>
              <a:t/>
            </a:r>
            <a:br>
              <a:rPr lang="ru-RU" sz="3200" b="1" cap="all" dirty="0" smtClean="0">
                <a:solidFill>
                  <a:srgbClr val="1E4778"/>
                </a:solidFill>
                <a:latin typeface="Arial Narrow" pitchFamily="34" charset="0"/>
              </a:rPr>
            </a:br>
            <a:r>
              <a:rPr lang="ru-RU" sz="4000" b="1" cap="all" spc="100" dirty="0" smtClean="0">
                <a:solidFill>
                  <a:srgbClr val="FF0000"/>
                </a:solidFill>
                <a:latin typeface="Arial Narrow" pitchFamily="34" charset="0"/>
              </a:rPr>
              <a:t>ОБЩЕПЕДАГОГИЧЕСКИЕ  ЖУРНАЛЫ </a:t>
            </a:r>
            <a:r>
              <a:rPr lang="ru-RU" sz="3600" b="1" cap="all" spc="100" dirty="0" smtClean="0">
                <a:solidFill>
                  <a:srgbClr val="1E4778"/>
                </a:solidFill>
                <a:latin typeface="Arial Narrow" pitchFamily="34" charset="0"/>
              </a:rPr>
              <a:t/>
            </a:r>
            <a:br>
              <a:rPr lang="ru-RU" sz="3600" b="1" cap="all" spc="100" dirty="0" smtClean="0">
                <a:solidFill>
                  <a:srgbClr val="1E4778"/>
                </a:solidFill>
                <a:latin typeface="Arial Narrow" pitchFamily="34" charset="0"/>
              </a:rPr>
            </a:br>
            <a:endParaRPr lang="ru-RU" sz="3600" b="1" cap="all" spc="100" dirty="0">
              <a:solidFill>
                <a:srgbClr val="1E4778"/>
              </a:solidFill>
              <a:latin typeface="Arial Narrow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24328" y="1988840"/>
            <a:ext cx="1368152" cy="1877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700808"/>
            <a:ext cx="136270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68144" y="4581128"/>
            <a:ext cx="1368152" cy="1902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9552" y="4581128"/>
            <a:ext cx="134140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11760" y="4581128"/>
            <a:ext cx="1445839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11960" y="4509120"/>
            <a:ext cx="1336791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644008" y="2636912"/>
            <a:ext cx="1152128" cy="1620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 cstate="email">
            <a:lum bright="24000"/>
          </a:blip>
          <a:srcRect/>
          <a:stretch>
            <a:fillRect/>
          </a:stretch>
        </p:blipFill>
        <p:spPr bwMode="auto">
          <a:xfrm>
            <a:off x="7596336" y="4581128"/>
            <a:ext cx="1330093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203848" y="2636912"/>
            <a:ext cx="1224135" cy="1563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835696" y="2636912"/>
            <a:ext cx="112786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940152" y="2636912"/>
            <a:ext cx="124357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7000">
    <p:cover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932040" y="476672"/>
            <a:ext cx="4032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СОЦИАЛЬНАЯ  РАБОТА</a:t>
            </a:r>
            <a:endParaRPr lang="ru-RU" sz="2000" cap="all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32040" y="2348880"/>
            <a:ext cx="4032448" cy="2284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Aft>
                <a:spcPts val="1200"/>
              </a:spcAft>
            </a:pPr>
            <a:r>
              <a:rPr lang="ru-RU" dirty="0" smtClean="0"/>
              <a:t>Журнал создан для распространения лучшего российского и международного опыта в решении задач по социальной защите населения и оказания социальной помощи различным категориям населения.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860032" y="1124744"/>
            <a:ext cx="4032448" cy="504056"/>
          </a:xfrm>
        </p:spPr>
        <p:txBody>
          <a:bodyPr>
            <a:noAutofit/>
          </a:bodyPr>
          <a:lstStyle/>
          <a:p>
            <a:pPr indent="85725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 </a:t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Н</a:t>
            </a:r>
            <a:r>
              <a:rPr lang="ru-RU" sz="1600" b="1" cap="all" dirty="0" smtClean="0"/>
              <a:t>аучно-ПОПУЛЯРНЫЙ  ЖУРНАЛ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476672"/>
            <a:ext cx="4357747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020272" y="6381328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См.  содержание </a:t>
            </a:r>
            <a:r>
              <a:rPr lang="ru-RU" sz="1400" dirty="0" smtClean="0">
                <a:sym typeface="Symbol"/>
              </a:rPr>
              <a:t></a:t>
            </a:r>
            <a:endParaRPr lang="ru-RU" sz="1400" dirty="0"/>
          </a:p>
        </p:txBody>
      </p:sp>
    </p:spTree>
  </p:cSld>
  <p:clrMapOvr>
    <a:masterClrMapping/>
  </p:clrMapOvr>
  <p:transition spd="med" advTm="15000">
    <p:cover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0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Социальная работа. – 2013. –   №1  </a:t>
            </a:r>
            <a:endParaRPr lang="ru-RU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 r="26763"/>
          <a:stretch>
            <a:fillRect/>
          </a:stretch>
        </p:blipFill>
        <p:spPr bwMode="auto">
          <a:xfrm>
            <a:off x="2843808" y="0"/>
            <a:ext cx="3962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5000">
    <p:cover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908720"/>
            <a:ext cx="7056784" cy="1152128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ru-RU" sz="4000" b="1" cap="all" spc="100" dirty="0" smtClean="0">
                <a:solidFill>
                  <a:srgbClr val="FF0000"/>
                </a:solidFill>
                <a:latin typeface="Arial Narrow" pitchFamily="34" charset="0"/>
              </a:rPr>
              <a:t>  ВОСПИТАНИЕ  ШКОЛЬНИКОВ</a:t>
            </a:r>
            <a:endParaRPr lang="ru-RU" sz="3600" b="1" cap="all" spc="100" dirty="0">
              <a:solidFill>
                <a:srgbClr val="1E4778"/>
              </a:solidFill>
              <a:latin typeface="Arial Narrow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3068960"/>
            <a:ext cx="168355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7784" y="3068960"/>
            <a:ext cx="1796819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60032" y="3356992"/>
            <a:ext cx="1639257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76256" y="3068960"/>
            <a:ext cx="168377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5000">
    <p:cover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932040" y="188640"/>
            <a:ext cx="4032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ВОСПИТАНИЕ  ШКОЛЬНИКОВ</a:t>
            </a:r>
            <a:endParaRPr lang="ru-RU" sz="2000" cap="all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644008" y="1268760"/>
            <a:ext cx="4248472" cy="576064"/>
          </a:xfrm>
        </p:spPr>
        <p:txBody>
          <a:bodyPr>
            <a:noAutofit/>
          </a:bodyPr>
          <a:lstStyle/>
          <a:p>
            <a:pPr indent="85725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 </a:t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ТЕОРЕТИЧЕСКИЙ И Н</a:t>
            </a:r>
            <a:r>
              <a:rPr lang="ru-RU" sz="1600" b="1" cap="all" dirty="0" smtClean="0"/>
              <a:t>аучно-МЕТОДИЧЕСКИЙ   ЖУРНАЛ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332656"/>
            <a:ext cx="4068134" cy="62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572000" y="2060848"/>
            <a:ext cx="4392488" cy="3984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>
              <a:lnSpc>
                <a:spcPct val="114000"/>
              </a:lnSpc>
              <a:spcAft>
                <a:spcPts val="1200"/>
              </a:spcAft>
            </a:pPr>
            <a:r>
              <a:rPr lang="ru-RU" dirty="0" smtClean="0"/>
              <a:t> Рубрики журнала:</a:t>
            </a:r>
          </a:p>
          <a:p>
            <a:pPr marL="363538" indent="-363538">
              <a:lnSpc>
                <a:spcPct val="114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ru-RU" sz="1600" dirty="0" smtClean="0"/>
              <a:t>Актуальные проблемы образования</a:t>
            </a:r>
          </a:p>
          <a:p>
            <a:pPr marL="363538" indent="-363538">
              <a:lnSpc>
                <a:spcPct val="114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ru-RU" sz="1600" dirty="0" smtClean="0"/>
              <a:t>Директору школы и его заместителю по воспитательной  работе</a:t>
            </a:r>
          </a:p>
          <a:p>
            <a:pPr marL="363538" indent="-363538">
              <a:lnSpc>
                <a:spcPct val="114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ru-RU" sz="1600" dirty="0" smtClean="0"/>
              <a:t>Социальному  педагогу</a:t>
            </a:r>
          </a:p>
          <a:p>
            <a:pPr marL="363538" indent="-363538">
              <a:lnSpc>
                <a:spcPct val="114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ru-RU" sz="1600" dirty="0" smtClean="0"/>
              <a:t>Педагогу дополнительного образования</a:t>
            </a:r>
          </a:p>
          <a:p>
            <a:pPr marL="363538" indent="-363538">
              <a:lnSpc>
                <a:spcPct val="114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ru-RU" sz="1600" dirty="0" smtClean="0"/>
              <a:t>Музейному педагогу</a:t>
            </a:r>
          </a:p>
          <a:p>
            <a:pPr marL="363538" indent="-363538">
              <a:lnSpc>
                <a:spcPct val="114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ru-RU" sz="1600" dirty="0" smtClean="0"/>
              <a:t> В детских и молодежных организациях</a:t>
            </a:r>
          </a:p>
          <a:p>
            <a:pPr marL="363538" indent="-363538">
              <a:lnSpc>
                <a:spcPct val="114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ru-RU" sz="1600" dirty="0" smtClean="0"/>
              <a:t>Для бесед с родителями</a:t>
            </a:r>
          </a:p>
          <a:p>
            <a:pPr marL="363538" indent="-363538">
              <a:lnSpc>
                <a:spcPct val="114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ru-RU" sz="1600" dirty="0" smtClean="0"/>
              <a:t>Здоровье</a:t>
            </a:r>
          </a:p>
          <a:p>
            <a:pPr marL="363538" indent="-363538">
              <a:lnSpc>
                <a:spcPct val="114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ru-RU" sz="1600" dirty="0" smtClean="0"/>
              <a:t>Публикация по вашей просьбе</a:t>
            </a:r>
          </a:p>
        </p:txBody>
      </p:sp>
    </p:spTree>
  </p:cSld>
  <p:clrMapOvr>
    <a:masterClrMapping/>
  </p:clrMapOvr>
  <p:transition spd="med" advTm="15000">
    <p:cover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355976" y="188640"/>
            <a:ext cx="46085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ВОСПИТАТЕЛЬНАЯ  РАБОТА  В  ШКОЛЕ</a:t>
            </a:r>
            <a:endParaRPr lang="ru-RU" sz="2000" cap="all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139952" y="1196752"/>
            <a:ext cx="4824536" cy="648072"/>
          </a:xfrm>
        </p:spPr>
        <p:txBody>
          <a:bodyPr>
            <a:noAutofit/>
          </a:bodyPr>
          <a:lstStyle/>
          <a:p>
            <a:pPr indent="85725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400" b="1" cap="all" dirty="0" smtClean="0"/>
              <a:t>профессионально-педагогическое издание, рассчитанное на самый широкий круг читателей - работников образования. </a:t>
            </a:r>
            <a:r>
              <a:rPr lang="ru-RU" sz="1400" dirty="0" smtClean="0"/>
              <a:t>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4" y="548680"/>
            <a:ext cx="3893111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139952" y="2420888"/>
            <a:ext cx="4824536" cy="3927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63538" algn="just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 журнале публикуются материалы по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63538" marR="0" lvl="0" indent="-363538" algn="just" defTabSz="914400" rtl="0" eaLnBrk="0" fontAlgn="base" latinLnBrk="0" hangingPunct="0">
              <a:lnSpc>
                <a:spcPct val="113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теории и методике воспитания,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63538" marR="0" lvl="0" indent="-363538" algn="just" defTabSz="914400" rtl="0" eaLnBrk="0" fontAlgn="base" latinLnBrk="0" hangingPunct="0">
              <a:lnSpc>
                <a:spcPct val="113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управлению и планированию воспитательной работы,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63538" marR="0" lvl="0" indent="-363538" algn="just" defTabSz="914400" rtl="0" eaLnBrk="0" fontAlgn="base" latinLnBrk="0" hangingPunct="0">
              <a:lnSpc>
                <a:spcPct val="113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способах и ориентирах в подготовке собственной концепции воспитания в школе,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63538" marR="0" lvl="0" indent="-363538" algn="just" defTabSz="914400" rtl="0" eaLnBrk="0" fontAlgn="base" latinLnBrk="0" hangingPunct="0">
              <a:lnSpc>
                <a:spcPct val="113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организации внеурочной воспитательной работы,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63538" marR="0" lvl="0" indent="-363538" algn="just" defTabSz="914400" rtl="0" eaLnBrk="0" fontAlgn="base" latinLnBrk="0" hangingPunct="0">
              <a:lnSpc>
                <a:spcPct val="113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интересные и продуктивные алгоритмы и технологии воспитания,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63538" marR="0" lvl="0" indent="-363538" algn="just" defTabSz="914400" rtl="0" eaLnBrk="0" fontAlgn="base" latinLnBrk="0" hangingPunct="0">
              <a:lnSpc>
                <a:spcPct val="113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сценарии интересных воспитательных мероприятий и пути их организации.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spd="med" advTm="15000">
    <p:cover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355976" y="188640"/>
            <a:ext cx="46085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ДУХОВНО-НРАВСТВЕННОЕ ВОСПИТАНИЕ </a:t>
            </a:r>
            <a:endParaRPr lang="ru-RU" sz="2000" cap="all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788024" y="1124744"/>
            <a:ext cx="3744416" cy="360040"/>
          </a:xfrm>
        </p:spPr>
        <p:txBody>
          <a:bodyPr>
            <a:noAutofit/>
          </a:bodyPr>
          <a:lstStyle/>
          <a:p>
            <a:pPr indent="85725">
              <a:lnSpc>
                <a:spcPct val="114000"/>
              </a:lnSpc>
              <a:spcBef>
                <a:spcPts val="0"/>
              </a:spcBef>
            </a:pPr>
            <a:r>
              <a:rPr lang="ru-RU" sz="1400" b="1" cap="all" dirty="0" smtClean="0"/>
              <a:t>НАУЧНО-ПРОСВЕТИТЕЛЬСКИЙ  ЖУРНАЛ</a:t>
            </a:r>
            <a:r>
              <a:rPr lang="ru-RU" sz="1400" dirty="0" smtClean="0"/>
              <a:t> </a:t>
            </a:r>
            <a:endParaRPr lang="ru-RU" sz="1600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499992" y="1950368"/>
            <a:ext cx="4536504" cy="427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lnSpc>
                <a:spcPct val="113000"/>
              </a:lnSpc>
              <a:spcBef>
                <a:spcPct val="0"/>
              </a:spcBef>
              <a:spcAft>
                <a:spcPts val="1200"/>
              </a:spcAft>
            </a:pPr>
            <a:r>
              <a:rPr lang="ru-RU" sz="1600" dirty="0" smtClean="0">
                <a:ea typeface="Times New Roman" pitchFamily="18" charset="0"/>
                <a:cs typeface="Times New Roman" pitchFamily="18" charset="0"/>
              </a:rPr>
              <a:t>ОСНОВНЫЕ РУБРИКИ ЖУРНАЛА: </a:t>
            </a:r>
          </a:p>
          <a:p>
            <a:pPr marL="363538" lvl="0" indent="-363538" algn="just" fontAlgn="base">
              <a:lnSpc>
                <a:spcPct val="113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ru-RU" sz="1600" dirty="0" smtClean="0">
                <a:ea typeface="Times New Roman" pitchFamily="18" charset="0"/>
                <a:cs typeface="Times New Roman" pitchFamily="18" charset="0"/>
              </a:rPr>
              <a:t> «Смысл жизни», </a:t>
            </a:r>
          </a:p>
          <a:p>
            <a:pPr marL="363538" lvl="0" indent="-363538" algn="just" fontAlgn="base">
              <a:lnSpc>
                <a:spcPct val="113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ru-RU" sz="1600" dirty="0" smtClean="0">
                <a:ea typeface="Times New Roman" pitchFamily="18" charset="0"/>
                <a:cs typeface="Times New Roman" pitchFamily="18" charset="0"/>
              </a:rPr>
              <a:t> «Забытая педагогика», </a:t>
            </a:r>
          </a:p>
          <a:p>
            <a:pPr marL="363538" lvl="0" indent="-363538" algn="just" fontAlgn="base">
              <a:lnSpc>
                <a:spcPct val="113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ru-RU" sz="1600" dirty="0" smtClean="0">
                <a:ea typeface="Times New Roman" pitchFamily="18" charset="0"/>
                <a:cs typeface="Times New Roman" pitchFamily="18" charset="0"/>
              </a:rPr>
              <a:t> «Современная православная педагогика», </a:t>
            </a:r>
          </a:p>
          <a:p>
            <a:pPr marL="363538" lvl="0" indent="-363538" algn="just" fontAlgn="base">
              <a:lnSpc>
                <a:spcPct val="113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ru-RU" sz="1600" dirty="0" smtClean="0">
                <a:ea typeface="Times New Roman" pitchFamily="18" charset="0"/>
                <a:cs typeface="Times New Roman" pitchFamily="18" charset="0"/>
              </a:rPr>
              <a:t> «Религиозная философия и современность», </a:t>
            </a:r>
          </a:p>
          <a:p>
            <a:pPr marL="363538" lvl="0" indent="-363538" algn="just" fontAlgn="base">
              <a:lnSpc>
                <a:spcPct val="113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ru-RU" sz="1600" dirty="0" smtClean="0">
                <a:ea typeface="Times New Roman" pitchFamily="18" charset="0"/>
                <a:cs typeface="Times New Roman" pitchFamily="18" charset="0"/>
              </a:rPr>
              <a:t> «Классика и современность», </a:t>
            </a:r>
          </a:p>
          <a:p>
            <a:pPr marL="363538" lvl="0" indent="-363538" algn="just" fontAlgn="base">
              <a:lnSpc>
                <a:spcPct val="113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ru-RU" sz="1600" dirty="0" smtClean="0">
                <a:ea typeface="Times New Roman" pitchFamily="18" charset="0"/>
                <a:cs typeface="Times New Roman" pitchFamily="18" charset="0"/>
              </a:rPr>
              <a:t> «Уроки на всю жизнь», </a:t>
            </a:r>
          </a:p>
          <a:p>
            <a:pPr marL="363538" lvl="0" indent="-363538" algn="just" fontAlgn="base">
              <a:lnSpc>
                <a:spcPct val="113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ru-RU" sz="1600" dirty="0" smtClean="0">
                <a:ea typeface="Times New Roman" pitchFamily="18" charset="0"/>
                <a:cs typeface="Times New Roman" pitchFamily="18" charset="0"/>
              </a:rPr>
              <a:t> «Опыт: православная гимназия», </a:t>
            </a:r>
          </a:p>
          <a:p>
            <a:pPr marL="363538" lvl="0" indent="-363538" algn="just" fontAlgn="base">
              <a:lnSpc>
                <a:spcPct val="113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ru-RU" sz="1600" dirty="0" smtClean="0">
                <a:ea typeface="Times New Roman" pitchFamily="18" charset="0"/>
                <a:cs typeface="Times New Roman" pitchFamily="18" charset="0"/>
              </a:rPr>
              <a:t> «Преподавателю “Основ православной культуры”», </a:t>
            </a:r>
          </a:p>
          <a:p>
            <a:pPr marL="363538" lvl="0" indent="-363538" algn="just" fontAlgn="base">
              <a:lnSpc>
                <a:spcPct val="113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ru-RU" sz="1600" dirty="0" smtClean="0">
                <a:ea typeface="Times New Roman" pitchFamily="18" charset="0"/>
                <a:cs typeface="Times New Roman" pitchFamily="18" charset="0"/>
              </a:rPr>
              <a:t> «Хрестоматия», </a:t>
            </a:r>
          </a:p>
          <a:p>
            <a:pPr marL="363538" lvl="0" indent="-363538" algn="just" fontAlgn="base">
              <a:lnSpc>
                <a:spcPct val="113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ru-RU" sz="1600" dirty="0" smtClean="0">
                <a:ea typeface="Times New Roman" pitchFamily="18" charset="0"/>
                <a:cs typeface="Times New Roman" pitchFamily="18" charset="0"/>
              </a:rPr>
              <a:t> «Паломничество» и др.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4" y="116631"/>
            <a:ext cx="4320480" cy="665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5000">
    <p:cover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355976" y="332656"/>
            <a:ext cx="4608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solidFill>
                  <a:srgbClr val="C00000"/>
                </a:solidFill>
                <a:latin typeface="Arial Narrow" pitchFamily="34" charset="0"/>
              </a:rPr>
              <a:t>Классный  руководитель </a:t>
            </a:r>
            <a:endParaRPr lang="ru-RU" sz="2000" cap="all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788024" y="1196752"/>
            <a:ext cx="4032448" cy="360040"/>
          </a:xfrm>
        </p:spPr>
        <p:txBody>
          <a:bodyPr>
            <a:noAutofit/>
          </a:bodyPr>
          <a:lstStyle/>
          <a:p>
            <a:pPr indent="85725">
              <a:lnSpc>
                <a:spcPct val="114000"/>
              </a:lnSpc>
              <a:spcBef>
                <a:spcPts val="0"/>
              </a:spcBef>
            </a:pPr>
            <a:r>
              <a:rPr lang="ru-RU" sz="1600" b="1" cap="all" dirty="0" smtClean="0"/>
              <a:t>НАУЧНО-методический  ЖУРНАЛ</a:t>
            </a:r>
            <a:r>
              <a:rPr lang="ru-RU" sz="1600" dirty="0" smtClean="0"/>
              <a:t> </a:t>
            </a:r>
            <a:endParaRPr lang="ru-RU" sz="1600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4" y="404664"/>
            <a:ext cx="4251821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355976" y="220486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Теория и практика воспитательной работы. Опыт воспитательной работы. Воспитательная система  школы.  Планирование и организация воспитательной работы.  Документальное обеспечение учебного процесса </a:t>
            </a:r>
          </a:p>
          <a:p>
            <a:endParaRPr lang="ru-RU" dirty="0" smtClean="0"/>
          </a:p>
          <a:p>
            <a:r>
              <a:rPr lang="ru-RU" dirty="0" smtClean="0"/>
              <a:t>Как работать с коллективом </a:t>
            </a:r>
          </a:p>
          <a:p>
            <a:endParaRPr lang="ru-RU" dirty="0" smtClean="0"/>
          </a:p>
          <a:p>
            <a:r>
              <a:rPr lang="ru-RU" dirty="0" smtClean="0"/>
              <a:t>Как работать с классом.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020272" y="6381328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См.  содержание </a:t>
            </a:r>
            <a:r>
              <a:rPr lang="ru-RU" sz="1400" dirty="0" smtClean="0">
                <a:sym typeface="Symbol"/>
              </a:rPr>
              <a:t></a:t>
            </a:r>
            <a:endParaRPr lang="ru-RU" sz="1400" dirty="0"/>
          </a:p>
        </p:txBody>
      </p:sp>
    </p:spTree>
  </p:cSld>
  <p:clrMapOvr>
    <a:masterClrMapping/>
  </p:clrMapOvr>
  <p:transition spd="med" advTm="15000">
    <p:cover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email"/>
          <a:srcRect l="6997" b="3529"/>
          <a:stretch>
            <a:fillRect/>
          </a:stretch>
        </p:blipFill>
        <p:spPr bwMode="auto">
          <a:xfrm>
            <a:off x="0" y="188640"/>
            <a:ext cx="4720108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35818" y="764704"/>
            <a:ext cx="4308182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652120" y="116632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Классный  руководитель. – 2013. –   № 2  </a:t>
            </a:r>
            <a:endParaRPr lang="ru-RU" sz="1400" dirty="0"/>
          </a:p>
        </p:txBody>
      </p:sp>
    </p:spTree>
  </p:cSld>
  <p:clrMapOvr>
    <a:masterClrMapping/>
  </p:clrMapOvr>
  <p:transition spd="med" advTm="15000">
    <p:cover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908720"/>
            <a:ext cx="7056784" cy="936104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ru-RU" sz="4000" b="1" cap="all" spc="100" dirty="0" smtClean="0">
                <a:solidFill>
                  <a:srgbClr val="FF0000"/>
                </a:solidFill>
                <a:latin typeface="Arial Narrow" pitchFamily="34" charset="0"/>
              </a:rPr>
              <a:t>  НАЧАЛЬНАЯ  ШКОЛА</a:t>
            </a:r>
            <a:endParaRPr lang="ru-RU" sz="3600" b="1" cap="all" spc="100" dirty="0">
              <a:solidFill>
                <a:srgbClr val="1E4778"/>
              </a:solidFill>
              <a:latin typeface="Arial Narrow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2492896"/>
            <a:ext cx="157242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7784" y="3428999"/>
            <a:ext cx="1872208" cy="253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8024" y="3429000"/>
            <a:ext cx="1800200" cy="2460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48264" y="2492896"/>
            <a:ext cx="1740335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5000">
    <p:cover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716016" y="620688"/>
            <a:ext cx="424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НАЧАЛЬНАЯ  ШКОЛА  </a:t>
            </a:r>
            <a:endParaRPr lang="ru-RU" sz="2000" cap="all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716016" y="1268760"/>
            <a:ext cx="4248472" cy="360040"/>
          </a:xfrm>
        </p:spPr>
        <p:txBody>
          <a:bodyPr>
            <a:noAutofit/>
          </a:bodyPr>
          <a:lstStyle/>
          <a:p>
            <a:pPr indent="85725">
              <a:lnSpc>
                <a:spcPct val="114000"/>
              </a:lnSpc>
              <a:spcBef>
                <a:spcPts val="0"/>
              </a:spcBef>
            </a:pPr>
            <a:r>
              <a:rPr lang="ru-RU" sz="1400" b="1" cap="all" dirty="0" smtClean="0"/>
              <a:t>ежемесячный научно-методический журнал</a:t>
            </a:r>
            <a:endParaRPr lang="ru-RU" sz="1600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4" y="188640"/>
            <a:ext cx="4680520" cy="6430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932040" y="3429000"/>
            <a:ext cx="4067944" cy="2024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3000"/>
              </a:lnSpc>
              <a:spcAft>
                <a:spcPts val="600"/>
              </a:spcAft>
            </a:pPr>
            <a:r>
              <a:rPr lang="ru-RU" sz="1600" dirty="0" smtClean="0"/>
              <a:t>Журнал «Начальная школа» является уникальным методическим пособием, универсальным по своему характеру: в нем публикуются материалы по всем предметам и курсам для каждого класса начальной школы, официальные документы Министерства образования и науки РФ.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7020272" y="6381328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См.  содержание </a:t>
            </a:r>
            <a:r>
              <a:rPr lang="ru-RU" sz="1400" dirty="0" smtClean="0">
                <a:sym typeface="Symbol"/>
              </a:rPr>
              <a:t></a:t>
            </a:r>
            <a:endParaRPr lang="ru-RU" sz="1400" dirty="0"/>
          </a:p>
        </p:txBody>
      </p:sp>
    </p:spTree>
  </p:cSld>
  <p:clrMapOvr>
    <a:masterClrMapping/>
  </p:clrMapOvr>
  <p:transition spd="med" advTm="10000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1628800"/>
            <a:ext cx="3456384" cy="504056"/>
          </a:xfrm>
        </p:spPr>
        <p:txBody>
          <a:bodyPr>
            <a:noAutofit/>
          </a:bodyPr>
          <a:lstStyle/>
          <a:p>
            <a:pPr indent="85725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 </a:t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spc="20" dirty="0" smtClean="0"/>
              <a:t>  </a:t>
            </a:r>
            <a:br>
              <a:rPr lang="ru-RU" sz="1600" b="1" spc="20" dirty="0" smtClean="0"/>
            </a:br>
            <a:r>
              <a:rPr lang="ru-RU" sz="1600" b="1" spc="20" dirty="0" smtClean="0"/>
              <a:t>Научный  журнал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620688"/>
            <a:ext cx="39604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Педагогическое  образование в России  </a:t>
            </a:r>
            <a:endParaRPr lang="ru-RU" sz="2000" cap="all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32040" y="3645024"/>
            <a:ext cx="396044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1600" dirty="0" smtClean="0"/>
              <a:t>Журнал Педагогическое образование в России адресован специалистам, работающим в учреждениях профессионального педагогического образования.</a:t>
            </a:r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88640"/>
            <a:ext cx="4572000" cy="652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164288" y="6309320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См. содержание </a:t>
            </a:r>
            <a:r>
              <a:rPr lang="ru-RU" sz="1400" dirty="0" smtClean="0">
                <a:sym typeface="Symbol"/>
              </a:rPr>
              <a:t></a:t>
            </a:r>
            <a:endParaRPr lang="ru-RU" sz="1400" dirty="0"/>
          </a:p>
        </p:txBody>
      </p:sp>
    </p:spTree>
  </p:cSld>
  <p:clrMapOvr>
    <a:masterClrMapping/>
  </p:clrMapOvr>
  <p:transition spd="med" advTm="5000">
    <p:cover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696" y="0"/>
            <a:ext cx="70556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0" y="188640"/>
            <a:ext cx="17636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Начальная  школа. – 2013. –   № 2  </a:t>
            </a:r>
          </a:p>
          <a:p>
            <a:endParaRPr lang="ru-RU" sz="1400" dirty="0" smtClean="0"/>
          </a:p>
          <a:p>
            <a:r>
              <a:rPr lang="ru-RU" sz="1400" dirty="0" smtClean="0"/>
              <a:t>Содержание</a:t>
            </a:r>
          </a:p>
          <a:p>
            <a:endParaRPr lang="ru-RU" sz="1400" dirty="0"/>
          </a:p>
        </p:txBody>
      </p:sp>
    </p:spTree>
  </p:cSld>
  <p:clrMapOvr>
    <a:masterClrMapping/>
  </p:clrMapOvr>
  <p:transition spd="med" advTm="15000">
    <p:cover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716016" y="2132856"/>
            <a:ext cx="424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Arial Narrow" pitchFamily="34" charset="0"/>
              </a:rPr>
              <a:t>НАЧАЛЬНАЯ</a:t>
            </a:r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  ШКОЛА  </a:t>
            </a:r>
            <a:endParaRPr lang="ru-RU" sz="2000" cap="all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788024" y="2996952"/>
            <a:ext cx="4248472" cy="360040"/>
          </a:xfrm>
        </p:spPr>
        <p:txBody>
          <a:bodyPr>
            <a:noAutofit/>
          </a:bodyPr>
          <a:lstStyle/>
          <a:p>
            <a:pPr indent="85725">
              <a:lnSpc>
                <a:spcPct val="114000"/>
              </a:lnSpc>
              <a:spcBef>
                <a:spcPts val="0"/>
              </a:spcBef>
            </a:pPr>
            <a:r>
              <a:rPr lang="ru-RU" sz="1400" b="1" cap="all" dirty="0" smtClean="0"/>
              <a:t>методический журнал ДЛЯ УЧИТЕЛЕЙ  НАЧАЛЬНОЙ  ШКОЛЫ</a:t>
            </a:r>
            <a:endParaRPr lang="ru-RU" sz="1600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60648"/>
            <a:ext cx="468052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020272" y="6381328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См.  содержание </a:t>
            </a:r>
            <a:r>
              <a:rPr lang="ru-RU" sz="1400" dirty="0" smtClean="0">
                <a:sym typeface="Symbol"/>
              </a:rPr>
              <a:t></a:t>
            </a:r>
            <a:endParaRPr lang="ru-RU" sz="1400" dirty="0"/>
          </a:p>
        </p:txBody>
      </p:sp>
    </p:spTree>
  </p:cSld>
  <p:clrMapOvr>
    <a:masterClrMapping/>
  </p:clrMapOvr>
  <p:transition spd="med" advTm="5000">
    <p:cover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0"/>
            <a:ext cx="4229801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436096" y="260648"/>
            <a:ext cx="35283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Начальная школа. – 2013. – февраль (№ 2) Содержание</a:t>
            </a:r>
          </a:p>
          <a:p>
            <a:pPr algn="r"/>
            <a:endParaRPr lang="ru-RU" sz="14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20072" y="4941168"/>
            <a:ext cx="363855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5000">
    <p:cover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716016" y="1052736"/>
            <a:ext cx="4248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НАЧАЛЬНАЯ  ШКОЛА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Всё для учителя!  </a:t>
            </a:r>
            <a:endParaRPr lang="ru-RU" sz="2000" cap="all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716016" y="2204864"/>
            <a:ext cx="4248472" cy="360040"/>
          </a:xfrm>
        </p:spPr>
        <p:txBody>
          <a:bodyPr>
            <a:noAutofit/>
          </a:bodyPr>
          <a:lstStyle/>
          <a:p>
            <a:pPr indent="85725">
              <a:lnSpc>
                <a:spcPct val="114000"/>
              </a:lnSpc>
              <a:spcBef>
                <a:spcPts val="0"/>
              </a:spcBef>
            </a:pPr>
            <a:r>
              <a:rPr lang="ru-RU" sz="1400" b="1" cap="all" dirty="0" smtClean="0"/>
              <a:t>НАУЧНО-МЕТОДИЧЕСКИЙ журнал</a:t>
            </a:r>
            <a:endParaRPr lang="ru-RU" sz="1600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16632"/>
            <a:ext cx="4824536" cy="6587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020272" y="6381328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См.  содержание </a:t>
            </a:r>
            <a:r>
              <a:rPr lang="ru-RU" sz="1400" dirty="0" smtClean="0">
                <a:sym typeface="Symbol"/>
              </a:rPr>
              <a:t></a:t>
            </a:r>
            <a:endParaRPr lang="ru-RU" sz="1400" dirty="0"/>
          </a:p>
        </p:txBody>
      </p:sp>
    </p:spTree>
  </p:cSld>
  <p:clrMapOvr>
    <a:masterClrMapping/>
  </p:clrMapOvr>
  <p:transition spd="med" advTm="15000">
    <p:cover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email"/>
          <a:srcRect b="45815"/>
          <a:stretch>
            <a:fillRect/>
          </a:stretch>
        </p:blipFill>
        <p:spPr bwMode="auto">
          <a:xfrm>
            <a:off x="683568" y="0"/>
            <a:ext cx="3667125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 cstate="email"/>
          <a:srcRect t="55006"/>
          <a:stretch>
            <a:fillRect/>
          </a:stretch>
        </p:blipFill>
        <p:spPr bwMode="auto">
          <a:xfrm>
            <a:off x="4716016" y="2564904"/>
            <a:ext cx="3667125" cy="3946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436096" y="260648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Начальная школа. Всё для учителя! – 2013. – февраль (№ 2)  </a:t>
            </a:r>
            <a:endParaRPr lang="ru-RU" sz="1400" dirty="0"/>
          </a:p>
        </p:txBody>
      </p:sp>
    </p:spTree>
  </p:cSld>
  <p:clrMapOvr>
    <a:masterClrMapping/>
  </p:clrMapOvr>
  <p:transition spd="med" advTm="15000">
    <p:cover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652120" y="836712"/>
            <a:ext cx="2736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ПЕДСОВЕТ </a:t>
            </a:r>
            <a:endParaRPr lang="ru-RU" sz="2000" cap="all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1" y="260648"/>
            <a:ext cx="4689301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076056" y="2780928"/>
            <a:ext cx="3744416" cy="72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ru-RU" dirty="0" smtClean="0"/>
              <a:t>Публикация материалов из опыта работ учителей начальной школы.</a:t>
            </a:r>
            <a:endParaRPr lang="ru-RU" dirty="0"/>
          </a:p>
        </p:txBody>
      </p:sp>
    </p:spTree>
  </p:cSld>
  <p:clrMapOvr>
    <a:masterClrMapping/>
  </p:clrMapOvr>
  <p:transition spd="med" advTm="6000">
    <p:cover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6768752" cy="936104"/>
          </a:xfrm>
        </p:spPr>
        <p:txBody>
          <a:bodyPr>
            <a:normAutofit fontScale="90000"/>
          </a:bodyPr>
          <a:lstStyle/>
          <a:p>
            <a:pPr>
              <a:lnSpc>
                <a:spcPct val="114000"/>
              </a:lnSpc>
            </a:pPr>
            <a:r>
              <a:rPr lang="ru-RU" sz="4000" b="1" cap="all" spc="100" dirty="0" smtClean="0">
                <a:solidFill>
                  <a:srgbClr val="FF0000"/>
                </a:solidFill>
                <a:latin typeface="Arial Narrow" pitchFamily="34" charset="0"/>
              </a:rPr>
              <a:t>  ДОШКОЛЬНАЯ  ПЕДАГОГИКА  </a:t>
            </a:r>
            <a:endParaRPr lang="ru-RU" sz="3600" b="1" cap="all" spc="100" dirty="0">
              <a:solidFill>
                <a:srgbClr val="1E4778"/>
              </a:solidFill>
              <a:latin typeface="Arial Narrow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8024" y="3645024"/>
            <a:ext cx="1656184" cy="2497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2348880"/>
            <a:ext cx="1968489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71800" y="3645024"/>
            <a:ext cx="173977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04248" y="2492896"/>
            <a:ext cx="1872208" cy="2473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5000">
    <p:cover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76056" y="1052736"/>
            <a:ext cx="38884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ДЕТСКИЙ САД. 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Всё для воспитателя!  </a:t>
            </a:r>
            <a:endParaRPr lang="ru-RU" sz="2000" cap="all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148064" y="2204864"/>
            <a:ext cx="3528392" cy="360040"/>
          </a:xfrm>
        </p:spPr>
        <p:txBody>
          <a:bodyPr>
            <a:noAutofit/>
          </a:bodyPr>
          <a:lstStyle/>
          <a:p>
            <a:pPr indent="85725">
              <a:lnSpc>
                <a:spcPct val="114000"/>
              </a:lnSpc>
              <a:spcBef>
                <a:spcPts val="0"/>
              </a:spcBef>
            </a:pPr>
            <a:r>
              <a:rPr lang="ru-RU" sz="1400" b="1" cap="all" dirty="0" smtClean="0"/>
              <a:t>НАУЧНО-МЕТОДИЧЕСКИЙ журнал</a:t>
            </a:r>
            <a:endParaRPr lang="ru-RU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4" y="188640"/>
            <a:ext cx="4752528" cy="660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020272" y="6381328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См.  содержание </a:t>
            </a:r>
            <a:r>
              <a:rPr lang="ru-RU" sz="1400" dirty="0" smtClean="0">
                <a:sym typeface="Symbol"/>
              </a:rPr>
              <a:t></a:t>
            </a:r>
            <a:endParaRPr lang="ru-RU" sz="1400" dirty="0"/>
          </a:p>
        </p:txBody>
      </p:sp>
    </p:spTree>
  </p:cSld>
  <p:clrMapOvr>
    <a:masterClrMapping/>
  </p:clrMapOvr>
  <p:transition spd="med" advTm="6000">
    <p:cover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332656"/>
            <a:ext cx="4254201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1484784"/>
            <a:ext cx="4320481" cy="4926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436096" y="260648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Детский сад. Всё для воспитателя! – 2013. – февраль (№ 2)  </a:t>
            </a:r>
            <a:endParaRPr lang="ru-RU" sz="1400" dirty="0"/>
          </a:p>
        </p:txBody>
      </p:sp>
    </p:spTree>
  </p:cSld>
  <p:clrMapOvr>
    <a:masterClrMapping/>
  </p:clrMapOvr>
  <p:transition spd="med" advTm="15000">
    <p:cover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716016" y="1052736"/>
            <a:ext cx="424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Дошкольное  воспитание  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004048" y="1700808"/>
            <a:ext cx="3960440" cy="360040"/>
          </a:xfrm>
        </p:spPr>
        <p:txBody>
          <a:bodyPr>
            <a:noAutofit/>
          </a:bodyPr>
          <a:lstStyle/>
          <a:p>
            <a:pPr indent="85725">
              <a:lnSpc>
                <a:spcPct val="114000"/>
              </a:lnSpc>
              <a:spcBef>
                <a:spcPts val="0"/>
              </a:spcBef>
            </a:pPr>
            <a:r>
              <a:rPr lang="ru-RU" sz="1400" b="1" cap="all" dirty="0" smtClean="0"/>
              <a:t>Научно-методический  журнал</a:t>
            </a:r>
            <a:endParaRPr lang="ru-RU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88640"/>
            <a:ext cx="4554112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004048" y="2708920"/>
            <a:ext cx="3851920" cy="1653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ru-RU" dirty="0" smtClean="0"/>
              <a:t>Издание для практических работников дошкольных учреждений, ученых, студентов педагогических вузов, колледжей, гувернеров и родителей.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020272" y="6381328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См.  содержание </a:t>
            </a:r>
            <a:r>
              <a:rPr lang="ru-RU" sz="1400" dirty="0" smtClean="0">
                <a:sym typeface="Symbol"/>
              </a:rPr>
              <a:t></a:t>
            </a:r>
            <a:endParaRPr lang="ru-RU" sz="1400" dirty="0"/>
          </a:p>
        </p:txBody>
      </p:sp>
    </p:spTree>
  </p:cSld>
  <p:clrMapOvr>
    <a:masterClrMapping/>
  </p:clrMapOvr>
  <p:transition spd="med" advTm="6000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499992" y="3068960"/>
            <a:ext cx="4472880" cy="3240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ru-RU" sz="1600" b="1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email"/>
          <a:srcRect b="45133"/>
          <a:stretch>
            <a:fillRect/>
          </a:stretch>
        </p:blipFill>
        <p:spPr bwMode="auto">
          <a:xfrm>
            <a:off x="2123728" y="764704"/>
            <a:ext cx="603885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07504" y="260648"/>
            <a:ext cx="20882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Педагогическое образование в России. – 2012. - № 4</a:t>
            </a:r>
            <a:endParaRPr lang="ru-RU" sz="1400" dirty="0"/>
          </a:p>
        </p:txBody>
      </p:sp>
    </p:spTree>
  </p:cSld>
  <p:clrMapOvr>
    <a:masterClrMapping/>
  </p:clrMapOvr>
  <p:transition spd="med" advTm="15000">
    <p:cover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712" y="116632"/>
            <a:ext cx="5693408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23528" y="0"/>
            <a:ext cx="16561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Дошкольное воспитание. – 2013. –   № 2.  </a:t>
            </a:r>
            <a:endParaRPr lang="ru-RU" sz="1400" dirty="0"/>
          </a:p>
        </p:txBody>
      </p:sp>
    </p:spTree>
  </p:cSld>
  <p:clrMapOvr>
    <a:masterClrMapping/>
  </p:clrMapOvr>
  <p:transition spd="med" advTm="15000">
    <p:cover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0"/>
            <a:ext cx="5955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308304" y="0"/>
            <a:ext cx="16561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Дошкольное воспитание. – 2013. –   № 2  </a:t>
            </a:r>
            <a:endParaRPr lang="ru-RU" sz="1400" dirty="0"/>
          </a:p>
        </p:txBody>
      </p:sp>
    </p:spTree>
  </p:cSld>
  <p:clrMapOvr>
    <a:masterClrMapping/>
  </p:clrMapOvr>
  <p:transition spd="med" advTm="15000">
    <p:cover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716016" y="836712"/>
            <a:ext cx="424847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УПРАВЛЕНИЕ</a:t>
            </a:r>
          </a:p>
          <a:p>
            <a:pPr algn="ctr"/>
            <a:r>
              <a:rPr lang="ru-RU" sz="2400" b="1" cap="small" dirty="0" smtClean="0">
                <a:solidFill>
                  <a:srgbClr val="C00000"/>
                </a:solidFill>
                <a:latin typeface="Arial Narrow" pitchFamily="34" charset="0"/>
              </a:rPr>
              <a:t>дошкольным  образовательным  учреждением    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1" y="260647"/>
            <a:ext cx="4320481" cy="6480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020272" y="6381328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См.  содержание </a:t>
            </a:r>
            <a:r>
              <a:rPr lang="ru-RU" sz="1400" dirty="0" smtClean="0">
                <a:sym typeface="Symbol"/>
              </a:rPr>
              <a:t></a:t>
            </a:r>
            <a:endParaRPr lang="ru-RU" sz="1400" dirty="0"/>
          </a:p>
        </p:txBody>
      </p:sp>
    </p:spTree>
  </p:cSld>
  <p:clrMapOvr>
    <a:masterClrMapping/>
  </p:clrMapOvr>
  <p:transition spd="med" advTm="6000">
    <p:cover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99792" y="0"/>
            <a:ext cx="5727422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0" y="116632"/>
            <a:ext cx="26277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Управление дошкольным образовательным  учреждением. – 2012. –   № 10  </a:t>
            </a:r>
            <a:endParaRPr lang="ru-RU" sz="1400" dirty="0"/>
          </a:p>
        </p:txBody>
      </p:sp>
    </p:spTree>
  </p:cSld>
  <p:clrMapOvr>
    <a:masterClrMapping/>
  </p:clrMapOvr>
  <p:transition spd="med" advTm="15000">
    <p:cover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696" y="116632"/>
            <a:ext cx="5178800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5000">
    <p:cover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148064" y="908720"/>
            <a:ext cx="3816424" cy="1746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РАСТЁМ  ВМЕСТЕ!</a:t>
            </a:r>
          </a:p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ru-RU" sz="2000" b="1" cap="all" dirty="0" smtClean="0">
                <a:solidFill>
                  <a:srgbClr val="FF0000"/>
                </a:solidFill>
              </a:rPr>
              <a:t>журнал ДЛЯ  ВОСПИТАТЕЛЕЙ  И РОДИТЕЛЕЙ  ДОШКОЛЬНИКОВ</a:t>
            </a:r>
            <a:endParaRPr lang="ru-RU" sz="20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algn="ctr"/>
            <a:endParaRPr lang="ru-RU" sz="2000" b="1" dirty="0" smtClean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88640"/>
            <a:ext cx="4878054" cy="64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020272" y="6381328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См.  содержание </a:t>
            </a:r>
            <a:r>
              <a:rPr lang="ru-RU" sz="1400" dirty="0" smtClean="0">
                <a:sym typeface="Symbol"/>
              </a:rPr>
              <a:t></a:t>
            </a:r>
            <a:endParaRPr lang="ru-RU" sz="1400" dirty="0"/>
          </a:p>
        </p:txBody>
      </p:sp>
    </p:spTree>
  </p:cSld>
  <p:clrMapOvr>
    <a:masterClrMapping/>
  </p:clrMapOvr>
  <p:transition spd="med" advTm="6000">
    <p:cover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/>
          <a:srcRect b="-997"/>
          <a:stretch>
            <a:fillRect/>
          </a:stretch>
        </p:blipFill>
        <p:spPr bwMode="auto">
          <a:xfrm>
            <a:off x="2987824" y="0"/>
            <a:ext cx="35283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7504" y="188640"/>
            <a:ext cx="2880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Растём вместе! Журнал для воспитателей и дошкольников. – 2013. – февраль (№ 2)  </a:t>
            </a:r>
            <a:endParaRPr lang="ru-RU" sz="1400" dirty="0"/>
          </a:p>
        </p:txBody>
      </p:sp>
    </p:spTree>
  </p:cSld>
  <p:clrMapOvr>
    <a:masterClrMapping/>
  </p:clrMapOvr>
  <p:transition spd="med" advTm="15000">
    <p:cover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196752"/>
            <a:ext cx="5976664" cy="936104"/>
          </a:xfrm>
        </p:spPr>
        <p:txBody>
          <a:bodyPr>
            <a:normAutofit fontScale="90000"/>
          </a:bodyPr>
          <a:lstStyle/>
          <a:p>
            <a:pPr>
              <a:lnSpc>
                <a:spcPct val="114000"/>
              </a:lnSpc>
            </a:pPr>
            <a:r>
              <a:rPr lang="ru-RU" sz="4000" b="1" cap="all" spc="100" dirty="0" smtClean="0">
                <a:solidFill>
                  <a:srgbClr val="FF0000"/>
                </a:solidFill>
                <a:latin typeface="Arial Narrow" pitchFamily="34" charset="0"/>
              </a:rPr>
              <a:t>  ФИЗИЧЕСКАЯ  КУЛЬТУРА  в школе   </a:t>
            </a:r>
            <a:endParaRPr lang="ru-RU" sz="3600" b="1" cap="all" spc="100" dirty="0">
              <a:solidFill>
                <a:srgbClr val="1E4778"/>
              </a:solidFill>
              <a:latin typeface="Arial Narrow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712" y="2996952"/>
            <a:ext cx="2088232" cy="267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8" y="2924944"/>
            <a:ext cx="199334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5000">
    <p:cover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292080" y="404664"/>
            <a:ext cx="3672408" cy="152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ФИЗИЧЕСКАЯ  КУЛЬТУРА </a:t>
            </a:r>
          </a:p>
          <a:p>
            <a:pPr algn="ctr">
              <a:lnSpc>
                <a:spcPct val="1140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В ШКОЛЕ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508104" y="2132856"/>
            <a:ext cx="3240360" cy="360040"/>
          </a:xfrm>
        </p:spPr>
        <p:txBody>
          <a:bodyPr>
            <a:noAutofit/>
          </a:bodyPr>
          <a:lstStyle/>
          <a:p>
            <a:pPr indent="85725">
              <a:lnSpc>
                <a:spcPct val="114000"/>
              </a:lnSpc>
              <a:spcBef>
                <a:spcPts val="0"/>
              </a:spcBef>
            </a:pPr>
            <a:r>
              <a:rPr lang="ru-RU" sz="1400" b="1" cap="all" dirty="0" smtClean="0"/>
              <a:t>  научно-методический  журнал</a:t>
            </a:r>
            <a:endParaRPr lang="ru-RU" sz="16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4" y="116632"/>
            <a:ext cx="5112568" cy="65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020272" y="6381328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См.  содержание </a:t>
            </a:r>
            <a:r>
              <a:rPr lang="ru-RU" sz="1400" dirty="0" smtClean="0">
                <a:sym typeface="Symbol"/>
              </a:rPr>
              <a:t></a:t>
            </a:r>
            <a:endParaRPr lang="ru-RU" sz="1400" dirty="0"/>
          </a:p>
        </p:txBody>
      </p:sp>
    </p:spTree>
  </p:cSld>
  <p:clrMapOvr>
    <a:masterClrMapping/>
  </p:clrMapOvr>
  <p:transition spd="med" advTm="15000">
    <p:cover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3728" y="116632"/>
            <a:ext cx="5745782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07504" y="188640"/>
            <a:ext cx="216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Физическая культура в школе. – 2013. – № 1.  </a:t>
            </a:r>
          </a:p>
          <a:p>
            <a:endParaRPr lang="ru-RU" sz="1400" dirty="0" smtClean="0"/>
          </a:p>
          <a:p>
            <a:r>
              <a:rPr lang="ru-RU" sz="1400" dirty="0" smtClean="0"/>
              <a:t>В номере:</a:t>
            </a:r>
            <a:endParaRPr lang="ru-RU" sz="1400" dirty="0"/>
          </a:p>
        </p:txBody>
      </p:sp>
    </p:spTree>
  </p:cSld>
  <p:clrMapOvr>
    <a:masterClrMapping/>
  </p:clrMapOvr>
  <p:transition spd="med" advTm="15000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499992" y="3068960"/>
            <a:ext cx="4472880" cy="3240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ru-RU" sz="1600" b="1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4288" y="260648"/>
            <a:ext cx="19797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Педагогическое образование в России. – 2012. - № 4</a:t>
            </a:r>
            <a:endParaRPr lang="ru-RU" sz="1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/>
          <a:srcRect t="54663" b="878"/>
          <a:stretch>
            <a:fillRect/>
          </a:stretch>
        </p:blipFill>
        <p:spPr bwMode="auto">
          <a:xfrm>
            <a:off x="1691680" y="0"/>
            <a:ext cx="5472608" cy="3701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/>
          <a:srcRect b="61876"/>
          <a:stretch>
            <a:fillRect/>
          </a:stretch>
        </p:blipFill>
        <p:spPr bwMode="auto">
          <a:xfrm>
            <a:off x="1691680" y="3645024"/>
            <a:ext cx="5472608" cy="305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5000">
    <p:cover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788024" y="620688"/>
            <a:ext cx="41764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ФИЗИЧЕСКАЯ  КУЛЬТУРА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ВСЁ  ДЛЯ  УЧИТЕЛЯ!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076056" y="2204864"/>
            <a:ext cx="3456384" cy="360040"/>
          </a:xfrm>
        </p:spPr>
        <p:txBody>
          <a:bodyPr>
            <a:noAutofit/>
          </a:bodyPr>
          <a:lstStyle/>
          <a:p>
            <a:pPr indent="85725">
              <a:lnSpc>
                <a:spcPct val="114000"/>
              </a:lnSpc>
              <a:spcBef>
                <a:spcPts val="0"/>
              </a:spcBef>
            </a:pPr>
            <a:r>
              <a:rPr lang="ru-RU" sz="1400" b="1" cap="all" dirty="0" smtClean="0"/>
              <a:t>  научно-методический  журнал</a:t>
            </a:r>
            <a:endParaRPr lang="ru-RU" sz="16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4" y="332656"/>
            <a:ext cx="461617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020272" y="6381328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См.  содержание </a:t>
            </a:r>
            <a:r>
              <a:rPr lang="ru-RU" sz="1400" dirty="0" smtClean="0">
                <a:sym typeface="Symbol"/>
              </a:rPr>
              <a:t></a:t>
            </a:r>
            <a:endParaRPr lang="ru-RU" sz="1400" dirty="0"/>
          </a:p>
        </p:txBody>
      </p:sp>
    </p:spTree>
  </p:cSld>
  <p:clrMapOvr>
    <a:masterClrMapping/>
  </p:clrMapOvr>
  <p:transition spd="med" advTm="15000">
    <p:cover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7504" y="188640"/>
            <a:ext cx="25202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Физическая культура в школе. – 2013. –  февраль (№ 2). </a:t>
            </a:r>
          </a:p>
          <a:p>
            <a:endParaRPr lang="ru-RU" sz="1400" dirty="0" smtClean="0"/>
          </a:p>
          <a:p>
            <a:r>
              <a:rPr lang="ru-RU" sz="1400" dirty="0" smtClean="0"/>
              <a:t>В номере: </a:t>
            </a:r>
          </a:p>
          <a:p>
            <a:endParaRPr lang="ru-RU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 t="5540"/>
          <a:stretch>
            <a:fillRect/>
          </a:stretch>
        </p:blipFill>
        <p:spPr bwMode="auto">
          <a:xfrm>
            <a:off x="3131840" y="0"/>
            <a:ext cx="3040063" cy="689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5000">
    <p:cover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59632" y="2780928"/>
            <a:ext cx="7056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cap="all" dirty="0" smtClean="0">
                <a:solidFill>
                  <a:srgbClr val="1E4778"/>
                </a:solidFill>
                <a:latin typeface="Arial Narrow" pitchFamily="34" charset="0"/>
              </a:rPr>
              <a:t>Благодарим   за внимание ! </a:t>
            </a:r>
            <a:endParaRPr lang="ru-RU" sz="4000" dirty="0"/>
          </a:p>
        </p:txBody>
      </p:sp>
    </p:spTree>
  </p:cSld>
  <p:clrMapOvr>
    <a:masterClrMapping/>
  </p:clrMapOvr>
  <p:transition spd="med" advTm="2000">
    <p:cover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2276872"/>
            <a:ext cx="7344816" cy="1827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600" b="1" cap="all" dirty="0" smtClean="0">
                <a:solidFill>
                  <a:srgbClr val="1E4778"/>
                </a:solidFill>
                <a:latin typeface="Arial Narrow" pitchFamily="34" charset="0"/>
              </a:rPr>
              <a:t>По интересующим вас вопросам обращайтесь в читальный зал библиотеки </a:t>
            </a:r>
          </a:p>
          <a:p>
            <a:pPr algn="ctr">
              <a:lnSpc>
                <a:spcPct val="150000"/>
              </a:lnSpc>
            </a:pPr>
            <a:r>
              <a:rPr lang="ru-RU" sz="2600" b="1" cap="all" dirty="0" smtClean="0">
                <a:solidFill>
                  <a:srgbClr val="1E4778"/>
                </a:solidFill>
                <a:latin typeface="Arial Narrow" pitchFamily="34" charset="0"/>
              </a:rPr>
              <a:t>филиала </a:t>
            </a:r>
            <a:r>
              <a:rPr lang="ru-RU" sz="2600" b="1" cap="all" dirty="0" err="1" smtClean="0">
                <a:solidFill>
                  <a:srgbClr val="1E4778"/>
                </a:solidFill>
                <a:latin typeface="Arial Narrow" pitchFamily="34" charset="0"/>
              </a:rPr>
              <a:t>омгпу</a:t>
            </a:r>
            <a:r>
              <a:rPr lang="ru-RU" sz="2600" b="1" cap="all" dirty="0" smtClean="0">
                <a:solidFill>
                  <a:srgbClr val="1E4778"/>
                </a:solidFill>
                <a:latin typeface="Arial Narrow" pitchFamily="34" charset="0"/>
              </a:rPr>
              <a:t> в г. Таре </a:t>
            </a:r>
            <a:endParaRPr lang="ru-RU" sz="2600" dirty="0"/>
          </a:p>
        </p:txBody>
      </p:sp>
    </p:spTree>
  </p:cSld>
  <p:clrMapOvr>
    <a:masterClrMapping/>
  </p:clrMapOvr>
  <p:transition spd="med" advTm="26000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020272" y="188640"/>
            <a:ext cx="19442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Педагогическое образование в России. – 2012. - № 4</a:t>
            </a:r>
            <a:endParaRPr lang="ru-RU" sz="14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email"/>
          <a:srcRect t="37313"/>
          <a:stretch>
            <a:fillRect/>
          </a:stretch>
        </p:blipFill>
        <p:spPr bwMode="auto">
          <a:xfrm>
            <a:off x="755576" y="548680"/>
            <a:ext cx="6056313" cy="5564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5000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68" y="1484784"/>
            <a:ext cx="2160240" cy="504056"/>
          </a:xfrm>
        </p:spPr>
        <p:txBody>
          <a:bodyPr>
            <a:noAutofit/>
          </a:bodyPr>
          <a:lstStyle/>
          <a:p>
            <a:pPr indent="85725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 </a:t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spc="20" dirty="0" smtClean="0"/>
              <a:t>  </a:t>
            </a:r>
            <a:br>
              <a:rPr lang="ru-RU" sz="1600" b="1" spc="20" dirty="0" smtClean="0"/>
            </a:br>
            <a:r>
              <a:rPr lang="ru-RU" sz="1600" b="1" spc="20" dirty="0" smtClean="0"/>
              <a:t>Научный  журнал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499992" y="3068960"/>
            <a:ext cx="4472880" cy="3240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ru-RU" sz="1600" b="1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6056" y="476672"/>
            <a:ext cx="3888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  ALMA MATER </a:t>
            </a:r>
            <a:endParaRPr lang="en-US" sz="2800" b="1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 Narrow" pitchFamily="34" charset="0"/>
              </a:rPr>
              <a:t>(ВЕСТНИК ВЫСШЕЙ ШКОЛЫ)   </a:t>
            </a:r>
            <a:endParaRPr lang="ru-RU" sz="2000" cap="all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48064" y="2564904"/>
            <a:ext cx="3816424" cy="356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1600" dirty="0" smtClean="0"/>
              <a:t>Публикует оригинальные и переводные научные статьи по философии и социологии образования, педагогике и психологии, теории, истории и современным проблемам высшего образования, аналитические и библиографические обзоры, дайджест специализированных российских и зарубежных периодических изданий.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1600" dirty="0" smtClean="0"/>
              <a:t>Решением ВАК России журнал включен в Перечень ведущих рецензируемых научных журналов и изданий.</a:t>
            </a:r>
            <a:endParaRPr lang="ru-RU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4" y="0"/>
            <a:ext cx="49311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020272" y="6381328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См.  содержание </a:t>
            </a:r>
            <a:r>
              <a:rPr lang="ru-RU" sz="1400" dirty="0" smtClean="0">
                <a:sym typeface="Symbol"/>
              </a:rPr>
              <a:t></a:t>
            </a:r>
            <a:endParaRPr lang="ru-RU" sz="1400" dirty="0"/>
          </a:p>
        </p:txBody>
      </p:sp>
    </p:spTree>
  </p:cSld>
  <p:clrMapOvr>
    <a:masterClrMapping/>
  </p:clrMapOvr>
  <p:transition spd="med" advTm="15000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">
      <a:dk1>
        <a:sysClr val="windowText" lastClr="000000"/>
      </a:dk1>
      <a:lt1>
        <a:sysClr val="window" lastClr="FFFFFF"/>
      </a:lt1>
      <a:dk2>
        <a:srgbClr val="04617B"/>
      </a:dk2>
      <a:lt2>
        <a:srgbClr val="9CE2EE"/>
      </a:lt2>
      <a:accent1>
        <a:srgbClr val="4CF6F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10291</TotalTime>
  <Words>1296</Words>
  <Application>Microsoft Office PowerPoint</Application>
  <PresentationFormat>Экран (4:3)</PresentationFormat>
  <Paragraphs>219</Paragraphs>
  <Slides>73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73</vt:i4>
      </vt:variant>
    </vt:vector>
  </HeadingPairs>
  <TitlesOfParts>
    <vt:vector size="74" baseType="lpstr">
      <vt:lpstr>Тема Office</vt:lpstr>
      <vt:lpstr> Неделя кафедры   ОБЩЕЙ   ПЕДАГОГИКИ    </vt:lpstr>
      <vt:lpstr>Презентация ПЕРИОДИЧЕСКИХ ИЗДАНИЙ     </vt:lpstr>
      <vt:lpstr> Новинки  ПЕРИОДИЧЕСКИх  ИЗДАНИй </vt:lpstr>
      <vt:lpstr> ОБЩЕПЕДАГОГИЧЕСКИЕ  ЖУРНАЛЫ  </vt:lpstr>
      <vt:lpstr>                    Научный  журнал                  </vt:lpstr>
      <vt:lpstr>Слайд 6</vt:lpstr>
      <vt:lpstr>Слайд 7</vt:lpstr>
      <vt:lpstr>Слайд 8</vt:lpstr>
      <vt:lpstr>                    Научный  журнал                  </vt:lpstr>
      <vt:lpstr>Слайд 10</vt:lpstr>
      <vt:lpstr>                  Научно-педагогический журнал                    </vt:lpstr>
      <vt:lpstr>Слайд 12</vt:lpstr>
      <vt:lpstr>Слайд 13</vt:lpstr>
      <vt:lpstr>                   ЕЖЕКВАРТАЛЬНЫЙ  НАУЧНО-ОБРАЗОВАТЕЛЬНЫЙ  ЖУРНАЛ                    </vt:lpstr>
      <vt:lpstr>Слайд 15</vt:lpstr>
      <vt:lpstr>Слайд 16</vt:lpstr>
      <vt:lpstr>                   Научно-теоретический практический журнал  российской академии образования                   </vt:lpstr>
      <vt:lpstr>Слайд 18</vt:lpstr>
      <vt:lpstr>                   РОССИЙСКИЙ  общественно-педагогический журнал                    </vt:lpstr>
      <vt:lpstr>                   ОБЩЕРОССИЙСКИЙ  НАУЧНЫЙ  ЖУРНАЛ   ПО ПЕДАГОГИКЕ ,  ПСИХОЛОГИИ,  ИСТОРИИ                   </vt:lpstr>
      <vt:lpstr>Слайд 21</vt:lpstr>
      <vt:lpstr>Слайд 22</vt:lpstr>
      <vt:lpstr>Слайд 23</vt:lpstr>
      <vt:lpstr>                   Научно-практический журнал                     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                   Научно-практический журнал                     </vt:lpstr>
      <vt:lpstr>Слайд 33</vt:lpstr>
      <vt:lpstr> СОЦИАЛЬНАЯ  ПЕДАГОГИКА СОЦИАЛЬНАЯ  РАБОТА </vt:lpstr>
      <vt:lpstr>                   Научно-ПРАКТИЧЕСКИЙ  ЖУРНАЛ  ДЛЯ СОЦИАЛЬНЫХ  РАБОТНИКОВ И ПЕДАГОГОВ                    </vt:lpstr>
      <vt:lpstr>Слайд 36</vt:lpstr>
      <vt:lpstr>Слайд 37</vt:lpstr>
      <vt:lpstr>Слайд 38</vt:lpstr>
      <vt:lpstr>Слайд 39</vt:lpstr>
      <vt:lpstr>                 Научно-ПОПУЛЯРНЫЙ  ЖУРНАЛ                 </vt:lpstr>
      <vt:lpstr>Слайд 41</vt:lpstr>
      <vt:lpstr>  ВОСПИТАНИЕ  ШКОЛЬНИКОВ</vt:lpstr>
      <vt:lpstr>                 ТЕОРЕТИЧЕСКИЙ И Научно-МЕТОДИЧЕСКИЙ   ЖУРНАЛ                 </vt:lpstr>
      <vt:lpstr>   профессионально-педагогическое издание, рассчитанное на самый широкий круг читателей - работников образования.    </vt:lpstr>
      <vt:lpstr>НАУЧНО-ПРОСВЕТИТЕЛЬСКИЙ  ЖУРНАЛ </vt:lpstr>
      <vt:lpstr>НАУЧНО-методический  ЖУРНАЛ </vt:lpstr>
      <vt:lpstr>Слайд 47</vt:lpstr>
      <vt:lpstr>  НАЧАЛЬНАЯ  ШКОЛА</vt:lpstr>
      <vt:lpstr>ежемесячный научно-методический журнал</vt:lpstr>
      <vt:lpstr>Слайд 50</vt:lpstr>
      <vt:lpstr>методический журнал ДЛЯ УЧИТЕЛЕЙ  НАЧАЛЬНОЙ  ШКОЛЫ</vt:lpstr>
      <vt:lpstr>Слайд 52</vt:lpstr>
      <vt:lpstr>НАУЧНО-МЕТОДИЧЕСКИЙ журнал</vt:lpstr>
      <vt:lpstr>Слайд 54</vt:lpstr>
      <vt:lpstr>Слайд 55</vt:lpstr>
      <vt:lpstr>  ДОШКОЛЬНАЯ  ПЕДАГОГИКА  </vt:lpstr>
      <vt:lpstr>НАУЧНО-МЕТОДИЧЕСКИЙ журнал</vt:lpstr>
      <vt:lpstr>Слайд 58</vt:lpstr>
      <vt:lpstr>Научно-методический  журнал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  ФИЗИЧЕСКАЯ  КУЛЬТУРА  в школе   </vt:lpstr>
      <vt:lpstr>  научно-методический  журнал</vt:lpstr>
      <vt:lpstr>Слайд 69</vt:lpstr>
      <vt:lpstr>  научно-методический  журнал</vt:lpstr>
      <vt:lpstr>Слайд 71</vt:lpstr>
      <vt:lpstr>Слайд 72</vt:lpstr>
      <vt:lpstr>Слайд 73</vt:lpstr>
    </vt:vector>
  </TitlesOfParts>
  <Company>lib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l1</dc:creator>
  <cp:lastModifiedBy>Admn</cp:lastModifiedBy>
  <cp:revision>1608</cp:revision>
  <dcterms:created xsi:type="dcterms:W3CDTF">2012-10-03T01:37:12Z</dcterms:created>
  <dcterms:modified xsi:type="dcterms:W3CDTF">2013-03-26T06:22:35Z</dcterms:modified>
</cp:coreProperties>
</file>