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4"/>
  </p:notesMasterIdLst>
  <p:sldIdLst>
    <p:sldId id="415" r:id="rId2"/>
    <p:sldId id="416" r:id="rId3"/>
    <p:sldId id="461" r:id="rId4"/>
    <p:sldId id="466" r:id="rId5"/>
    <p:sldId id="506" r:id="rId6"/>
    <p:sldId id="467" r:id="rId7"/>
    <p:sldId id="480" r:id="rId8"/>
    <p:sldId id="481" r:id="rId9"/>
    <p:sldId id="482" r:id="rId10"/>
    <p:sldId id="492" r:id="rId11"/>
    <p:sldId id="493" r:id="rId12"/>
    <p:sldId id="485" r:id="rId13"/>
    <p:sldId id="486" r:id="rId14"/>
    <p:sldId id="487" r:id="rId15"/>
    <p:sldId id="488" r:id="rId16"/>
    <p:sldId id="489" r:id="rId17"/>
    <p:sldId id="490" r:id="rId18"/>
    <p:sldId id="495" r:id="rId19"/>
    <p:sldId id="496" r:id="rId20"/>
    <p:sldId id="491" r:id="rId21"/>
    <p:sldId id="494" r:id="rId22"/>
    <p:sldId id="497" r:id="rId23"/>
    <p:sldId id="498" r:id="rId24"/>
    <p:sldId id="499" r:id="rId25"/>
    <p:sldId id="500" r:id="rId26"/>
    <p:sldId id="501" r:id="rId27"/>
    <p:sldId id="502" r:id="rId28"/>
    <p:sldId id="503" r:id="rId29"/>
    <p:sldId id="504" r:id="rId30"/>
    <p:sldId id="505" r:id="rId31"/>
    <p:sldId id="463" r:id="rId32"/>
    <p:sldId id="464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77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4660"/>
  </p:normalViewPr>
  <p:slideViewPr>
    <p:cSldViewPr>
      <p:cViewPr>
        <p:scale>
          <a:sx n="73" d="100"/>
          <a:sy n="73" d="100"/>
        </p:scale>
        <p:origin x="-274" y="-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74A63-CB4F-4745-9A71-AB3DC5B9587D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86FA3-01D9-4C99-AEE4-97B0E91C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7ED44-93FD-4FAF-811E-55B807A843F0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 advTm="15000">
    <p:cover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208912" cy="3672408"/>
          </a:xfrm>
        </p:spPr>
        <p:txBody>
          <a:bodyPr>
            <a:normAutofit fontScale="90000"/>
          </a:bodyPr>
          <a:lstStyle/>
          <a:p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/>
            </a:r>
            <a:b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</a:br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Неделя кафедры  </a:t>
            </a:r>
            <a:b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</a:br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математики и  экономики</a:t>
            </a:r>
            <a:b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</a:br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   </a:t>
            </a:r>
            <a:endParaRPr lang="ru-RU" sz="6000" b="1" cap="all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67544" y="980728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476672"/>
            <a:ext cx="4608512" cy="72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БИБЛИОТЕКА </a:t>
            </a:r>
          </a:p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ФИЛИАЛА  ОМГПУ В Г. ТАРЕ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 cstate="print"/>
          <a:srcRect l="4300" t="29480" r="83252" b="9261"/>
          <a:stretch>
            <a:fillRect/>
          </a:stretch>
        </p:blipFill>
        <p:spPr bwMode="auto">
          <a:xfrm>
            <a:off x="683568" y="332656"/>
            <a:ext cx="936104" cy="94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59832" y="6093296"/>
            <a:ext cx="2880320" cy="40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ТАРА – 2013 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 advTm="5000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499992" y="3068960"/>
            <a:ext cx="4472880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ru-RU" sz="1600" b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188640"/>
            <a:ext cx="4140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  Математика  в школе </a:t>
            </a:r>
            <a:endParaRPr lang="ru-RU" sz="2000" cap="all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1772816"/>
            <a:ext cx="4320480" cy="4153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just">
              <a:lnSpc>
                <a:spcPct val="114000"/>
              </a:lnSpc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1600" dirty="0" smtClean="0"/>
              <a:t>Как построить ход урока? </a:t>
            </a:r>
          </a:p>
          <a:p>
            <a:pPr marL="176213" indent="-176213" algn="just">
              <a:lnSpc>
                <a:spcPct val="114000"/>
              </a:lnSpc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1600" dirty="0" smtClean="0"/>
              <a:t>Как спланировать изложение той или иной темы? </a:t>
            </a:r>
          </a:p>
          <a:p>
            <a:pPr marL="176213" indent="-176213" algn="just">
              <a:lnSpc>
                <a:spcPct val="114000"/>
              </a:lnSpc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1600" dirty="0" smtClean="0"/>
              <a:t>Как наиболее грамотно составить поурочное планирование учебного материала по разным профилям школьного курса математики? </a:t>
            </a:r>
          </a:p>
          <a:p>
            <a:pPr marL="176213" indent="-176213" algn="just">
              <a:lnSpc>
                <a:spcPct val="114000"/>
              </a:lnSpc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1600" dirty="0" err="1" smtClean="0"/>
              <a:t>Как</a:t>
            </a:r>
            <a:r>
              <a:rPr lang="en-US" sz="1600" dirty="0" smtClean="0"/>
              <a:t> </a:t>
            </a:r>
            <a:r>
              <a:rPr lang="en-US" sz="1600" dirty="0" err="1" smtClean="0"/>
              <a:t>оптимально</a:t>
            </a:r>
            <a:r>
              <a:rPr lang="en-US" sz="1600" dirty="0" smtClean="0"/>
              <a:t> </a:t>
            </a:r>
            <a:r>
              <a:rPr lang="en-US" sz="1600" dirty="0" err="1" smtClean="0"/>
              <a:t>подобрать</a:t>
            </a:r>
            <a:r>
              <a:rPr lang="en-US" sz="1600" dirty="0" smtClean="0"/>
              <a:t> </a:t>
            </a:r>
            <a:r>
              <a:rPr lang="en-US" sz="1600" dirty="0" err="1" smtClean="0"/>
              <a:t>задания</a:t>
            </a:r>
            <a:r>
              <a:rPr lang="en-US" sz="1600" dirty="0" smtClean="0"/>
              <a:t> </a:t>
            </a:r>
            <a:r>
              <a:rPr lang="en-US" sz="1600" dirty="0" err="1" smtClean="0"/>
              <a:t>для</a:t>
            </a:r>
            <a:r>
              <a:rPr lang="en-US" sz="1600" dirty="0" smtClean="0"/>
              <a:t> </a:t>
            </a:r>
            <a:r>
              <a:rPr lang="en-US" sz="1600" dirty="0" err="1" smtClean="0"/>
              <a:t>проверки</a:t>
            </a:r>
            <a:r>
              <a:rPr lang="en-US" sz="1600" dirty="0" smtClean="0"/>
              <a:t> </a:t>
            </a:r>
            <a:r>
              <a:rPr lang="en-US" sz="1600" dirty="0" err="1" smtClean="0"/>
              <a:t>знаний</a:t>
            </a:r>
            <a:r>
              <a:rPr lang="en-US" sz="1600" dirty="0" smtClean="0"/>
              <a:t> </a:t>
            </a:r>
            <a:r>
              <a:rPr lang="en-US" sz="1600" dirty="0" err="1" smtClean="0"/>
              <a:t>школьников</a:t>
            </a:r>
            <a:r>
              <a:rPr lang="en-US" sz="1600" dirty="0" smtClean="0"/>
              <a:t>?</a:t>
            </a:r>
            <a:endParaRPr lang="ru-RU" sz="1600" dirty="0" smtClean="0"/>
          </a:p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/>
              <a:t>На эти «вечные» учительские вопросы Вы найдете квалифицированные ответы на страницах «Математики в школе». 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020272" y="6381328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См.  содержание </a:t>
            </a:r>
            <a:r>
              <a:rPr lang="ru-RU" sz="1400" dirty="0" smtClean="0">
                <a:sym typeface="Symbol"/>
              </a:rPr>
              <a:t></a:t>
            </a:r>
            <a:endParaRPr lang="ru-RU" sz="14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788024" y="692696"/>
            <a:ext cx="403244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85725" algn="ctr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br>
              <a:rPr kumimoji="0" lang="ru-RU" sz="1600" b="1" i="0" u="none" strike="noStrike" kern="1200" cap="none" spc="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Научно-теоретический</a:t>
            </a:r>
            <a:r>
              <a:rPr kumimoji="0" lang="ru-RU" sz="1600" b="1" i="0" u="none" strike="noStrike" kern="1200" cap="none" spc="2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 м</a:t>
            </a:r>
            <a:r>
              <a:rPr kumimoji="0" lang="ru-RU" sz="1600" b="1" i="0" u="none" strike="noStrike" kern="1200" cap="none" spc="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етодический  журнал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4377680" cy="565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628800"/>
            <a:ext cx="7416824" cy="504056"/>
          </a:xfrm>
        </p:spPr>
        <p:txBody>
          <a:bodyPr>
            <a:noAutofit/>
          </a:bodyPr>
          <a:lstStyle/>
          <a:p>
            <a:pPr indent="85725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 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spc="20" dirty="0" smtClean="0"/>
              <a:t>  </a:t>
            </a:r>
            <a:br>
              <a:rPr lang="ru-RU" sz="1600" b="1" spc="20" dirty="0" smtClean="0"/>
            </a:br>
            <a:r>
              <a:rPr lang="ru-RU" sz="1600" b="1" spc="20" dirty="0" smtClean="0"/>
              <a:t>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499992" y="3068960"/>
            <a:ext cx="4472880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ru-RU" sz="1600" b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39552" y="40749"/>
            <a:ext cx="8604448" cy="681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Содержание номера:</a:t>
            </a:r>
          </a:p>
          <a:p>
            <a:r>
              <a:rPr lang="ru-RU" sz="1600" b="1" dirty="0" smtClean="0"/>
              <a:t>АКТУАЛЬНАЯ ТЕМА</a:t>
            </a:r>
            <a:endParaRPr lang="ru-RU" sz="1600" dirty="0" smtClean="0"/>
          </a:p>
          <a:p>
            <a:r>
              <a:rPr lang="ru-RU" sz="1600" dirty="0" smtClean="0"/>
              <a:t>Методический анализ типичных ошибок школьников на ЕГЭ – 2013 по математике</a:t>
            </a:r>
          </a:p>
          <a:p>
            <a:r>
              <a:rPr lang="ru-RU" sz="1600" b="1" dirty="0" smtClean="0"/>
              <a:t>ЭКЗАМЕНЫ</a:t>
            </a:r>
            <a:endParaRPr lang="ru-RU" sz="1600" dirty="0" smtClean="0"/>
          </a:p>
          <a:p>
            <a:r>
              <a:rPr lang="ru-RU" sz="1600" dirty="0" smtClean="0"/>
              <a:t>Различные способы решения задачи С5 ЕГЭ: сравнительный анализ; ошибки и недочёты; оценивание  </a:t>
            </a:r>
          </a:p>
          <a:p>
            <a:r>
              <a:rPr lang="ru-RU" sz="1600" b="1" dirty="0" smtClean="0"/>
              <a:t>КОНСУЛЬТАЦИЯ</a:t>
            </a:r>
            <a:endParaRPr lang="ru-RU" sz="1600" dirty="0" smtClean="0"/>
          </a:p>
          <a:p>
            <a:r>
              <a:rPr lang="en-US" sz="1600" dirty="0" smtClean="0"/>
              <a:t>O</a:t>
            </a:r>
            <a:r>
              <a:rPr lang="ru-RU" sz="1600" dirty="0" smtClean="0"/>
              <a:t> геометрических свойствах парабол и гиперболы  </a:t>
            </a:r>
          </a:p>
          <a:p>
            <a:r>
              <a:rPr lang="ru-RU" sz="1600" b="1" dirty="0" smtClean="0"/>
              <a:t>ОЛИМПИАДЫ</a:t>
            </a:r>
            <a:endParaRPr lang="ru-RU" sz="1600" dirty="0" smtClean="0"/>
          </a:p>
          <a:p>
            <a:r>
              <a:rPr lang="ru-RU" sz="1600" dirty="0" smtClean="0"/>
              <a:t>Муниципальный этап </a:t>
            </a:r>
            <a:r>
              <a:rPr lang="en-US" sz="1600" dirty="0" smtClean="0"/>
              <a:t>XXXIX</a:t>
            </a:r>
            <a:r>
              <a:rPr lang="ru-RU" sz="1600" dirty="0" smtClean="0"/>
              <a:t> Всероссийской олимпиады школьников по математике в Московской области Часть 2  </a:t>
            </a:r>
          </a:p>
          <a:p>
            <a:r>
              <a:rPr lang="ru-RU" sz="1600" b="1" dirty="0" smtClean="0"/>
              <a:t>МЕТОДИЧЕСКИЙ СЕМИНАР</a:t>
            </a:r>
            <a:endParaRPr lang="ru-RU" sz="1600" dirty="0" smtClean="0"/>
          </a:p>
          <a:p>
            <a:r>
              <a:rPr lang="ru-RU" sz="1600" dirty="0" smtClean="0"/>
              <a:t>Геометрические задачи с практическим содержанием</a:t>
            </a:r>
          </a:p>
          <a:p>
            <a:r>
              <a:rPr lang="ru-RU" sz="1600" b="1" dirty="0" smtClean="0"/>
              <a:t>ТОЧКА ЗРЕНИЯ</a:t>
            </a:r>
            <a:endParaRPr lang="ru-RU" sz="1600" dirty="0" smtClean="0"/>
          </a:p>
          <a:p>
            <a:r>
              <a:rPr lang="ru-RU" sz="1600" dirty="0" smtClean="0"/>
              <a:t>Математические задачи или практические вопросы? </a:t>
            </a:r>
          </a:p>
          <a:p>
            <a:r>
              <a:rPr lang="ru-RU" sz="1600" b="1" dirty="0" smtClean="0"/>
              <a:t>ОТКРЫТЫЙ УРОК</a:t>
            </a:r>
            <a:endParaRPr lang="ru-RU" sz="1600" dirty="0" smtClean="0"/>
          </a:p>
          <a:p>
            <a:r>
              <a:rPr lang="ru-RU" sz="1600" dirty="0" smtClean="0"/>
              <a:t>Путешествие в страну Алатырь   </a:t>
            </a:r>
          </a:p>
          <a:p>
            <a:r>
              <a:rPr lang="ru-RU" sz="1600" dirty="0" smtClean="0"/>
              <a:t>Учебный исследовательский проект «”Квадратная” тригонометрия» Часть 1  </a:t>
            </a:r>
          </a:p>
          <a:p>
            <a:r>
              <a:rPr lang="ru-RU" sz="1600" b="1" dirty="0" smtClean="0"/>
              <a:t>ОСОБЫЕ ТОЧКИ </a:t>
            </a:r>
            <a:endParaRPr lang="ru-RU" sz="1600" dirty="0" smtClean="0"/>
          </a:p>
          <a:p>
            <a:r>
              <a:rPr lang="ru-RU" sz="1600" dirty="0" smtClean="0"/>
              <a:t>Баба-ЕГЭ. Хроники </a:t>
            </a:r>
          </a:p>
          <a:p>
            <a:r>
              <a:rPr lang="ru-RU" sz="1600" b="1" dirty="0" smtClean="0"/>
              <a:t>НАУЧНО-ПОПУЛЯРНЫЙ ОТДЕЛ</a:t>
            </a:r>
            <a:endParaRPr lang="ru-RU" sz="1600" dirty="0" smtClean="0"/>
          </a:p>
          <a:p>
            <a:r>
              <a:rPr lang="ru-RU" sz="1600" dirty="0" err="1" smtClean="0"/>
              <a:t>Нетленка</a:t>
            </a:r>
            <a:r>
              <a:rPr lang="ru-RU" sz="1600" dirty="0" smtClean="0"/>
              <a:t>: «Занимательной физике» - 100 лет! </a:t>
            </a:r>
          </a:p>
          <a:p>
            <a:r>
              <a:rPr lang="ru-RU" sz="1600" dirty="0" smtClean="0"/>
              <a:t>Физика для всех  </a:t>
            </a:r>
          </a:p>
          <a:p>
            <a:r>
              <a:rPr lang="ru-RU" sz="1600" b="1" dirty="0" smtClean="0"/>
              <a:t>ДЕЯТЕЛИ НАУКИ И ПРОСВЕЩЕНИЯ</a:t>
            </a:r>
            <a:endParaRPr lang="ru-RU" sz="1600" dirty="0" smtClean="0"/>
          </a:p>
          <a:p>
            <a:r>
              <a:rPr lang="ru-RU" sz="1600" dirty="0" smtClean="0"/>
              <a:t>Автографы А.Н. Колмогорова  </a:t>
            </a:r>
          </a:p>
          <a:p>
            <a:r>
              <a:rPr lang="ru-RU" sz="1600" b="1" dirty="0" smtClean="0"/>
              <a:t>ЗАДАЧИ</a:t>
            </a:r>
            <a:endParaRPr lang="ru-RU" sz="1600" dirty="0" smtClean="0"/>
          </a:p>
          <a:p>
            <a:r>
              <a:rPr lang="ru-RU" sz="1600" dirty="0" smtClean="0"/>
              <a:t>Задачи 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96136" y="116632"/>
            <a:ext cx="3168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ru-RU" sz="1400" dirty="0" smtClean="0"/>
              <a:t>Математика в школе. - 2013. - № 8.</a:t>
            </a:r>
            <a:endParaRPr lang="ru-RU" sz="1400" dirty="0"/>
          </a:p>
        </p:txBody>
      </p:sp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499992" y="3068960"/>
            <a:ext cx="4472880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ru-RU" sz="1600" b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692696"/>
            <a:ext cx="4104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  </a:t>
            </a:r>
            <a:r>
              <a:rPr lang="ru-RU" sz="2800" b="1" cap="all" dirty="0" smtClean="0">
                <a:solidFill>
                  <a:srgbClr val="C00000"/>
                </a:solidFill>
                <a:latin typeface="Arial Narrow" pitchFamily="34" charset="0"/>
              </a:rPr>
              <a:t>Математика </a:t>
            </a:r>
            <a:endParaRPr lang="ru-RU" sz="2000" cap="all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92080" y="2852936"/>
            <a:ext cx="3672408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2000" dirty="0" smtClean="0"/>
              <a:t>ТЕМА  НОМЕРА:  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2000" dirty="0" smtClean="0"/>
              <a:t>ОТКУДА  БЕРУТСЯ  ЗАДАЧИ?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020272" y="6381328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См.  содержание </a:t>
            </a:r>
            <a:r>
              <a:rPr lang="ru-RU" sz="1400" dirty="0" smtClean="0">
                <a:sym typeface="Symbol"/>
              </a:rPr>
              <a:t></a:t>
            </a:r>
            <a:endParaRPr lang="ru-RU" sz="14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220072" y="1268760"/>
            <a:ext cx="345638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85725" algn="ctr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br>
              <a:rPr kumimoji="0" lang="ru-RU" sz="1600" b="1" i="0" u="none" strike="noStrike" kern="1200" cap="none" spc="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Методический  журнал для учителей математики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767743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0"/>
            <a:ext cx="49970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23528" y="188640"/>
            <a:ext cx="230425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dirty="0" smtClean="0"/>
              <a:t>Математика. – 2013. - № 9.</a:t>
            </a:r>
          </a:p>
          <a:p>
            <a:pPr>
              <a:spcAft>
                <a:spcPts val="1200"/>
              </a:spcAft>
            </a:pPr>
            <a:r>
              <a:rPr lang="ru-RU" sz="1400" dirty="0" smtClean="0"/>
              <a:t>В номере:</a:t>
            </a:r>
            <a:endParaRPr lang="ru-RU" sz="1400" dirty="0"/>
          </a:p>
        </p:txBody>
      </p:sp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499992" y="3068960"/>
            <a:ext cx="4472880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ru-RU" sz="1600" b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332656"/>
            <a:ext cx="3816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  Математика. Всё для учителя! </a:t>
            </a:r>
            <a:endParaRPr lang="ru-RU" sz="2000" cap="all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92080" y="2348880"/>
            <a:ext cx="3672408" cy="3773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Рубрики журнала:</a:t>
            </a:r>
          </a:p>
          <a:p>
            <a:pPr marL="363538" lvl="0" indent="-269875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dirty="0" smtClean="0"/>
              <a:t>Ступени профессионализма</a:t>
            </a:r>
          </a:p>
          <a:p>
            <a:pPr marL="363538" lvl="0" indent="-269875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dirty="0" smtClean="0"/>
              <a:t>Методический ларец</a:t>
            </a:r>
          </a:p>
          <a:p>
            <a:pPr marL="363538" lvl="0" indent="-269875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dirty="0" smtClean="0"/>
              <a:t>Внимание, конкурс</a:t>
            </a:r>
          </a:p>
          <a:p>
            <a:pPr marL="363538" lvl="0" indent="-269875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dirty="0" smtClean="0"/>
              <a:t>Калейдоскоп уроков</a:t>
            </a:r>
          </a:p>
          <a:p>
            <a:pPr marL="363538" lvl="0" indent="-269875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dirty="0" smtClean="0"/>
              <a:t>Дидактическая библиотека</a:t>
            </a:r>
          </a:p>
          <a:p>
            <a:pPr marL="363538" lvl="0" indent="-269875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dirty="0" smtClean="0"/>
              <a:t>Грани математики</a:t>
            </a:r>
          </a:p>
          <a:p>
            <a:pPr marL="363538" lvl="0" indent="-269875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dirty="0" smtClean="0"/>
              <a:t>Готовимся к олимпиадам</a:t>
            </a:r>
          </a:p>
          <a:p>
            <a:pPr marL="363538" lvl="0" indent="-269875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dirty="0" smtClean="0"/>
              <a:t>Когда закончились уроки</a:t>
            </a:r>
          </a:p>
          <a:p>
            <a:pPr marL="363538" lvl="0" indent="-269875">
              <a:lnSpc>
                <a:spcPct val="150000"/>
              </a:lnSpc>
              <a:buFont typeface="Wingdings" pitchFamily="2" charset="2"/>
              <a:buChar char="q"/>
            </a:pPr>
            <a:r>
              <a:rPr lang="uk-UA" sz="1600" dirty="0" smtClean="0"/>
              <a:t>Серенада </a:t>
            </a:r>
            <a:r>
              <a:rPr lang="uk-UA" sz="1600" dirty="0" err="1" smtClean="0"/>
              <a:t>математике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020272" y="6381328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См.  содержание </a:t>
            </a:r>
            <a:r>
              <a:rPr lang="ru-RU" sz="1400" dirty="0" smtClean="0">
                <a:sym typeface="Symbol"/>
              </a:rPr>
              <a:t></a:t>
            </a:r>
            <a:endParaRPr lang="ru-RU" sz="14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220072" y="1340768"/>
            <a:ext cx="345638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85725" algn="ctr" defTabSz="914400" rtl="0" eaLnBrk="1" fontAlgn="auto" latinLnBrk="0" hangingPunct="1">
              <a:lnSpc>
                <a:spcPct val="114000"/>
              </a:lnSpc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Научно-</a:t>
            </a:r>
            <a:r>
              <a:rPr kumimoji="0" lang="ru-RU" sz="1600" b="1" i="0" u="none" strike="noStrike" kern="1200" cap="none" spc="2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</a:t>
            </a:r>
            <a:r>
              <a:rPr kumimoji="0" lang="ru-RU" sz="1600" b="1" i="0" u="none" strike="noStrike" kern="1200" cap="none" spc="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етодический  журнал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80963"/>
            <a:ext cx="4921250" cy="677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499992" y="3068960"/>
            <a:ext cx="4472880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ru-RU" sz="1600" b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t="63121"/>
          <a:stretch>
            <a:fillRect/>
          </a:stretch>
        </p:blipFill>
        <p:spPr bwMode="auto">
          <a:xfrm>
            <a:off x="4716016" y="2420888"/>
            <a:ext cx="4104457" cy="3966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 b="38358"/>
          <a:stretch>
            <a:fillRect/>
          </a:stretch>
        </p:blipFill>
        <p:spPr bwMode="auto">
          <a:xfrm>
            <a:off x="395536" y="116632"/>
            <a:ext cx="4104456" cy="663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364088" y="116632"/>
            <a:ext cx="35283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ru-RU" sz="1400" dirty="0" smtClean="0"/>
              <a:t>Математика. Всё для учителя! - 2013. - № 9.</a:t>
            </a:r>
          </a:p>
        </p:txBody>
      </p:sp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499992" y="3068960"/>
            <a:ext cx="4472880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ru-RU" sz="1600" b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332656"/>
            <a:ext cx="3312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  </a:t>
            </a:r>
            <a:r>
              <a:rPr lang="ru-RU" sz="2800" b="1" cap="all" spc="130" dirty="0" smtClean="0">
                <a:solidFill>
                  <a:srgbClr val="C00000"/>
                </a:solidFill>
                <a:latin typeface="Arial Narrow" pitchFamily="34" charset="0"/>
              </a:rPr>
              <a:t>КВАНТ </a:t>
            </a:r>
            <a:endParaRPr lang="ru-RU" sz="2000" cap="all" spc="13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4048" y="1844824"/>
            <a:ext cx="3960440" cy="4316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0" indent="-269875">
              <a:lnSpc>
                <a:spcPct val="114000"/>
              </a:lnSpc>
              <a:spcAft>
                <a:spcPts val="600"/>
              </a:spcAft>
            </a:pPr>
            <a:r>
              <a:rPr lang="ru-RU" dirty="0" smtClean="0"/>
              <a:t>Рубрики  журнала:</a:t>
            </a:r>
          </a:p>
          <a:p>
            <a:pPr marL="269875" lvl="0" indent="-269875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500" dirty="0" smtClean="0"/>
              <a:t>К 150-ЛЕТИЮ А. Н. КРЫЛОВА</a:t>
            </a:r>
          </a:p>
          <a:p>
            <a:pPr marL="269875" lvl="0" indent="-269875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500" dirty="0" smtClean="0"/>
              <a:t>ИЗ ИСТОРИИ НАУКИ</a:t>
            </a:r>
          </a:p>
          <a:p>
            <a:pPr marL="269875" lvl="0" indent="-269875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500" dirty="0" smtClean="0"/>
              <a:t>ЗАДАЧНИК  «КВАНТА»</a:t>
            </a:r>
          </a:p>
          <a:p>
            <a:pPr marL="269875" lvl="0" indent="-269875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500" dirty="0" smtClean="0"/>
              <a:t>«КВАНТ»  ДЛЯ МЛАДШИХ  ШКОЛЬНИКОВ</a:t>
            </a:r>
          </a:p>
          <a:p>
            <a:pPr marL="269875" lvl="0" indent="-269875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500" dirty="0" smtClean="0"/>
              <a:t>КАЛЕЙДОСКОП  «КВАНТА»</a:t>
            </a:r>
          </a:p>
          <a:p>
            <a:pPr marL="269875" lvl="0" indent="-269875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500" dirty="0" smtClean="0"/>
              <a:t>ШКОЛА  В «КВАНТЕ»</a:t>
            </a:r>
          </a:p>
          <a:p>
            <a:pPr marL="269875" lvl="0" indent="-269875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500" dirty="0" smtClean="0"/>
              <a:t>ФИЗИЧЕСКИЙ  ФАКУЛЬТАТИВ</a:t>
            </a:r>
          </a:p>
          <a:p>
            <a:pPr marL="269875" lvl="0" indent="-269875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500" dirty="0" smtClean="0"/>
              <a:t>МАТЕМАТИЧЕСКИЙ  КРУЖОК</a:t>
            </a:r>
          </a:p>
          <a:p>
            <a:pPr marL="269875" lvl="0" indent="-269875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500" dirty="0" smtClean="0"/>
              <a:t>ПРАКТИКУМ  АБИТУРИЕНТА</a:t>
            </a:r>
          </a:p>
          <a:p>
            <a:pPr marL="269875" lvl="0" indent="-269875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500" dirty="0" smtClean="0"/>
              <a:t>ОЛИМПИАДЫ</a:t>
            </a:r>
          </a:p>
          <a:p>
            <a:pPr marL="269875" lvl="0" indent="-269875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500" dirty="0" smtClean="0"/>
              <a:t>ИНФОРМАЦИЯ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020272" y="6381328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См.  содержание </a:t>
            </a:r>
            <a:r>
              <a:rPr lang="ru-RU" sz="1400" dirty="0" smtClean="0">
                <a:sym typeface="Symbol"/>
              </a:rPr>
              <a:t></a:t>
            </a:r>
            <a:endParaRPr lang="ru-RU" sz="14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148064" y="908720"/>
            <a:ext cx="381642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85725" algn="ctr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br>
              <a:rPr kumimoji="0" lang="ru-RU" sz="1600" b="1" i="0" u="none" strike="noStrike" kern="1200" cap="none" spc="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Научно-популярный физико-математический журнал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4859769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1628800"/>
            <a:ext cx="3816424" cy="504056"/>
          </a:xfrm>
        </p:spPr>
        <p:txBody>
          <a:bodyPr>
            <a:noAutofit/>
          </a:bodyPr>
          <a:lstStyle/>
          <a:p>
            <a:pPr indent="85725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 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spc="20" dirty="0" smtClean="0"/>
              <a:t>  </a:t>
            </a:r>
            <a:br>
              <a:rPr lang="ru-RU" sz="1600" b="1" spc="20" dirty="0" smtClean="0"/>
            </a:br>
            <a:r>
              <a:rPr lang="ru-RU" sz="1600" b="1" spc="20" dirty="0" smtClean="0"/>
              <a:t>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0"/>
            <a:ext cx="46554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79512" y="188640"/>
            <a:ext cx="230425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dirty="0" smtClean="0"/>
              <a:t>Квант.  - 2013. - № 3.</a:t>
            </a:r>
          </a:p>
          <a:p>
            <a:pPr>
              <a:spcAft>
                <a:spcPts val="1200"/>
              </a:spcAft>
            </a:pPr>
            <a:r>
              <a:rPr lang="ru-RU" sz="1400" dirty="0" smtClean="0"/>
              <a:t>В номере:</a:t>
            </a:r>
            <a:endParaRPr lang="ru-RU" sz="1400" dirty="0"/>
          </a:p>
        </p:txBody>
      </p:sp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2708920"/>
            <a:ext cx="3456384" cy="1152128"/>
          </a:xfrm>
        </p:spPr>
        <p:txBody>
          <a:bodyPr>
            <a:noAutofit/>
          </a:bodyPr>
          <a:lstStyle/>
          <a:p>
            <a:pPr indent="85725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 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spc="20" dirty="0" smtClean="0"/>
              <a:t>  </a:t>
            </a:r>
            <a:br>
              <a:rPr lang="ru-RU" sz="1600" b="1" spc="20" dirty="0" smtClean="0"/>
            </a:br>
            <a:r>
              <a:rPr lang="ru-RU" sz="1600" b="1" spc="20" dirty="0" smtClean="0"/>
              <a:t>Международный учебно-методический  журнал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980728"/>
            <a:ext cx="396044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ЭКОНОМИКА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</a:rPr>
              <a:t>Вопросы школьного экономического образования</a:t>
            </a:r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  </a:t>
            </a:r>
            <a:endParaRPr lang="ru-RU" sz="2000" cap="all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4288" y="6309320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См. содержание </a:t>
            </a:r>
            <a:r>
              <a:rPr lang="ru-RU" sz="1400" dirty="0" smtClean="0">
                <a:sym typeface="Symbol"/>
              </a:rPr>
              <a:t></a:t>
            </a:r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392488" cy="621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5000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764704"/>
            <a:ext cx="6840760" cy="5815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347864" y="260648"/>
            <a:ext cx="57961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ru-RU" sz="1400" dirty="0" smtClean="0">
                <a:latin typeface="Arial Narrow" pitchFamily="34" charset="0"/>
              </a:rPr>
              <a:t>Экономика. Вопросы школьного экономического образования. – 2013. - № 2.</a:t>
            </a:r>
            <a:endParaRPr lang="ru-RU" sz="1400" dirty="0"/>
          </a:p>
        </p:txBody>
      </p:sp>
    </p:spTree>
  </p:cSld>
  <p:clrMapOvr>
    <a:masterClrMapping/>
  </p:clrMapOvr>
  <p:transition spd="med" advTm="5000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276872"/>
            <a:ext cx="7776864" cy="1584176"/>
          </a:xfrm>
        </p:spPr>
        <p:txBody>
          <a:bodyPr>
            <a:normAutofit fontScale="90000"/>
          </a:bodyPr>
          <a:lstStyle/>
          <a:p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Презентация </a:t>
            </a:r>
            <a:r>
              <a:rPr lang="ru-RU" sz="5300" b="1" cap="all" dirty="0" smtClean="0">
                <a:solidFill>
                  <a:srgbClr val="1E4778"/>
                </a:solidFill>
                <a:latin typeface="Arial Narrow" pitchFamily="34" charset="0"/>
              </a:rPr>
              <a:t>ПЕРИОДИЧЕСКИХ ИЗДАНИЙ</a:t>
            </a:r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     </a:t>
            </a:r>
            <a:endParaRPr lang="ru-RU" sz="6000" b="1" cap="all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67544" y="980728"/>
            <a:ext cx="8229600" cy="2448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476672"/>
            <a:ext cx="4608512" cy="72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БИБЛИОТЕКА </a:t>
            </a:r>
          </a:p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ФИЛИАЛА  ОМГПУ В Г. ТАРЕ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6093296"/>
            <a:ext cx="2880320" cy="40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ТАРА – 2013 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 advTm="5000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499992" y="3068960"/>
            <a:ext cx="4472880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ru-RU" sz="1600" b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332656"/>
            <a:ext cx="4392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  Вопросы  экономики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2852936"/>
            <a:ext cx="4392488" cy="2293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0" indent="-269875">
              <a:lnSpc>
                <a:spcPct val="114000"/>
              </a:lnSpc>
              <a:spcAft>
                <a:spcPts val="1200"/>
              </a:spcAft>
            </a:pPr>
            <a:r>
              <a:rPr lang="ru-RU" dirty="0" smtClean="0"/>
              <a:t>Рубрики  журнала:</a:t>
            </a:r>
          </a:p>
          <a:p>
            <a:pPr marL="269875" lvl="0" indent="-269875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500" dirty="0" smtClean="0"/>
              <a:t>МАКРОЭКОНОМИКА</a:t>
            </a:r>
          </a:p>
          <a:p>
            <a:pPr marL="269875" lvl="0" indent="-269875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500" dirty="0" smtClean="0"/>
              <a:t>ВОПРОСЫ  ТЕОРИИ</a:t>
            </a:r>
          </a:p>
          <a:p>
            <a:pPr marL="269875" lvl="0" indent="-269875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500" dirty="0" smtClean="0"/>
              <a:t>ИНСТРУМЕНТАРИЙ  ДЕНЕЖНО-КРЕДИТНОЙ ПОЛИТИКИ</a:t>
            </a:r>
          </a:p>
          <a:p>
            <a:pPr marL="269875" lvl="0" indent="-269875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500" dirty="0" smtClean="0"/>
              <a:t>РАЗМЫШЛЕНИЯ НАД КНИГОЙ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20272" y="6381328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См.  содержание </a:t>
            </a:r>
            <a:r>
              <a:rPr lang="ru-RU" sz="1400" dirty="0" smtClean="0">
                <a:sym typeface="Symbol"/>
              </a:rPr>
              <a:t></a:t>
            </a:r>
            <a:endParaRPr lang="ru-RU" sz="14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716016" y="908720"/>
            <a:ext cx="4248472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indent="85725" algn="ctr">
              <a:lnSpc>
                <a:spcPct val="114000"/>
              </a:lnSpc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1600" b="1" spc="20" dirty="0" smtClean="0">
                <a:latin typeface="+mj-lt"/>
                <a:ea typeface="+mj-ea"/>
                <a:cs typeface="+mj-cs"/>
              </a:rPr>
              <a:t>Ведущий в России теоретический и </a:t>
            </a:r>
          </a:p>
          <a:p>
            <a:pPr lvl="0" indent="85725" algn="ctr">
              <a:lnSpc>
                <a:spcPct val="114000"/>
              </a:lnSpc>
            </a:pPr>
            <a:r>
              <a:rPr lang="ru-RU" sz="1600" b="1" spc="20" dirty="0" smtClean="0">
                <a:latin typeface="+mj-lt"/>
                <a:ea typeface="+mj-ea"/>
                <a:cs typeface="+mj-cs"/>
              </a:rPr>
              <a:t>научно-практический журнал общеэкономического содержания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176464" cy="6580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499992" y="3068960"/>
            <a:ext cx="4472880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ru-RU" sz="1600" b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692696"/>
            <a:ext cx="6048672" cy="599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51520" y="116632"/>
            <a:ext cx="280831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dirty="0" smtClean="0"/>
              <a:t>Вопросы экономики - 2013. - № 9.</a:t>
            </a:r>
          </a:p>
          <a:p>
            <a:pPr>
              <a:spcAft>
                <a:spcPts val="1200"/>
              </a:spcAft>
            </a:pPr>
            <a:r>
              <a:rPr lang="ru-RU" sz="1400" dirty="0" smtClean="0"/>
              <a:t>Содержание:</a:t>
            </a:r>
          </a:p>
        </p:txBody>
      </p:sp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499992" y="3068960"/>
            <a:ext cx="4472880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ru-RU" sz="1600" b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23520" y="476672"/>
            <a:ext cx="43204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  Мировая экономика  и международные  отношения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20272" y="6381328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См.  содержание </a:t>
            </a:r>
            <a:r>
              <a:rPr lang="ru-RU" sz="1400" dirty="0" smtClean="0">
                <a:sym typeface="Symbol"/>
              </a:rPr>
              <a:t></a:t>
            </a:r>
            <a:endParaRPr lang="ru-RU" sz="14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895528" y="1844824"/>
            <a:ext cx="349289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indent="85725" algn="ctr">
              <a:lnSpc>
                <a:spcPct val="114000"/>
              </a:lnSpc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4581525" cy="630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788024" y="2276872"/>
            <a:ext cx="4139952" cy="2645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Aft>
                <a:spcPts val="1200"/>
              </a:spcAft>
            </a:pPr>
            <a:r>
              <a:rPr lang="ru-RU" sz="1600" dirty="0" smtClean="0"/>
              <a:t>Ведущее в России академическое издание по международным экономическим и социально-политическим проблемам. </a:t>
            </a:r>
          </a:p>
          <a:p>
            <a:pPr algn="ctr">
              <a:lnSpc>
                <a:spcPct val="114000"/>
              </a:lnSpc>
              <a:spcAft>
                <a:spcPts val="1200"/>
              </a:spcAft>
            </a:pPr>
            <a:r>
              <a:rPr lang="ru-RU" sz="1600" dirty="0" smtClean="0"/>
              <a:t>Научный журнал по вопросам становления и развития государственных систем стран Востока и Запада. Анализирует экономическую стратегию. </a:t>
            </a:r>
          </a:p>
          <a:p>
            <a:pPr algn="ctr">
              <a:lnSpc>
                <a:spcPct val="114000"/>
              </a:lnSpc>
              <a:spcAft>
                <a:spcPts val="1200"/>
              </a:spcAft>
            </a:pPr>
            <a:r>
              <a:rPr lang="ru-RU" sz="1600" dirty="0" smtClean="0"/>
              <a:t>Журнал издается только на русском языке.</a:t>
            </a:r>
            <a:endParaRPr lang="ru-RU" sz="1600" dirty="0"/>
          </a:p>
        </p:txBody>
      </p:sp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499992" y="3068960"/>
            <a:ext cx="4472880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ru-RU" sz="1600" b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895528" y="1844824"/>
            <a:ext cx="349289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indent="85725" algn="ctr">
              <a:lnSpc>
                <a:spcPct val="114000"/>
              </a:lnSpc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42188"/>
          <a:stretch>
            <a:fillRect/>
          </a:stretch>
        </p:blipFill>
        <p:spPr bwMode="auto">
          <a:xfrm>
            <a:off x="611560" y="764704"/>
            <a:ext cx="7947579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79512" y="116632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/>
              <a:t>Мировая экономика и международные отношения. – 2013. - № 8.</a:t>
            </a:r>
          </a:p>
          <a:p>
            <a:r>
              <a:rPr lang="ru-RU" sz="1600" b="1" dirty="0" smtClean="0"/>
              <a:t>Содержание:</a:t>
            </a:r>
            <a:endParaRPr lang="ru-RU" sz="1600" b="1" dirty="0"/>
          </a:p>
        </p:txBody>
      </p:sp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499992" y="3068960"/>
            <a:ext cx="4472880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ru-RU" sz="1600" b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895528" y="1844824"/>
            <a:ext cx="349289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indent="85725" algn="ctr">
              <a:lnSpc>
                <a:spcPct val="114000"/>
              </a:lnSpc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t="57812"/>
          <a:stretch>
            <a:fillRect/>
          </a:stretch>
        </p:blipFill>
        <p:spPr bwMode="auto">
          <a:xfrm>
            <a:off x="395536" y="1556792"/>
            <a:ext cx="8311431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11960" y="18864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200" dirty="0" smtClean="0"/>
              <a:t>Мировая экономика и международные отношения. – 2013. - № 8.</a:t>
            </a:r>
          </a:p>
        </p:txBody>
      </p:sp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499992" y="3068960"/>
            <a:ext cx="4472880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ru-RU" sz="1600" b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620688"/>
            <a:ext cx="4320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solidFill>
                  <a:srgbClr val="C00000"/>
                </a:solidFill>
                <a:latin typeface="Arial Narrow" pitchFamily="34" charset="0"/>
              </a:rPr>
              <a:t>  </a:t>
            </a:r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Маркетинг 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в России и  за рубежом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20272" y="6381328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См.  содержание </a:t>
            </a:r>
            <a:r>
              <a:rPr lang="ru-RU" sz="1400" dirty="0" smtClean="0">
                <a:sym typeface="Symbol"/>
              </a:rPr>
              <a:t></a:t>
            </a:r>
            <a:endParaRPr lang="ru-RU" sz="14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895528" y="1844824"/>
            <a:ext cx="349289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indent="85725" algn="ctr">
              <a:lnSpc>
                <a:spcPct val="114000"/>
              </a:lnSpc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16016" y="2564904"/>
            <a:ext cx="4139952" cy="1479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журнале освещаются все аспекты маркетинговой деятельности российских и зарубежных компаний, рассматриваются конкретные предложения по планированию и организации маркетингового процесса.</a:t>
            </a:r>
            <a:endParaRPr lang="ru-RU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3960440" cy="626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499992" y="3068960"/>
            <a:ext cx="4472880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ru-RU" sz="1600" b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895528" y="1844824"/>
            <a:ext cx="349289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indent="85725" algn="ctr">
              <a:lnSpc>
                <a:spcPct val="114000"/>
              </a:lnSpc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5962"/>
          <a:stretch>
            <a:fillRect/>
          </a:stretch>
        </p:blipFill>
        <p:spPr bwMode="auto">
          <a:xfrm>
            <a:off x="2987824" y="188639"/>
            <a:ext cx="5904656" cy="6542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79512" y="188640"/>
            <a:ext cx="24482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Маркетинг в  России и за рубежом</a:t>
            </a:r>
          </a:p>
          <a:p>
            <a:r>
              <a:rPr lang="ru-RU" sz="1200" dirty="0" smtClean="0"/>
              <a:t>– 2013. - № 4.</a:t>
            </a:r>
          </a:p>
          <a:p>
            <a:endParaRPr lang="ru-RU" sz="1200" dirty="0" smtClean="0"/>
          </a:p>
          <a:p>
            <a:r>
              <a:rPr lang="ru-RU" sz="1600" b="1" dirty="0" smtClean="0"/>
              <a:t>Содержание:</a:t>
            </a:r>
            <a:endParaRPr lang="ru-RU" sz="1600" b="1" dirty="0"/>
          </a:p>
        </p:txBody>
      </p:sp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4895528" y="1844824"/>
            <a:ext cx="349289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indent="85725" algn="ctr">
              <a:lnSpc>
                <a:spcPct val="114000"/>
              </a:lnSpc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4208" y="188640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Маркетинг в  России и за рубежом</a:t>
            </a:r>
          </a:p>
          <a:p>
            <a:r>
              <a:rPr lang="ru-RU" sz="1200" dirty="0" smtClean="0"/>
              <a:t>– 2013. - № 4.</a:t>
            </a:r>
            <a:endParaRPr lang="ru-RU" sz="1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745961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499992" y="3068960"/>
            <a:ext cx="4472880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ru-RU" sz="1600" b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404664"/>
            <a:ext cx="38884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  Менеджмент 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в России и за рубежом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20272" y="6381328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См.  содержание </a:t>
            </a:r>
            <a:r>
              <a:rPr lang="ru-RU" sz="1400" dirty="0" smtClean="0">
                <a:sym typeface="Symbol"/>
              </a:rPr>
              <a:t></a:t>
            </a:r>
            <a:endParaRPr lang="ru-RU" sz="14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895528" y="1844824"/>
            <a:ext cx="349289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indent="85725" algn="ctr">
              <a:lnSpc>
                <a:spcPct val="114000"/>
              </a:lnSpc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8064" y="2204864"/>
            <a:ext cx="3779912" cy="878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atin typeface="Arial Narrow" pitchFamily="34" charset="0"/>
              </a:rPr>
              <a:t>Всё о теории  и практике управления  бизнесом, финансами, кадрами…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573374"/>
            <a:ext cx="4716016" cy="7431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499992" y="3068960"/>
            <a:ext cx="4472880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ru-RU" sz="1600" b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895528" y="1844824"/>
            <a:ext cx="349289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indent="85725" algn="ctr">
              <a:lnSpc>
                <a:spcPct val="114000"/>
              </a:lnSpc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-1"/>
            <a:ext cx="6048672" cy="672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79512" y="188640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Менеджмент в России и за рубежом. – 2013. № 4.</a:t>
            </a:r>
          </a:p>
          <a:p>
            <a:endParaRPr lang="ru-RU" sz="1200" dirty="0" smtClean="0"/>
          </a:p>
          <a:p>
            <a:r>
              <a:rPr lang="ru-RU" sz="1200" b="1" dirty="0" smtClean="0"/>
              <a:t>Содержание: </a:t>
            </a:r>
            <a:endParaRPr lang="ru-RU" sz="1200" b="1" dirty="0"/>
          </a:p>
        </p:txBody>
      </p:sp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916832"/>
            <a:ext cx="5976664" cy="1728192"/>
          </a:xfrm>
        </p:spPr>
        <p:txBody>
          <a:bodyPr>
            <a:normAutofit fontScale="90000"/>
          </a:bodyPr>
          <a:lstStyle/>
          <a:p>
            <a:pPr>
              <a:lnSpc>
                <a:spcPct val="114000"/>
              </a:lnSpc>
            </a:pPr>
            <a:r>
              <a:rPr lang="ru-RU" sz="3200" b="1" cap="all" dirty="0" smtClean="0">
                <a:solidFill>
                  <a:srgbClr val="1E4778"/>
                </a:solidFill>
                <a:latin typeface="Arial Narrow" pitchFamily="34" charset="0"/>
              </a:rPr>
              <a:t/>
            </a:r>
            <a:br>
              <a:rPr lang="ru-RU" sz="3200" b="1" cap="all" dirty="0" smtClean="0">
                <a:solidFill>
                  <a:srgbClr val="1E4778"/>
                </a:solidFill>
                <a:latin typeface="Arial Narrow" pitchFamily="34" charset="0"/>
              </a:rPr>
            </a:br>
            <a:r>
              <a:rPr lang="ru-RU" sz="4000" b="1" cap="all" spc="100" dirty="0" smtClean="0">
                <a:solidFill>
                  <a:srgbClr val="FF0000"/>
                </a:solidFill>
                <a:latin typeface="Arial Narrow" pitchFamily="34" charset="0"/>
              </a:rPr>
              <a:t>Новинки </a:t>
            </a:r>
            <a:br>
              <a:rPr lang="ru-RU" sz="4000" b="1" cap="all" spc="100" dirty="0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ru-RU" sz="4000" b="1" cap="all" spc="100" dirty="0" err="1" smtClean="0">
                <a:solidFill>
                  <a:srgbClr val="FF0000"/>
                </a:solidFill>
                <a:latin typeface="Arial Narrow" pitchFamily="34" charset="0"/>
              </a:rPr>
              <a:t>ПЕРИОДИЧЕСКИх</a:t>
            </a:r>
            <a:r>
              <a:rPr lang="ru-RU" sz="4000" b="1" cap="all" spc="100" dirty="0" smtClean="0">
                <a:solidFill>
                  <a:srgbClr val="FF0000"/>
                </a:solidFill>
                <a:latin typeface="Arial Narrow" pitchFamily="34" charset="0"/>
              </a:rPr>
              <a:t>  </a:t>
            </a:r>
            <a:r>
              <a:rPr lang="ru-RU" sz="4000" b="1" cap="all" spc="100" dirty="0" err="1" smtClean="0">
                <a:solidFill>
                  <a:srgbClr val="FF0000"/>
                </a:solidFill>
                <a:latin typeface="Arial Narrow" pitchFamily="34" charset="0"/>
              </a:rPr>
              <a:t>ИЗДАНИй</a:t>
            </a:r>
            <a:r>
              <a:rPr lang="ru-RU" sz="3600" b="1" cap="all" spc="100" dirty="0" smtClean="0">
                <a:solidFill>
                  <a:srgbClr val="1E4778"/>
                </a:solidFill>
                <a:latin typeface="Arial Narrow" pitchFamily="34" charset="0"/>
              </a:rPr>
              <a:t/>
            </a:r>
            <a:br>
              <a:rPr lang="ru-RU" sz="3600" b="1" cap="all" spc="100" dirty="0" smtClean="0">
                <a:solidFill>
                  <a:srgbClr val="1E4778"/>
                </a:solidFill>
                <a:latin typeface="Arial Narrow" pitchFamily="34" charset="0"/>
              </a:rPr>
            </a:br>
            <a:endParaRPr lang="ru-RU" sz="3600" b="1" cap="all" spc="100" dirty="0">
              <a:solidFill>
                <a:srgbClr val="1E4778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 advTm="3000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499992" y="3068960"/>
            <a:ext cx="4472880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ru-RU" sz="1600" b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895528" y="1844824"/>
            <a:ext cx="349289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indent="85725" algn="ctr">
              <a:lnSpc>
                <a:spcPct val="114000"/>
              </a:lnSpc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24744"/>
            <a:ext cx="7052989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076056" y="188640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/>
              <a:t>Менеджмент в России и за рубежом. – 2013. № 4.</a:t>
            </a:r>
          </a:p>
          <a:p>
            <a:endParaRPr lang="ru-RU" sz="1200" dirty="0" smtClean="0"/>
          </a:p>
        </p:txBody>
      </p:sp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59632" y="2780928"/>
            <a:ext cx="7056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cap="all" dirty="0" smtClean="0">
                <a:solidFill>
                  <a:srgbClr val="1E4778"/>
                </a:solidFill>
                <a:latin typeface="Arial Narrow" pitchFamily="34" charset="0"/>
              </a:rPr>
              <a:t>Благодарим   за внимание ! </a:t>
            </a:r>
            <a:endParaRPr lang="ru-RU" sz="4000" dirty="0"/>
          </a:p>
        </p:txBody>
      </p:sp>
    </p:spTree>
  </p:cSld>
  <p:clrMapOvr>
    <a:masterClrMapping/>
  </p:clrMapOvr>
  <p:transition spd="med" advTm="2000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2276872"/>
            <a:ext cx="7344816" cy="1827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600" b="1" cap="all" dirty="0" smtClean="0">
                <a:solidFill>
                  <a:srgbClr val="1E4778"/>
                </a:solidFill>
                <a:latin typeface="Arial Narrow" pitchFamily="34" charset="0"/>
              </a:rPr>
              <a:t>По интересующим вас вопросам обращайтесь в читальный зал библиотеки </a:t>
            </a:r>
          </a:p>
          <a:p>
            <a:pPr algn="ctr">
              <a:lnSpc>
                <a:spcPct val="150000"/>
              </a:lnSpc>
            </a:pPr>
            <a:r>
              <a:rPr lang="ru-RU" sz="2600" b="1" cap="all" dirty="0" smtClean="0">
                <a:solidFill>
                  <a:srgbClr val="1E4778"/>
                </a:solidFill>
                <a:latin typeface="Arial Narrow" pitchFamily="34" charset="0"/>
              </a:rPr>
              <a:t>филиала </a:t>
            </a:r>
            <a:r>
              <a:rPr lang="ru-RU" sz="2600" b="1" cap="all" dirty="0" err="1" smtClean="0">
                <a:solidFill>
                  <a:srgbClr val="1E4778"/>
                </a:solidFill>
                <a:latin typeface="Arial Narrow" pitchFamily="34" charset="0"/>
              </a:rPr>
              <a:t>омгпу</a:t>
            </a:r>
            <a:r>
              <a:rPr lang="ru-RU" sz="2600" b="1" cap="all" dirty="0" smtClean="0">
                <a:solidFill>
                  <a:srgbClr val="1E4778"/>
                </a:solidFill>
                <a:latin typeface="Arial Narrow" pitchFamily="34" charset="0"/>
              </a:rPr>
              <a:t> в г. Таре </a:t>
            </a:r>
            <a:endParaRPr lang="ru-RU" sz="2600" dirty="0"/>
          </a:p>
        </p:txBody>
      </p:sp>
    </p:spTree>
  </p:cSld>
  <p:clrMapOvr>
    <a:masterClrMapping/>
  </p:clrMapOvr>
  <p:transition spd="med" advTm="26000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501008"/>
            <a:ext cx="203433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184582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188640"/>
            <a:ext cx="179720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88640"/>
            <a:ext cx="211749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7" y="188640"/>
            <a:ext cx="1999281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3501008"/>
            <a:ext cx="2088232" cy="2875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3573016"/>
            <a:ext cx="2160240" cy="288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92280" y="3501008"/>
            <a:ext cx="1800200" cy="2836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4000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224919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556792"/>
            <a:ext cx="2001985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484784"/>
            <a:ext cx="201066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3000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1628800"/>
            <a:ext cx="3816424" cy="504056"/>
          </a:xfrm>
        </p:spPr>
        <p:txBody>
          <a:bodyPr>
            <a:noAutofit/>
          </a:bodyPr>
          <a:lstStyle/>
          <a:p>
            <a:pPr indent="85725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 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spc="20" dirty="0" smtClean="0"/>
              <a:t>  </a:t>
            </a:r>
            <a:br>
              <a:rPr lang="ru-RU" sz="1600" b="1" spc="20" dirty="0" smtClean="0"/>
            </a:br>
            <a:r>
              <a:rPr lang="ru-RU" sz="1600" b="1" spc="20" dirty="0" smtClean="0"/>
              <a:t> Научно-теоретическое периодическое издание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499992" y="3068960"/>
            <a:ext cx="4472880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ru-RU" sz="1600" b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91472" y="332656"/>
            <a:ext cx="45730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  СИБИРСКИЙ  МАТЕМАТИЧЕСКИЙ  ЖУРНАЛ </a:t>
            </a:r>
            <a:endParaRPr lang="ru-RU" sz="2000" cap="all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3968" y="2636912"/>
            <a:ext cx="468052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1600" dirty="0" smtClean="0"/>
              <a:t>Журнал публикует научные статьи по всем основным разделам математики (функциональный анализ, дифференциальные уравнения, алгебра и логика, геометрия и топология, теория вероятностей и математическая статистика, теория условно-корректных задач математической физики, вычислительные методы линейной алгебры и др.)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1600" dirty="0" smtClean="0"/>
              <a:t>Журнал выходит на русском языке, переводится на английский язык и печатается в США. 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020272" y="6381328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См.  содержание </a:t>
            </a:r>
            <a:r>
              <a:rPr lang="ru-RU" sz="1400" dirty="0" smtClean="0">
                <a:sym typeface="Symbol"/>
              </a:rPr>
              <a:t></a:t>
            </a:r>
            <a:endParaRPr lang="ru-RU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4211960" cy="6408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499992" y="3068960"/>
            <a:ext cx="4472880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ru-RU" sz="1600" b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7" y="0"/>
            <a:ext cx="5554952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79512" y="116632"/>
            <a:ext cx="18722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dirty="0" smtClean="0"/>
              <a:t>Сибирский математический журнал. – 2013. - № 4</a:t>
            </a:r>
            <a:endParaRPr lang="ru-RU" sz="1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 t="11398"/>
          <a:stretch>
            <a:fillRect/>
          </a:stretch>
        </p:blipFill>
        <p:spPr bwMode="auto">
          <a:xfrm>
            <a:off x="2123728" y="5229200"/>
            <a:ext cx="5544616" cy="150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499992" y="3068960"/>
            <a:ext cx="4472880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ru-RU" sz="1600" b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1124744"/>
            <a:ext cx="4573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  Алгебра и логика</a:t>
            </a:r>
            <a:endParaRPr lang="ru-RU" sz="2000" cap="all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2708920"/>
            <a:ext cx="4392488" cy="1928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1600" dirty="0" smtClean="0"/>
              <a:t>Журнал публикует работы, доложенные на заседаниях одноименного семинара при Новосибирском государственном университете, издается Сибирским фондом алгебры и логики.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1600" dirty="0" smtClean="0"/>
              <a:t>Издание основано А.И.Мальцевым в 1962 году.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1600" dirty="0" smtClean="0"/>
              <a:t>Периодичность журнала - 6 номеров в год.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020272" y="6381328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См.  содержание </a:t>
            </a:r>
            <a:r>
              <a:rPr lang="ru-RU" sz="1400" dirty="0" smtClean="0">
                <a:sym typeface="Symbol"/>
              </a:rPr>
              <a:t></a:t>
            </a:r>
            <a:endParaRPr lang="ru-RU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4211939" cy="658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499992" y="3068960"/>
            <a:ext cx="4472880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ru-RU" sz="1600" b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836712"/>
            <a:ext cx="6068431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23528" y="116632"/>
            <a:ext cx="53285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dirty="0" smtClean="0"/>
              <a:t>Алгебра и логика. - 2013. - №3.</a:t>
            </a:r>
            <a:endParaRPr lang="ru-RU" sz="1400" dirty="0"/>
          </a:p>
        </p:txBody>
      </p:sp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">
      <a:dk1>
        <a:sysClr val="windowText" lastClr="000000"/>
      </a:dk1>
      <a:lt1>
        <a:sysClr val="window" lastClr="FFFFFF"/>
      </a:lt1>
      <a:dk2>
        <a:srgbClr val="04617B"/>
      </a:dk2>
      <a:lt2>
        <a:srgbClr val="9CE2EE"/>
      </a:lt2>
      <a:accent1>
        <a:srgbClr val="4CF6F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10815</TotalTime>
  <Words>734</Words>
  <Application>Microsoft Office PowerPoint</Application>
  <PresentationFormat>Экран (4:3)</PresentationFormat>
  <Paragraphs>211</Paragraphs>
  <Slides>32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 Неделя кафедры   математики и  экономики    </vt:lpstr>
      <vt:lpstr>Презентация ПЕРИОДИЧЕСКИХ ИЗДАНИЙ     </vt:lpstr>
      <vt:lpstr> Новинки  ПЕРИОДИЧЕСКИх  ИЗДАНИй </vt:lpstr>
      <vt:lpstr>Слайд 4</vt:lpstr>
      <vt:lpstr>Слайд 5</vt:lpstr>
      <vt:lpstr>                     Научно-теоретическое периодическое издание                   </vt:lpstr>
      <vt:lpstr>Слайд 7</vt:lpstr>
      <vt:lpstr>Слайд 8</vt:lpstr>
      <vt:lpstr>Слайд 9</vt:lpstr>
      <vt:lpstr>Слайд 10</vt:lpstr>
      <vt:lpstr>                                     </vt:lpstr>
      <vt:lpstr>Слайд 12</vt:lpstr>
      <vt:lpstr>Слайд 13</vt:lpstr>
      <vt:lpstr>Слайд 14</vt:lpstr>
      <vt:lpstr>Слайд 15</vt:lpstr>
      <vt:lpstr>Слайд 16</vt:lpstr>
      <vt:lpstr>                                     </vt:lpstr>
      <vt:lpstr>                    Международный учебно-методический  журнал                  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lib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l1</dc:creator>
  <cp:lastModifiedBy>l1</cp:lastModifiedBy>
  <cp:revision>1685</cp:revision>
  <dcterms:created xsi:type="dcterms:W3CDTF">2012-10-03T01:37:12Z</dcterms:created>
  <dcterms:modified xsi:type="dcterms:W3CDTF">2013-10-11T09:55:51Z</dcterms:modified>
</cp:coreProperties>
</file>