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415" r:id="rId2"/>
    <p:sldId id="416" r:id="rId3"/>
    <p:sldId id="465" r:id="rId4"/>
    <p:sldId id="438" r:id="rId5"/>
    <p:sldId id="439" r:id="rId6"/>
    <p:sldId id="441" r:id="rId7"/>
    <p:sldId id="442" r:id="rId8"/>
    <p:sldId id="444" r:id="rId9"/>
    <p:sldId id="445" r:id="rId10"/>
    <p:sldId id="447" r:id="rId11"/>
    <p:sldId id="448" r:id="rId12"/>
    <p:sldId id="446" r:id="rId13"/>
    <p:sldId id="449" r:id="rId14"/>
    <p:sldId id="451" r:id="rId15"/>
    <p:sldId id="453" r:id="rId16"/>
    <p:sldId id="454" r:id="rId17"/>
    <p:sldId id="452" r:id="rId18"/>
    <p:sldId id="455" r:id="rId19"/>
    <p:sldId id="458" r:id="rId20"/>
    <p:sldId id="459" r:id="rId21"/>
    <p:sldId id="460" r:id="rId22"/>
    <p:sldId id="462" r:id="rId23"/>
    <p:sldId id="463" r:id="rId24"/>
    <p:sldId id="464" r:id="rId25"/>
    <p:sldId id="450" r:id="rId26"/>
    <p:sldId id="43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1" autoAdjust="0"/>
    <p:restoredTop sz="94660"/>
  </p:normalViewPr>
  <p:slideViewPr>
    <p:cSldViewPr>
      <p:cViewPr>
        <p:scale>
          <a:sx n="69" d="100"/>
          <a:sy n="69" d="100"/>
        </p:scale>
        <p:origin x="-141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20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кафедры 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ОБЩЕЙ ПЕДАГОГИКИ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4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 b="4096"/>
          <a:stretch>
            <a:fillRect/>
          </a:stretch>
        </p:blipFill>
        <p:spPr bwMode="auto">
          <a:xfrm>
            <a:off x="2195736" y="0"/>
            <a:ext cx="43924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092280" y="116632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Загвязинский</a:t>
            </a:r>
            <a:r>
              <a:rPr lang="ru-RU" sz="1400" dirty="0" smtClean="0"/>
              <a:t> В.И. Педагогика: учебник </a:t>
            </a:r>
            <a:endParaRPr lang="ru-RU" sz="14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0"/>
            <a:ext cx="4480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092280" y="11663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Загвязинский</a:t>
            </a:r>
            <a:r>
              <a:rPr lang="ru-RU" sz="1400" dirty="0" smtClean="0"/>
              <a:t> В.И. Педагогика: учебник</a:t>
            </a:r>
            <a:endParaRPr lang="ru-RU" sz="14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464496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74я73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24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/>
              <a:t>Педагогика</a:t>
            </a:r>
            <a:r>
              <a:rPr lang="ru-RU" sz="1600" dirty="0" smtClean="0"/>
              <a:t>: учебник / под ред. Л. П. </a:t>
            </a:r>
            <a:r>
              <a:rPr lang="ru-RU" sz="1600" dirty="0" err="1" smtClean="0"/>
              <a:t>Крившенко</a:t>
            </a:r>
            <a:r>
              <a:rPr lang="ru-RU" sz="1600" dirty="0" smtClean="0"/>
              <a:t>. - М. : Проспект, 2012. - 430 с.  Экземпляры: всего:20 - ЧЗ(3), МКПФ(1), АБ(16)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852936"/>
            <a:ext cx="4464496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раскрыты проблемы дидактики, рассмотрены проблемы общей педагогики и управления педагогическими системами, социальной и коррекционной педагогики, теория воспитания с учетом достижений современной науки и педагогического опыта.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написан в соответствии с государственным образовательным стандартом высшего профессионального образования Российской Федерации.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студентов, аспирантов и преподавателей вузов.</a:t>
            </a:r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260648"/>
            <a:ext cx="4260938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680520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 85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err="1" smtClean="0"/>
              <a:t>Гриценко</a:t>
            </a:r>
            <a:r>
              <a:rPr lang="ru-RU" sz="1600" b="1" dirty="0" smtClean="0"/>
              <a:t>, Лариса Ивановна.</a:t>
            </a:r>
            <a:r>
              <a:rPr lang="ru-RU" sz="1600" dirty="0" smtClean="0"/>
              <a:t> Теория и практика обучения. Интегративный подход : учебное пособие / Л. И. </a:t>
            </a:r>
            <a:r>
              <a:rPr lang="ru-RU" sz="1600" dirty="0" err="1" smtClean="0"/>
              <a:t>Гриценко</a:t>
            </a:r>
            <a:r>
              <a:rPr lang="ru-RU" sz="1600" dirty="0" smtClean="0"/>
              <a:t>. - М. : Академия, 2008. - 240 с. Экземпляры: всего:3 - ЧЗ(2), АБ(1).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844824"/>
            <a:ext cx="4752528" cy="481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излагаются теоретические основы интегративного обучения и ведущие образовательные технологии.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Интегративное обучение рассматривается как синтез различного типа оппозиций обучения, разрешение противоречий между которыми приводит к творческому саморазвитию образовательного процесса и его субъектов (педагогов и учащихся).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Предлагаются технологические решения реализации идей и принципов рассматриваемой концепции.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 высших педагогических учебных заведений. Может быть полезно научным работникам системы образования и педагогам-практикам.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3" y="404664"/>
            <a:ext cx="399331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392488" cy="17728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74.044.3я73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56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Современные образовательные технологии</a:t>
            </a:r>
            <a:r>
              <a:rPr lang="ru-RU" sz="1600" dirty="0" smtClean="0"/>
              <a:t> : учебное пособие / под ред. Н. В. </a:t>
            </a:r>
            <a:r>
              <a:rPr lang="ru-RU" sz="1600" dirty="0" err="1" smtClean="0"/>
              <a:t>Бордовской</a:t>
            </a:r>
            <a:r>
              <a:rPr lang="ru-RU" sz="1600" dirty="0" smtClean="0"/>
              <a:t>. - 3-е изд., стереотип. - М. : </a:t>
            </a:r>
            <a:r>
              <a:rPr lang="ru-RU" sz="1600" dirty="0" err="1" smtClean="0"/>
              <a:t>КноРус</a:t>
            </a:r>
            <a:r>
              <a:rPr lang="ru-RU" sz="1600" dirty="0" smtClean="0"/>
              <a:t>, 2013. - 432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ЧЗ(2), АБ(1).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844824"/>
            <a:ext cx="4536504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Раскрываются подходы к пониманию и определению специфики образовательных технологий, принципы и методы проектирования, а также анализируется опыт их применения.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Содержательно описаны технологии, применяемые в учебной среде, при организации самостоятельной образовательной деятельности, в процессе определения учебных достижений, актуализации творческого потенциала и саморазвития, оказания психолого-педагогической поддержки в контексте приоритетов общечеловеческих ценностей.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 Адресовано студентам, учителям и вузовским преподавателям, а также всем тем, кто стремится повысить свою компетенцию в области современных образовательных технологий.</a:t>
            </a:r>
          </a:p>
          <a:p>
            <a:pPr algn="r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См. оглавление  </a:t>
            </a:r>
            <a:r>
              <a:rPr lang="ru-RU" sz="1500" dirty="0" smtClean="0">
                <a:sym typeface="Symbol"/>
              </a:rPr>
              <a:t></a:t>
            </a:r>
            <a:endParaRPr lang="ru-RU" sz="1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260648"/>
            <a:ext cx="4320480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/>
          <a:srcRect t="19052"/>
          <a:stretch>
            <a:fillRect/>
          </a:stretch>
        </p:blipFill>
        <p:spPr bwMode="auto">
          <a:xfrm>
            <a:off x="2627784" y="116632"/>
            <a:ext cx="5140633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260648"/>
            <a:ext cx="244827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ОГЛАВЛЕНИЕ</a:t>
            </a:r>
          </a:p>
          <a:p>
            <a:r>
              <a:rPr lang="ru-RU" sz="1400" dirty="0" smtClean="0"/>
              <a:t>Современные образовательные технологии: учебное пособие / под ред. Н. В. </a:t>
            </a:r>
            <a:r>
              <a:rPr lang="ru-RU" sz="1400" dirty="0" err="1" smtClean="0"/>
              <a:t>Бордовской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/>
          <a:srcRect r="539"/>
          <a:stretch>
            <a:fillRect/>
          </a:stretch>
        </p:blipFill>
        <p:spPr bwMode="auto">
          <a:xfrm>
            <a:off x="827584" y="1412776"/>
            <a:ext cx="63473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88224" y="18864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Современные образовательные технологии: учебное пособие / под ред. Н. В. </a:t>
            </a:r>
            <a:r>
              <a:rPr lang="ru-RU" sz="1400" dirty="0" err="1" smtClean="0"/>
              <a:t>Бордовской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680520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74.202.4я73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35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Матяш</a:t>
            </a:r>
            <a:r>
              <a:rPr lang="ru-RU" sz="1600" b="1" dirty="0" smtClean="0"/>
              <a:t>, Наталья Викторовна.</a:t>
            </a:r>
            <a:r>
              <a:rPr lang="ru-RU" sz="1600" dirty="0" smtClean="0"/>
              <a:t> Инновационные педагогические технологии. Проектное обучение: учебное пособие / Н. В. </a:t>
            </a:r>
            <a:r>
              <a:rPr lang="ru-RU" sz="1600" dirty="0" err="1" smtClean="0"/>
              <a:t>Матяш</a:t>
            </a:r>
            <a:r>
              <a:rPr lang="ru-RU" sz="1600" dirty="0" smtClean="0"/>
              <a:t>. - М. : Академия, 2011. - 144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492896"/>
            <a:ext cx="4860032" cy="4099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изложены основные теоретические и методические подходы к рассмотрению проектной технологии обучения школьников: категориальный аппарат, принципы, содержание, формы, методы обучения.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Раскрыто современное понимание проектного метода обучения школьников, его психологической сущности и междисциплинарного характера использования в образовательном процессе, представлены общие приемы активизации мыслительной деятельности школьников в процессе учебного проектирования, показана возрастная динамика становления проектной деятельности школьников.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332656"/>
            <a:ext cx="4104456" cy="605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344816" cy="14127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74.202.5я73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Горюнова М.А.</a:t>
            </a:r>
            <a:r>
              <a:rPr lang="ru-RU" sz="1600" dirty="0" smtClean="0"/>
              <a:t>  Интерактивные доски и их использование + CD в учебном процессе : учебное пособие / М. А. Горюнова, Т. В. Семёнова, М. Н. </a:t>
            </a:r>
            <a:r>
              <a:rPr lang="ru-RU" sz="1600" dirty="0" err="1" smtClean="0"/>
              <a:t>Солоневичева</a:t>
            </a:r>
            <a:r>
              <a:rPr lang="ru-RU" sz="1600" dirty="0" smtClean="0"/>
              <a:t>. - СПб : </a:t>
            </a:r>
            <a:r>
              <a:rPr lang="ru-RU" sz="1600" dirty="0" err="1" smtClean="0"/>
              <a:t>БХВ-Петербург</a:t>
            </a:r>
            <a:r>
              <a:rPr lang="ru-RU" sz="1600" dirty="0" smtClean="0"/>
              <a:t>, 2010. - 336 с.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132856"/>
            <a:ext cx="5112568" cy="44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Раскрыты особенности работы с разными типами интерактивных досок (</a:t>
            </a:r>
            <a:r>
              <a:rPr lang="ru-RU" sz="1400" dirty="0" err="1" smtClean="0"/>
              <a:t>ACTIVboard</a:t>
            </a:r>
            <a:r>
              <a:rPr lang="ru-RU" sz="1400" dirty="0" smtClean="0"/>
              <a:t> компании </a:t>
            </a:r>
            <a:r>
              <a:rPr lang="ru-RU" sz="1400" dirty="0" err="1" smtClean="0"/>
              <a:t>Promethean</a:t>
            </a:r>
            <a:r>
              <a:rPr lang="ru-RU" sz="1400" dirty="0" smtClean="0"/>
              <a:t>, SMART </a:t>
            </a:r>
            <a:r>
              <a:rPr lang="ru-RU" sz="1400" dirty="0" err="1" smtClean="0"/>
              <a:t>Board</a:t>
            </a:r>
            <a:r>
              <a:rPr lang="ru-RU" sz="1400" dirty="0" smtClean="0"/>
              <a:t> компании SMART </a:t>
            </a:r>
            <a:r>
              <a:rPr lang="ru-RU" sz="1400" dirty="0" err="1" smtClean="0"/>
              <a:t>Technologies</a:t>
            </a:r>
            <a:r>
              <a:rPr lang="ru-RU" sz="1400" dirty="0" smtClean="0"/>
              <a:t> </a:t>
            </a:r>
            <a:r>
              <a:rPr lang="ru-RU" sz="1400" dirty="0" err="1" smtClean="0"/>
              <a:t>Inc</a:t>
            </a:r>
            <a:r>
              <a:rPr lang="ru-RU" sz="1400" dirty="0" smtClean="0"/>
              <a:t>., </a:t>
            </a:r>
            <a:r>
              <a:rPr lang="ru-RU" sz="1400" dirty="0" err="1" smtClean="0"/>
              <a:t>Star</a:t>
            </a:r>
            <a:r>
              <a:rPr lang="ru-RU" sz="1400" dirty="0" smtClean="0"/>
              <a:t> </a:t>
            </a:r>
            <a:r>
              <a:rPr lang="ru-RU" sz="1400" dirty="0" err="1" smtClean="0"/>
              <a:t>Board</a:t>
            </a:r>
            <a:r>
              <a:rPr lang="ru-RU" sz="1400" dirty="0" smtClean="0"/>
              <a:t> компании </a:t>
            </a:r>
            <a:r>
              <a:rPr lang="ru-RU" sz="1400" dirty="0" err="1" smtClean="0"/>
              <a:t>Hitachi</a:t>
            </a:r>
            <a:r>
              <a:rPr lang="ru-RU" sz="1400" dirty="0" smtClean="0"/>
              <a:t>, </a:t>
            </a:r>
            <a:r>
              <a:rPr lang="ru-RU" sz="1400" dirty="0" err="1" smtClean="0"/>
              <a:t>InterWrite</a:t>
            </a:r>
            <a:r>
              <a:rPr lang="ru-RU" sz="1400" dirty="0" smtClean="0"/>
              <a:t> </a:t>
            </a:r>
            <a:r>
              <a:rPr lang="ru-RU" sz="1400" dirty="0" err="1" smtClean="0"/>
              <a:t>SchoolBoard</a:t>
            </a:r>
            <a:r>
              <a:rPr lang="ru-RU" sz="1400" dirty="0" smtClean="0"/>
              <a:t> </a:t>
            </a:r>
            <a:r>
              <a:rPr lang="ru-RU" sz="1400" dirty="0" err="1" smtClean="0"/>
              <a:t>компании</a:t>
            </a:r>
            <a:r>
              <a:rPr lang="ru-RU" sz="1400" dirty="0" smtClean="0"/>
              <a:t> GTCO </a:t>
            </a:r>
            <a:r>
              <a:rPr lang="ru-RU" sz="1400" dirty="0" err="1" smtClean="0"/>
              <a:t>CalcComp</a:t>
            </a:r>
            <a:r>
              <a:rPr lang="ru-RU" sz="1400" dirty="0" smtClean="0"/>
              <a:t> </a:t>
            </a:r>
            <a:r>
              <a:rPr lang="ru-RU" sz="1400" dirty="0" err="1" smtClean="0"/>
              <a:t>Inc</a:t>
            </a:r>
            <a:r>
              <a:rPr lang="ru-RU" sz="1400" dirty="0" smtClean="0"/>
              <a:t>., </a:t>
            </a:r>
            <a:r>
              <a:rPr lang="ru-RU" sz="1400" dirty="0" err="1" smtClean="0"/>
              <a:t>Mimio</a:t>
            </a:r>
            <a:r>
              <a:rPr lang="ru-RU" sz="1400" dirty="0" smtClean="0"/>
              <a:t> компании </a:t>
            </a:r>
            <a:r>
              <a:rPr lang="ru-RU" sz="1400" dirty="0" err="1" smtClean="0"/>
              <a:t>Virtual</a:t>
            </a:r>
            <a:r>
              <a:rPr lang="ru-RU" sz="1400" dirty="0" smtClean="0"/>
              <a:t> INK, QOMO компании QOMO </a:t>
            </a:r>
            <a:r>
              <a:rPr lang="ru-RU" sz="1400" dirty="0" err="1" smtClean="0"/>
              <a:t>HiteVision</a:t>
            </a:r>
            <a:r>
              <a:rPr lang="ru-RU" sz="1400" dirty="0" smtClean="0"/>
              <a:t>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Даны основные характеристики, описаны установка и настройка доски и ее программного обеспечения, возможности информационных ресурсов их программных комплексов. Особое внимание уделяется организационным и методическим аспектам обучения школьников и использованию интерактивных досок в разных предметных областях.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Содержатся материалы по подготовке интегрированных уроков, организации проектной деятельности, созданию дидактических материалов.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На прилагаемом компакт-диске представлены многочисленные примеры использования интерактивных досок на основе как готовых продуктов, так и разработок учителей-практиков.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484784"/>
            <a:ext cx="360421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5112568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74.026.82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Основы разработки электронных</a:t>
            </a:r>
            <a:r>
              <a:rPr lang="ru-RU" sz="1600" dirty="0" smtClean="0"/>
              <a:t> учебных изданий : учебно-методическое пособие / Г. В. Алексеев [и др.]. - СПб. : Проспект Науки, 2010. - 144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844824"/>
            <a:ext cx="4968552" cy="487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Изложены основы языка текстовой разметки HTML и принципов каскадного размещения команд языка стилей CSS.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Приведена методика разработки типового макета электронного учебника, структурного построения глав и разделов, создания, размещения и редактирования ссылок и CSS файлов.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Подробно рассмотрены вопросы включения в учебник графических материалов, интерактивных приложений и </a:t>
            </a:r>
            <a:r>
              <a:rPr lang="ru-RU" sz="1500" dirty="0" err="1" smtClean="0"/>
              <a:t>мультимедийных</a:t>
            </a:r>
            <a:r>
              <a:rPr lang="ru-RU" sz="1500" dirty="0" smtClean="0"/>
              <a:t> средств.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Приведены рисунки и описание интерфейса и панелей программы "</a:t>
            </a:r>
            <a:r>
              <a:rPr lang="ru-RU" sz="1500" dirty="0" err="1" smtClean="0"/>
              <a:t>еВоок</a:t>
            </a:r>
            <a:r>
              <a:rPr lang="ru-RU" sz="1500" dirty="0" smtClean="0"/>
              <a:t> </a:t>
            </a:r>
            <a:r>
              <a:rPr lang="ru-RU" sz="1500" dirty="0" err="1" smtClean="0"/>
              <a:t>Maestro</a:t>
            </a:r>
            <a:r>
              <a:rPr lang="ru-RU" sz="1500" dirty="0" smtClean="0"/>
              <a:t>".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Предназначено в качестве учебно-методического пособия для преподавателей высших учебных заведений, осуществляющих разработку учебных изданий, а также может быть полезным для аспирантов и магистров в период учебно-педагогической практики.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692696"/>
            <a:ext cx="375135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448272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501008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 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4581128"/>
            <a:ext cx="23445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680520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74.202.31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76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Примерная основная образовательная</a:t>
            </a:r>
            <a:r>
              <a:rPr lang="ru-RU" sz="1600" dirty="0" smtClean="0"/>
              <a:t> программа образовательного учреждения. Основная школа / сост. Е. С. Савинов. - М. : Просвещение, 2011. - 344 с. : табл. - (Стандарты второго поколения)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276872"/>
            <a:ext cx="4680520" cy="438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Примерная основная образовательная программа основного общего образования разработана в соответствии с требованиями федерального государственного образовательного стандарта основного общего образования (далее — Стандарт) к структуре основной образовательной программы, определяет цель, задачи, планируемые результаты, содержание и организацию образовательного процесса на ступени основного общего образования.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Основная образовательная программа основного общего образования образовательного учреждения в соответствии с требованиями Стандарта содержит три раздела: целевой, содержательный и организационный.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04664"/>
            <a:ext cx="3985898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6632"/>
            <a:ext cx="4464496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74.200.51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32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Сергеева В.П.</a:t>
            </a:r>
            <a:r>
              <a:rPr lang="ru-RU" sz="1600" dirty="0" smtClean="0"/>
              <a:t>  Духовно-нравственное воспитание - основа формирования личности: методическое пособие / В. П. Сергеева. - М. : УЦ "ПЕРСПЕКТИВА", 2011. - 28 с. </a:t>
            </a:r>
            <a:br>
              <a:rPr lang="ru-RU" sz="1600" dirty="0" smtClean="0"/>
            </a:br>
            <a:r>
              <a:rPr lang="ru-RU" sz="1600" dirty="0" smtClean="0"/>
              <a:t>Экземпляры: всего:10 - ЧЗ(2), МКПФ(1), АБ(7).</a:t>
            </a: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140968"/>
            <a:ext cx="4644008" cy="277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Методическое пособие разработано в помощь организаторам воспитания, классным руководителям, вожатым, учителям предметникам специалистам сферы образования.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раскрыты категории духовно-нравственного воспитания, методологические основы, предложено содержание и технологии деятельности педагогов.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04664"/>
            <a:ext cx="424603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115212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74.10я73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Чумичёва</a:t>
            </a:r>
            <a:r>
              <a:rPr lang="ru-RU" sz="1600" b="1" dirty="0" smtClean="0"/>
              <a:t> Р.М.</a:t>
            </a:r>
            <a:r>
              <a:rPr lang="ru-RU" sz="1600" dirty="0" smtClean="0"/>
              <a:t> Управление дошкольным образованием: учебное пособие / Р. М. </a:t>
            </a:r>
            <a:r>
              <a:rPr lang="ru-RU" sz="1600" dirty="0" err="1" smtClean="0"/>
              <a:t>Чумичёва</a:t>
            </a:r>
            <a:r>
              <a:rPr lang="ru-RU" sz="1600" dirty="0" smtClean="0"/>
              <a:t>, Н. А. </a:t>
            </a:r>
            <a:r>
              <a:rPr lang="ru-RU" sz="1600" dirty="0" err="1" smtClean="0"/>
              <a:t>Платохина</a:t>
            </a:r>
            <a:r>
              <a:rPr lang="ru-RU" sz="1600" dirty="0" smtClean="0"/>
              <a:t>. - М.: Академия, 2011. - 400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ЧЗ(2), АБ(1).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340768"/>
            <a:ext cx="5112568" cy="5299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представлена теория и практика управления дошкольным образовательным учреждением в современных социально-экономических условиях развития общества.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Раскрываются вопросы становления у студентов педагогических и управленческих компетенций в сфере организации деятельности дошкольного образовательного учреждения; педагогической экспертизы оценки качества обучения и воспитания детей дошкольного возраста и деятельности педагогов и руководителей; использования информационных технологий в управлении дошкольным образовательным учреждением.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 каждому разделу предлагаются дискуссионные, тестовые, теоретико-познавательные, практико-ориентированные, творческие задания, а также задания для контроля и самоконтроля качества освоенных студентами профессиональных компетенций.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268760"/>
            <a:ext cx="3600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6632"/>
            <a:ext cx="4968552" cy="20882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74.10я73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 49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Виноградова Н.А.</a:t>
            </a:r>
            <a:r>
              <a:rPr lang="ru-RU" sz="1600" dirty="0" smtClean="0"/>
              <a:t> Дошкольная педагогика. Основы интерактивного взаимодействия детей и взрослых : учебник для бакалавров / Н. А. Виноградова, Н. В. </a:t>
            </a:r>
            <a:r>
              <a:rPr lang="ru-RU" sz="1600" dirty="0" err="1" smtClean="0"/>
              <a:t>Микляева</a:t>
            </a:r>
            <a:r>
              <a:rPr lang="ru-RU" sz="1600" dirty="0" smtClean="0"/>
              <a:t>, Ю. В. </a:t>
            </a:r>
            <a:r>
              <a:rPr lang="ru-RU" sz="1600" dirty="0" err="1" smtClean="0"/>
              <a:t>Микляева</a:t>
            </a:r>
            <a:r>
              <a:rPr lang="ru-RU" sz="1600" dirty="0" smtClean="0"/>
              <a:t> ; под ред. Н. В. </a:t>
            </a:r>
            <a:r>
              <a:rPr lang="ru-RU" sz="1600" dirty="0" err="1" smtClean="0"/>
              <a:t>Микляевой</a:t>
            </a:r>
            <a:r>
              <a:rPr lang="ru-RU" sz="1600" dirty="0" smtClean="0"/>
              <a:t>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- 512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ЧЗ(2), МКПФ(1), АБ(2).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564904"/>
            <a:ext cx="4896544" cy="399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600"/>
              </a:spcAft>
            </a:pPr>
            <a:r>
              <a:rPr lang="ru-RU" sz="1600" dirty="0" smtClean="0"/>
              <a:t>В учебнике даны методологические и теоретические основы дошкольной педагогики с позиции организации </a:t>
            </a:r>
            <a:r>
              <a:rPr lang="ru-RU" sz="1600" dirty="0" err="1" smtClean="0"/>
              <a:t>субъект-субъектного</a:t>
            </a:r>
            <a:r>
              <a:rPr lang="ru-RU" sz="1600" dirty="0" smtClean="0"/>
              <a:t> взаимодействия детей и взрослых. </a:t>
            </a:r>
          </a:p>
          <a:p>
            <a:pPr algn="just">
              <a:lnSpc>
                <a:spcPct val="127000"/>
              </a:lnSpc>
              <a:spcAft>
                <a:spcPts val="600"/>
              </a:spcAft>
            </a:pPr>
            <a:r>
              <a:rPr lang="ru-RU" sz="1600" dirty="0" smtClean="0"/>
              <a:t>Раскрыты особенности проектирования и организации интерактивной среды в условиях семейного и общественного воспитания и образования. </a:t>
            </a:r>
          </a:p>
          <a:p>
            <a:pPr algn="just">
              <a:lnSpc>
                <a:spcPct val="127000"/>
              </a:lnSpc>
              <a:spcAft>
                <a:spcPts val="600"/>
              </a:spcAft>
            </a:pPr>
            <a:r>
              <a:rPr lang="ru-RU" sz="1600" dirty="0" smtClean="0"/>
              <a:t>Систематизированы интерактивные технологии, обеспечивающие психолого-педагогическую поддержу ребенка и эффективное руководство методической службой детского сада.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692696"/>
            <a:ext cx="3888432" cy="58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5040560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74.102.413я73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 85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Гриценко</a:t>
            </a:r>
            <a:r>
              <a:rPr lang="ru-RU" sz="1600" b="1" dirty="0" smtClean="0"/>
              <a:t>, Зинаида Александровна.</a:t>
            </a:r>
            <a:r>
              <a:rPr lang="ru-RU" sz="1600" dirty="0" smtClean="0"/>
              <a:t>  Литературное образование дошкольников : учебник / З. А. </a:t>
            </a:r>
            <a:r>
              <a:rPr lang="ru-RU" sz="1600" dirty="0" err="1" smtClean="0"/>
              <a:t>Гриценко</a:t>
            </a:r>
            <a:r>
              <a:rPr lang="ru-RU" sz="1600" dirty="0" smtClean="0"/>
              <a:t>. - 4-е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– М.: Академия, 2012. - 352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ЧЗ(2), АБ(1). 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708920"/>
            <a:ext cx="4968552" cy="368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600"/>
              </a:spcAft>
            </a:pPr>
            <a:r>
              <a:rPr lang="ru-RU" sz="1600" dirty="0" smtClean="0"/>
              <a:t>В учебнике рассматривается история той части русского фольклора и литературы, которая создавалась для детей дошкольного возраста или вошла в круг их чтения. </a:t>
            </a:r>
          </a:p>
          <a:p>
            <a:pPr algn="just">
              <a:lnSpc>
                <a:spcPct val="127000"/>
              </a:lnSpc>
              <a:spcAft>
                <a:spcPts val="600"/>
              </a:spcAft>
            </a:pPr>
            <a:r>
              <a:rPr lang="ru-RU" sz="1600" dirty="0" smtClean="0"/>
              <a:t>Отдельная глава посвящена современной детской зарубежной литературе. </a:t>
            </a:r>
          </a:p>
          <a:p>
            <a:pPr algn="just">
              <a:lnSpc>
                <a:spcPct val="127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методике приобщения детей к чтению, воспитанию компетентных читателей. Книга создана на основе предыдущего издания, выходившего под названием «Детская литература. Методика приобщения детей к чтению».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764704"/>
            <a:ext cx="3851899" cy="56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3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2564904"/>
            <a:ext cx="1368152" cy="204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2564904"/>
            <a:ext cx="13885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2564904"/>
            <a:ext cx="1440160" cy="21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4797151"/>
            <a:ext cx="129878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1520" y="116632"/>
            <a:ext cx="15349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051720" y="116632"/>
            <a:ext cx="155866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23928" y="116632"/>
            <a:ext cx="147508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580112" y="116632"/>
            <a:ext cx="14706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236297" y="188640"/>
            <a:ext cx="14610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508104" y="2564904"/>
            <a:ext cx="1440160" cy="212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236296" y="2636912"/>
            <a:ext cx="1368152" cy="199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51519" y="4797151"/>
            <a:ext cx="1310709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691680" y="4725144"/>
            <a:ext cx="1296144" cy="19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716016" y="4797151"/>
            <a:ext cx="1296144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156176" y="4797152"/>
            <a:ext cx="1296144" cy="194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7596336" y="4797152"/>
            <a:ext cx="1296144" cy="191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74.041(2Рос)я73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 11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Фёдорова М.Ю.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Нормативно-правовое обеспечение образования : учебное пособие / М. Ю. Фёдорова. - 4-е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- М. : Академия, 2013. - 176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ЧЗ(2), АБ(1).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564904"/>
            <a:ext cx="4608512" cy="417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создано в соответствии с Федеральным государственным образовательным стандартом высшего профессионального образования по направлению подготовки "Педагогическое образование" (квалификация "бакалавр").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В нем дана характеристика нормативно-правового обеспечения образования в Российской Федерации.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Рассматриваются нормативные правовые акты в области образования, правовые вопросы создания и организации деятельности образовательных учреждений, основы правового статуса участников образовательного процесса.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32656"/>
            <a:ext cx="412510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16824" cy="11967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74.04я73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Иванов Д.А.</a:t>
            </a:r>
            <a:r>
              <a:rPr lang="ru-RU" sz="1600" dirty="0" smtClean="0"/>
              <a:t> Экспертиза в образовании : учебное пособие / Д. А. Иванов. - М. : Академия, 2008. - 336 с. 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ЧЗ(2), АБ(1).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484785"/>
            <a:ext cx="53640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В учебном пособии образование представляется как сложная </a:t>
            </a:r>
            <a:r>
              <a:rPr lang="ru-RU" sz="1600" dirty="0" err="1" smtClean="0"/>
              <a:t>социокультурная</a:t>
            </a:r>
            <a:r>
              <a:rPr lang="ru-RU" sz="1600" dirty="0" smtClean="0"/>
              <a:t> деятельность, основное внимание уделяется роли образования в становлении личности человека.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Сфера образования рассматривается через призму таких понятий, как «деятельность», «культура», «образование», «обучение», «компетентность», «знание», «управление образованием» и др.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Рассказывается об экспертизе в образовании как особой деятельности со своими ценностями, целями, задачами, функциями, отличными от оценивания и контроля.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Особое внимание уделяется позиции эксперта, средствам и методам, необходимым для реализации экспертной деятельности.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Для студентов высших педагогических учебных заведений, а также руководителей экспериментальных и инновационных проектов, учителей-практиков и учителей-исследователей, преподавателей и студентов педагогических ВУЗов, руководителей образовательных учреждений, методистов. 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412776"/>
            <a:ext cx="355571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824536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44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Подласый</a:t>
            </a:r>
            <a:r>
              <a:rPr lang="ru-RU" sz="1600" b="1" dirty="0" smtClean="0"/>
              <a:t>, Иван Павлович.</a:t>
            </a:r>
            <a:r>
              <a:rPr lang="ru-RU" sz="1600" dirty="0" smtClean="0"/>
              <a:t>  Педагогика : учебник для бакалавров / И. П. </a:t>
            </a:r>
            <a:r>
              <a:rPr lang="ru-RU" sz="1600" dirty="0" err="1" smtClean="0"/>
              <a:t>Подласый</a:t>
            </a:r>
            <a:r>
              <a:rPr lang="ru-RU" sz="1600" dirty="0" smtClean="0"/>
              <a:t>. - 2-е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- 576 с. </a:t>
            </a:r>
            <a:br>
              <a:rPr lang="ru-RU" sz="1600" dirty="0" smtClean="0"/>
            </a:br>
            <a:r>
              <a:rPr lang="ru-RU" sz="1600" dirty="0" smtClean="0"/>
              <a:t>Экземпляры: всего:10 - ЧЗ(1), МКПФ(1), АБ(8).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060848"/>
            <a:ext cx="4824536" cy="453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дает необходимый объем знаний по педагогике для специалистов любого профиля: социологов, экономистов, юристов, инженеров, врачей и т.д.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центре внимания общие основы педагогики, теория и технологии обучения и воспитания, принципы педагогического менеджмента.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позволяет выбрать и применить на практике наиболее эффективные методы обучения и воспитания, модель управления педагогическим процессом.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Автором учтены новейшие тенденции мирового развития педагогической теории и практики, требования европейских стандартов высшего образования ECTS.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04664"/>
            <a:ext cx="38721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824536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24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Педагогика</a:t>
            </a:r>
            <a:r>
              <a:rPr lang="ru-RU" sz="1600" dirty="0" smtClean="0"/>
              <a:t> : учебное пособие для бакалавров / под ред. П. И. </a:t>
            </a:r>
            <a:r>
              <a:rPr lang="ru-RU" sz="1600" dirty="0" err="1" smtClean="0"/>
              <a:t>Пидкасистого</a:t>
            </a:r>
            <a:r>
              <a:rPr lang="ru-RU" sz="1600" dirty="0" smtClean="0"/>
              <a:t>. - 3-е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- 512 с. </a:t>
            </a:r>
            <a:br>
              <a:rPr lang="ru-RU" sz="1600" dirty="0" smtClean="0"/>
            </a:br>
            <a:r>
              <a:rPr lang="ru-RU" sz="1600" dirty="0" smtClean="0"/>
              <a:t>Экземпляры: всего:10 - ЧЗ(1), МКПФ(1), АБ(8).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060848"/>
            <a:ext cx="5004048" cy="437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Учебное пособие создано коллективом ученых-педагогов для самого широкого круга специалистов: юристов, экономистов, социологов, инженеров, врачей и др.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В центре внимания авторов не ученик школы, а обучающийся вообще: ребенок в семье, ученик, студент, сотрудник производственного коллектива, член </a:t>
            </a:r>
            <a:r>
              <a:rPr lang="ru-RU" sz="1450" dirty="0" err="1" smtClean="0"/>
              <a:t>бизнес-команды</a:t>
            </a:r>
            <a:r>
              <a:rPr lang="ru-RU" sz="1450" dirty="0" smtClean="0"/>
              <a:t>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Реальная педагогическая деятельность пронизывает всю нашу жизнь, поэтому авторы стремились ясно и доступно рассказать об основных </a:t>
            </a:r>
            <a:r>
              <a:rPr lang="ru-RU" sz="1450" smtClean="0"/>
              <a:t>проблемах педагогической </a:t>
            </a:r>
            <a:r>
              <a:rPr lang="ru-RU" sz="1450" dirty="0" smtClean="0"/>
              <a:t>практики и путях их решения; образовательных системах и методах управления ими; о средствах обучения, воспитания и самообразования.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В конце каждого раздела предлагаются вопросы и задания для самоконтроля и приводятся фрагменты из жизни для самостоятельного педагогического анализа.</a:t>
            </a:r>
            <a:endParaRPr lang="ru-RU" sz="14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76672"/>
            <a:ext cx="3913429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824536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З-14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Загвязинский</a:t>
            </a:r>
            <a:r>
              <a:rPr lang="ru-RU" sz="1600" b="1" dirty="0" smtClean="0"/>
              <a:t>, Владимир Ильич.</a:t>
            </a:r>
            <a:r>
              <a:rPr lang="ru-RU" sz="1600" dirty="0" smtClean="0"/>
              <a:t> Педагогика : учебник / В. И. </a:t>
            </a:r>
            <a:r>
              <a:rPr lang="ru-RU" sz="1600" dirty="0" err="1" smtClean="0"/>
              <a:t>Загвязинский</a:t>
            </a:r>
            <a:r>
              <a:rPr lang="ru-RU" sz="1600" dirty="0" smtClean="0"/>
              <a:t>, И. Н. Емельянова. - М. : Академия, 2011. - 352 с. </a:t>
            </a:r>
            <a:br>
              <a:rPr lang="ru-RU" sz="1600" dirty="0" smtClean="0"/>
            </a:br>
            <a:r>
              <a:rPr lang="ru-RU" sz="1600" dirty="0" smtClean="0"/>
              <a:t>Экземпляры: всего:10 - ЧЗ(2), МКПФ(1), АБ(7).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204864"/>
            <a:ext cx="4752528" cy="453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в учебнике уделено проблемам методологии, факторам и условиям дальнейшего развития всех уровней образования с ориентацией на его основной продукт - личность, отвечающую требованиям современного социального заказа и перспективам развития общества.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 учреждений высшего педагогического образования. Может быть полезен руководителям образовательных учреждений, родителям, всем, кто участвует в обучении, воспитании и развитии детей и взрослых и заинтересован в повышении эффективности отечественного образования.</a:t>
            </a:r>
          </a:p>
          <a:p>
            <a:pPr algn="r">
              <a:lnSpc>
                <a:spcPct val="114000"/>
              </a:lnSpc>
              <a:spcAft>
                <a:spcPts val="600"/>
              </a:spcAft>
            </a:pPr>
            <a:endParaRPr lang="ru-RU" sz="1600" dirty="0" smtClean="0"/>
          </a:p>
          <a:p>
            <a:pPr algn="r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См. оглавление  </a:t>
            </a:r>
            <a:r>
              <a:rPr lang="ru-RU" sz="1600" dirty="0" smtClean="0">
                <a:sym typeface="Symbol"/>
              </a:rPr>
              <a:t>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476672"/>
            <a:ext cx="404217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 t="18948"/>
          <a:stretch>
            <a:fillRect/>
          </a:stretch>
        </p:blipFill>
        <p:spPr bwMode="auto">
          <a:xfrm>
            <a:off x="2267744" y="188640"/>
            <a:ext cx="488158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88640"/>
            <a:ext cx="14020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620688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Загвязинский</a:t>
            </a:r>
            <a:r>
              <a:rPr lang="ru-RU" sz="1400" dirty="0" smtClean="0"/>
              <a:t> В.И. Педагогика: учебник </a:t>
            </a:r>
            <a:endParaRPr lang="ru-RU" sz="14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6032</TotalTime>
  <Words>1367</Words>
  <Application>Microsoft Office PowerPoint</Application>
  <PresentationFormat>Экран (4:3)</PresentationFormat>
  <Paragraphs>113</Paragraphs>
  <Slides>26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Неделя кафедры   ОБЩЕЙ ПЕДАГОГИКИ    </vt:lpstr>
      <vt:lpstr>Презентация    </vt:lpstr>
      <vt:lpstr>Слайд 3</vt:lpstr>
      <vt:lpstr>             74.041(2Рос)я73 Ф 11 Фёдорова М.Ю.  Нормативно-правовое обеспечение образования : учебное пособие / М. Ю. Фёдорова. - 4-е изд., испр. - М. : Академия, 2013. - 176 с.  Экземпляры: всего:3 - ЧЗ(2), АБ(1).               </vt:lpstr>
      <vt:lpstr>         74.04я73 Иванов Д.А. Экспертиза в образовании : учебное пособие / Д. А. Иванов. - М. : Академия, 2008. - 336 с.   Экземпляры: всего:3 - ЧЗ(2), АБ(1).          </vt:lpstr>
      <vt:lpstr>           74.0я73 П 44 Подласый, Иван Павлович.  Педагогика : учебник для бакалавров / И. П. Подласый. - 2-е изд., перераб. и доп. - М. : Юрайт, 2012. - 576 с.  Экземпляры: всего:10 - ЧЗ(1), МКПФ(1), АБ(8).             </vt:lpstr>
      <vt:lpstr>             74.0я73 П 24  Педагогика : учебное пособие для бакалавров / под ред. П. И. Пидкасистого. - 3-е изд., испр. и доп. - М. : Юрайт, 2012. - 512 с.  Экземпляры: всего:10 - ЧЗ(1), МКПФ(1), АБ(8).              </vt:lpstr>
      <vt:lpstr>            74я73 З-14 Загвязинский, Владимир Ильич. Педагогика : учебник / В. И. Загвязинский, И. Н. Емельянова. - М. : Академия, 2011. - 352 с.  Экземпляры: всего:10 - ЧЗ(2), МКПФ(1), АБ(7).             </vt:lpstr>
      <vt:lpstr>Слайд 9</vt:lpstr>
      <vt:lpstr>Слайд 10</vt:lpstr>
      <vt:lpstr>Слайд 11</vt:lpstr>
      <vt:lpstr>             74я73 П 24  Педагогика: учебник / под ред. Л. П. Крившенко. - М. : Проспект, 2012. - 430 с.  Экземпляры: всего:20 - ЧЗ(3), МКПФ(1), АБ(16)              </vt:lpstr>
      <vt:lpstr>            74.0я73 Г 85  Гриценко, Лариса Ивановна. Теория и практика обучения. Интегративный подход : учебное пособие / Л. И. Гриценко. - М. : Академия, 2008. - 240 с. Экземпляры: всего:3 - ЧЗ(2), АБ(1).             </vt:lpstr>
      <vt:lpstr>            74.044.3я73 С 56 Современные образовательные технологии : учебное пособие / под ред. Н. В. Бордовской. - 3-е изд., стереотип. - М. : КноРус, 2013. - 432 с.  Экземпляры: всего:3 - ЧЗ(2), АБ(1).              </vt:lpstr>
      <vt:lpstr>Слайд 15</vt:lpstr>
      <vt:lpstr>Слайд 16</vt:lpstr>
      <vt:lpstr>             74.202.4я73 М 35 Матяш, Наталья Викторовна. Инновационные педагогические технологии. Проектное обучение: учебное пособие / Н. В. Матяш. - М. : Академия, 2011. - 144 с.  Экземпляры: всего:3 - ЧЗ(1), АБ(2).              </vt:lpstr>
      <vt:lpstr>             74.202.5я73  Горюнова М.А.  Интерактивные доски и их использование + CD в учебном процессе : учебное пособие / М. А. Горюнова, Т. В. Семёнова, М. Н. Солоневичева. - СПб : БХВ-Петербург, 2010. - 336 с.  Экземпляры: всего:1 - ЧЗ(1).              </vt:lpstr>
      <vt:lpstr>           74.026.82  Основы разработки электронных учебных изданий : учебно-методическое пособие / Г. В. Алексеев [и др.]. - СПб. : Проспект Науки, 2010. - 144 с.  Экземпляры: всего:3 - ЧЗ(1), АБ(2).            </vt:lpstr>
      <vt:lpstr>            74.202.31 П 76 Примерная основная образовательная программа образовательного учреждения. Основная школа / сост. Е. С. Савинов. - М. : Просвещение, 2011. - 344 с. : табл. - (Стандарты второго поколения) Экземпляры: всего:2 - ЧЗ(2)              </vt:lpstr>
      <vt:lpstr>             74.200.51 С 32 Сергеева В.П.  Духовно-нравственное воспитание - основа формирования личности: методическое пособие / В. П. Сергеева. - М. : УЦ "ПЕРСПЕКТИВА", 2011. - 28 с.  Экземпляры: всего:10 - ЧЗ(2), МКПФ(1), АБ(7).               </vt:lpstr>
      <vt:lpstr>        74.10я73 Чумичёва Р.М. Управление дошкольным образованием: учебное пособие / Р. М. Чумичёва, Н. А. Платохина. - М.: Академия, 2011. - 400 с.  Экземпляры: всего:3 - ЧЗ(2), АБ(1).          </vt:lpstr>
      <vt:lpstr>          74.10я73 В 49 Виноградова Н.А. Дошкольная педагогика. Основы интерактивного взаимодействия детей и взрослых : учебник для бакалавров / Н. А. Виноградова, Н. В. Микляева, Ю. В. Микляева ; под ред. Н. В. Микляевой. - М. : Юрайт, 2012. - 512 с.  Экземпляры: всего:5 - ЧЗ(2), МКПФ(1), АБ(2).           </vt:lpstr>
      <vt:lpstr>      74.102.413я73 Г 85  Гриценко, Зинаида Александровна.  Литературное образование дошкольников : учебник / З. А. Гриценко. - 4-е изд., перераб. и доп. – М.: Академия, 2012. - 352 с.  Экземпляры: всего:3 - ЧЗ(2), АБ(1).       </vt:lpstr>
      <vt:lpstr>Слайд 25</vt:lpstr>
      <vt:lpstr>Слайд 26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988</cp:revision>
  <dcterms:created xsi:type="dcterms:W3CDTF">2012-10-03T01:37:12Z</dcterms:created>
  <dcterms:modified xsi:type="dcterms:W3CDTF">2013-03-26T06:17:03Z</dcterms:modified>
</cp:coreProperties>
</file>