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6"/>
  </p:notesMasterIdLst>
  <p:sldIdLst>
    <p:sldId id="415" r:id="rId2"/>
    <p:sldId id="416" r:id="rId3"/>
    <p:sldId id="470" r:id="rId4"/>
    <p:sldId id="451" r:id="rId5"/>
    <p:sldId id="542" r:id="rId6"/>
    <p:sldId id="497" r:id="rId7"/>
    <p:sldId id="496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456" r:id="rId33"/>
    <p:sldId id="469" r:id="rId34"/>
    <p:sldId id="507" r:id="rId35"/>
    <p:sldId id="473" r:id="rId36"/>
    <p:sldId id="525" r:id="rId37"/>
    <p:sldId id="555" r:id="rId38"/>
    <p:sldId id="549" r:id="rId39"/>
    <p:sldId id="550" r:id="rId40"/>
    <p:sldId id="557" r:id="rId41"/>
    <p:sldId id="551" r:id="rId42"/>
    <p:sldId id="552" r:id="rId43"/>
    <p:sldId id="553" r:id="rId44"/>
    <p:sldId id="554" r:id="rId45"/>
    <p:sldId id="548" r:id="rId46"/>
    <p:sldId id="544" r:id="rId47"/>
    <p:sldId id="543" r:id="rId48"/>
    <p:sldId id="545" r:id="rId49"/>
    <p:sldId id="562" r:id="rId50"/>
    <p:sldId id="546" r:id="rId51"/>
    <p:sldId id="547" r:id="rId52"/>
    <p:sldId id="560" r:id="rId53"/>
    <p:sldId id="513" r:id="rId54"/>
    <p:sldId id="55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81A"/>
    <a:srgbClr val="660033"/>
    <a:srgbClr val="864300"/>
    <a:srgbClr val="663300"/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>
        <p:scale>
          <a:sx n="72" d="100"/>
          <a:sy n="72" d="100"/>
        </p:scale>
        <p:origin x="-141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15000">
    <p:newsflash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!PDF-&#1074;&#1077;&#1088;&#1089;&#1080;&#1080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1052;&#1072;&#1090;&#1077;&#1088;&#1080;&#1072;&#1083;&#1099;%20&#1082;%20&#1085;&#1086;&#1084;&#1077;&#1088;&#1091;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!PDF-&#1074;&#1077;&#1088;&#1089;&#1080;&#1080;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!PDF-&#1074;&#1077;&#1088;&#1089;&#1080;&#1080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52;&#1072;&#1090;&#1077;&#1088;&#1080;&#1072;&#1083;&#1099;%20&#1082;%20&#1085;&#1086;&#1084;&#1077;&#1088;&#1091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52;&#1072;&#1090;&#1077;&#1088;&#1080;&#1072;&#1083;&#1099;%20&#1082;%20&#1085;&#1086;&#1084;&#1077;&#1088;&#1091;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ОБЩЕЙ ПЕДАГОГИКИ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7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0"/>
            <a:ext cx="5184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3326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0"/>
            <a:ext cx="5315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6296" y="3326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0"/>
            <a:ext cx="517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3326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0"/>
            <a:ext cx="514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3326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0"/>
            <a:ext cx="5202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3326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0"/>
            <a:ext cx="5123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3326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0"/>
            <a:ext cx="5215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3326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864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Электронное приложение к журналу</a:t>
            </a:r>
            <a:endParaRPr lang="ru-RU" sz="3000" dirty="0" smtClean="0"/>
          </a:p>
          <a:p>
            <a:pPr algn="ctr"/>
            <a:r>
              <a:rPr lang="ru-RU" sz="3000" b="1" dirty="0" smtClean="0"/>
              <a:t>«Начальная  школа» февраль 2013 (№2)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916832"/>
            <a:ext cx="46085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hlinkClick r:id="rId3" action="ppaction://hlinkfile"/>
              </a:rPr>
              <a:t>PDF-версии</a:t>
            </a:r>
            <a:r>
              <a:rPr lang="ru-RU" sz="5400" b="1" dirty="0" smtClean="0"/>
              <a:t> </a:t>
            </a:r>
          </a:p>
          <a:p>
            <a:pPr algn="ctr"/>
            <a:r>
              <a:rPr lang="ru-RU" sz="5400" dirty="0" smtClean="0"/>
              <a:t>журнала </a:t>
            </a:r>
          </a:p>
          <a:p>
            <a:pPr algn="ctr"/>
            <a:r>
              <a:rPr lang="ru-RU" sz="5400" dirty="0" smtClean="0"/>
              <a:t>«Начальная школа» №2/2013 </a:t>
            </a:r>
          </a:p>
          <a:p>
            <a:pPr algn="ctr"/>
            <a:endParaRPr lang="ru-RU" sz="54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МЕТОДИЧЕСКИЙ ЖУРНАЛ  ДЛЯ УЧИТЕЛЕЙ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НАЧАЛЬНОЙ  ШКОЛЫ  </a:t>
            </a: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857232"/>
            <a:ext cx="811061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32240" y="260648"/>
            <a:ext cx="315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b="1" u="sng" dirty="0" smtClean="0">
                <a:hlinkClick r:id="rId4" action="ppaction://hlinkfile"/>
              </a:rPr>
              <a:t>Материалы к номеру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708680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</a:t>
            </a:r>
            <a:r>
              <a:rPr lang="en-US" sz="6000" b="1" cap="all" dirty="0" smtClean="0">
                <a:solidFill>
                  <a:srgbClr val="1E4778"/>
                </a:solidFill>
                <a:latin typeface="Arial Narrow" pitchFamily="34" charset="0"/>
              </a:rPr>
              <a:t>CD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-</a:t>
            </a:r>
            <a:r>
              <a:rPr lang="ru-RU" sz="6000" cap="all" dirty="0" smtClean="0">
                <a:solidFill>
                  <a:srgbClr val="1E4778"/>
                </a:solidFill>
                <a:latin typeface="Arial Narrow" pitchFamily="34" charset="0"/>
              </a:rPr>
              <a:t>дисков</a:t>
            </a:r>
            <a:br>
              <a:rPr lang="ru-RU" sz="6000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cap="all" dirty="0" smtClean="0">
                <a:solidFill>
                  <a:srgbClr val="1E4778"/>
                </a:solidFill>
                <a:latin typeface="Arial Narrow" pitchFamily="34" charset="0"/>
              </a:rPr>
              <a:t>  </a:t>
            </a: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7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07657">
            <a:off x="6918753" y="4380382"/>
            <a:ext cx="1705418" cy="17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07059">
            <a:off x="2099430" y="4410305"/>
            <a:ext cx="1539911" cy="15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131496">
            <a:off x="582904" y="4342147"/>
            <a:ext cx="1627792" cy="16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18369">
            <a:off x="5685544" y="4176904"/>
            <a:ext cx="1656184" cy="168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77800"/>
            <a:ext cx="4608512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0"/>
            <a:ext cx="4500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356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u="sng" dirty="0" smtClean="0">
                <a:hlinkClick r:id="rId4" action="ppaction://hlinkfile"/>
              </a:rPr>
              <a:t>Содержание  журнала</a:t>
            </a:r>
            <a:r>
              <a:rPr lang="ru-RU" b="1" u="sng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Начальная  школа. – 2013. – февраль. - № 2.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0"/>
            <a:ext cx="5143536" cy="690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88224" y="332656"/>
            <a:ext cx="2555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0"/>
            <a:ext cx="5143536" cy="690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88224" y="33265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0"/>
            <a:ext cx="5299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0"/>
            <a:ext cx="4992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0"/>
            <a:ext cx="5088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0"/>
            <a:ext cx="4857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0"/>
            <a:ext cx="5072098" cy="690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0"/>
            <a:ext cx="4866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Электронное приложение к журналу</a:t>
            </a:r>
            <a:endParaRPr lang="ru-RU" sz="3200" dirty="0" smtClean="0"/>
          </a:p>
          <a:p>
            <a:pPr algn="ctr"/>
            <a:r>
              <a:rPr lang="ru-RU" sz="3200" b="1" dirty="0" smtClean="0"/>
              <a:t>«Начальная  школа» январь 2013 (№1)</a:t>
            </a:r>
            <a:endParaRPr lang="ru-RU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916832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0"/>
            <a:ext cx="4929222" cy="69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0"/>
            <a:ext cx="5034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0232" y="33265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/>
              <a:t>Начальная  школа. – 2013. – февраль (№ 2).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Электронное приложение к журналу</a:t>
            </a:r>
            <a:endParaRPr lang="ru-RU" sz="3000" dirty="0" smtClean="0"/>
          </a:p>
          <a:p>
            <a:pPr algn="ctr"/>
            <a:r>
              <a:rPr lang="ru-RU" sz="3000" b="1" dirty="0" smtClean="0"/>
              <a:t>«Воспитание  школьников»  № 2/2013</a:t>
            </a:r>
            <a:endParaRPr lang="ru-RU" sz="3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1916832"/>
            <a:ext cx="46085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511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 </a:t>
            </a:r>
            <a:r>
              <a:rPr lang="ru-RU" sz="5400" b="1" u="sng" dirty="0" smtClean="0">
                <a:hlinkClick r:id="rId3" action="ppaction://hlinkfile"/>
              </a:rPr>
              <a:t>PDF-версии</a:t>
            </a:r>
            <a:r>
              <a:rPr lang="ru-RU" sz="5400" b="1" dirty="0" smtClean="0"/>
              <a:t> </a:t>
            </a:r>
          </a:p>
          <a:p>
            <a:pPr lvl="0" algn="ctr"/>
            <a:r>
              <a:rPr lang="ru-RU" sz="5400" dirty="0" smtClean="0"/>
              <a:t>журнала </a:t>
            </a:r>
          </a:p>
          <a:p>
            <a:pPr lvl="0" algn="ctr"/>
            <a:r>
              <a:rPr lang="ru-RU" sz="5400" dirty="0" smtClean="0"/>
              <a:t>«Воспитание  школьников» </a:t>
            </a:r>
          </a:p>
          <a:p>
            <a:pPr lvl="0" algn="ctr"/>
            <a:r>
              <a:rPr lang="ru-RU" sz="5400" dirty="0" smtClean="0"/>
              <a:t>№2/2013</a:t>
            </a:r>
          </a:p>
          <a:p>
            <a:pPr lvl="0" algn="ctr"/>
            <a:endParaRPr lang="ru-RU" sz="54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ТЕОРЕТИЧЕСКИЙ И НАУЧНО-МЕТОДИЧЕСКИЙ ЖУРНАЛ  </a:t>
            </a:r>
          </a:p>
          <a:p>
            <a:pPr algn="ctr">
              <a:lnSpc>
                <a:spcPct val="114000"/>
              </a:lnSpc>
            </a:pPr>
            <a:r>
              <a:rPr lang="ru-RU" sz="2300" dirty="0" smtClean="0"/>
              <a:t> </a:t>
            </a: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0"/>
            <a:ext cx="44110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3"/>
            <a:ext cx="8784976" cy="114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ru-RU" sz="2200" b="1" u="sng" dirty="0" smtClean="0">
                <a:solidFill>
                  <a:srgbClr val="FF0000"/>
                </a:solidFill>
              </a:rPr>
              <a:t>Содержание CD-диска, </a:t>
            </a:r>
          </a:p>
          <a:p>
            <a:pPr lvl="0" algn="ctr">
              <a:lnSpc>
                <a:spcPct val="114000"/>
              </a:lnSpc>
            </a:pPr>
            <a:r>
              <a:rPr lang="ru-RU" sz="2200" b="1" u="sng" dirty="0" smtClean="0">
                <a:solidFill>
                  <a:srgbClr val="FF0000"/>
                </a:solidFill>
              </a:rPr>
              <a:t>приложения к журналу «Воспитание школьников»</a:t>
            </a:r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736"/>
            <a:ext cx="901000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16042"/>
            <a:ext cx="4752528" cy="67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0"/>
            <a:ext cx="5005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hlinkClick r:id="rId3" action="ppaction://hlinkfile"/>
              </a:rPr>
              <a:t>PDF-версии</a:t>
            </a:r>
            <a:r>
              <a:rPr lang="ru-RU" sz="5400" b="1" dirty="0" smtClean="0"/>
              <a:t> </a:t>
            </a:r>
          </a:p>
          <a:p>
            <a:pPr algn="ctr"/>
            <a:r>
              <a:rPr lang="ru-RU" sz="5400" dirty="0" smtClean="0"/>
              <a:t>журнала </a:t>
            </a:r>
          </a:p>
          <a:p>
            <a:pPr algn="ctr"/>
            <a:r>
              <a:rPr lang="ru-RU" sz="5400" dirty="0" smtClean="0"/>
              <a:t>«Начальная школа» №1/2013 </a:t>
            </a:r>
          </a:p>
          <a:p>
            <a:pPr algn="ctr"/>
            <a:endParaRPr lang="ru-RU" sz="54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МЕТОДИЧЕСКИЙ ЖУРНАЛ  ДЛЯ УЧИТЕЛЕЙ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НАЧАЛЬНОЙ  ШКОЛЫ  </a:t>
            </a: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7" y="260648"/>
            <a:ext cx="678705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0"/>
            <a:ext cx="4834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0"/>
            <a:ext cx="4834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Воспитание школьников. – 2013. - № 2.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628800"/>
            <a:ext cx="49149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Электронное приложение к журналу</a:t>
            </a:r>
            <a:endParaRPr lang="ru-RU" sz="2400" dirty="0" smtClean="0"/>
          </a:p>
          <a:p>
            <a:pPr algn="ctr"/>
            <a:r>
              <a:rPr lang="ru-RU" sz="2400" b="1" dirty="0" smtClean="0"/>
              <a:t>«Духовно-нравственное воспитание» январь 2012 (№5)</a:t>
            </a:r>
            <a:endParaRPr lang="ru-RU" sz="2400" dirty="0"/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0"/>
            <a:ext cx="7082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0"/>
            <a:ext cx="511256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914032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60232" y="188640"/>
            <a:ext cx="2483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Духовно-нравственное воспитание. – 2012. – январь (№ 5). </a:t>
            </a: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188640"/>
            <a:ext cx="2483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Духовно-нравственное воспитание. – 2012. – январь (№ 5).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0"/>
            <a:ext cx="6193067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b="1" u="sng" dirty="0" smtClean="0">
                <a:hlinkClick r:id="rId3" action="ppaction://hlinkfile"/>
              </a:rPr>
              <a:t>Материалы к номеру</a:t>
            </a:r>
          </a:p>
          <a:p>
            <a:pPr lvl="0" algn="ctr">
              <a:spcAft>
                <a:spcPts val="1200"/>
              </a:spcAft>
            </a:pPr>
            <a:endParaRPr lang="ru-RU" sz="2400" b="1" u="sng" dirty="0" smtClean="0">
              <a:hlinkClick r:id="rId3" action="ppaction://hlinkfile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548680"/>
            <a:ext cx="619268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0"/>
            <a:ext cx="4866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0"/>
            <a:ext cx="4765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32240" y="188640"/>
            <a:ext cx="241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Духовно-нравственное воспитание. – 2012. – январь (№ 5). </a:t>
            </a: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1" y="0"/>
            <a:ext cx="49329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2240" y="188640"/>
            <a:ext cx="241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Духовно-нравственное воспитание. – 2012. – январь (№ 5). </a:t>
            </a: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852936"/>
            <a:ext cx="6264696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rgbClr val="5E081A"/>
                </a:solidFill>
              </a:rPr>
              <a:t>БЛАГОДАРИМ  ЗА ВНИМАНИЕ!</a:t>
            </a:r>
            <a:endParaRPr lang="ru-RU" sz="3000" dirty="0">
              <a:solidFill>
                <a:srgbClr val="5E081A"/>
              </a:solidFill>
            </a:endParaRPr>
          </a:p>
        </p:txBody>
      </p:sp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00808"/>
            <a:ext cx="7056784" cy="277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rgbClr val="5E081A"/>
                </a:solidFill>
              </a:rPr>
              <a:t>ПРИГЛАШАЕМ 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rgbClr val="5E081A"/>
                </a:solidFill>
              </a:rPr>
              <a:t>В ЗАЛ ЭЛЕКТРОННЫХ РЕСУРСОВ  БИБЛИОТЕКИ </a:t>
            </a:r>
          </a:p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rgbClr val="5E081A"/>
                </a:solidFill>
              </a:rPr>
              <a:t> ФИЛИАЛА ОМГПУ В Г. ТАРЕ</a:t>
            </a:r>
            <a:r>
              <a:rPr lang="ru-RU" sz="3000" b="1" dirty="0" smtClean="0">
                <a:solidFill>
                  <a:srgbClr val="5E081A"/>
                </a:solidFill>
              </a:rPr>
              <a:t>	</a:t>
            </a:r>
            <a:endParaRPr lang="ru-RU" sz="3000" b="1" dirty="0">
              <a:solidFill>
                <a:srgbClr val="5E081A"/>
              </a:solidFill>
            </a:endParaRPr>
          </a:p>
        </p:txBody>
      </p:sp>
    </p:spTree>
  </p:cSld>
  <p:clrMapOvr>
    <a:masterClrMapping/>
  </p:clrMapOvr>
  <p:transition spd="med" advClick="0" advTm="21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0"/>
            <a:ext cx="4913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u="sng" dirty="0" smtClean="0">
                <a:hlinkClick r:id="rId3" action="ppaction://hlinkfile"/>
              </a:rPr>
              <a:t>Содержание  журнала</a:t>
            </a:r>
            <a:r>
              <a:rPr lang="ru-RU" sz="2600" b="1" u="sng" dirty="0" smtClean="0"/>
              <a:t> </a:t>
            </a:r>
          </a:p>
          <a:p>
            <a:pPr lvl="0" algn="ctr"/>
            <a:r>
              <a:rPr lang="ru-RU" sz="2600" dirty="0" smtClean="0"/>
              <a:t>«Начальная  школа»  №1/2013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836711"/>
            <a:ext cx="3816424" cy="591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280" y="3326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2013. - № 1.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0"/>
            <a:ext cx="49367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8224" y="332656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 smtClean="0"/>
              <a:t>Начальная  школа. – январь. -  </a:t>
            </a:r>
          </a:p>
          <a:p>
            <a:pPr lvl="0" algn="r"/>
            <a:r>
              <a:rPr lang="ru-RU" sz="1400" dirty="0" smtClean="0"/>
              <a:t>2013. - № 1.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0"/>
            <a:ext cx="5297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9893</TotalTime>
  <Words>558</Words>
  <Application>Microsoft Office PowerPoint</Application>
  <PresentationFormat>Экран (4:3)</PresentationFormat>
  <Paragraphs>131</Paragraphs>
  <Slides>54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Апекс</vt:lpstr>
      <vt:lpstr> Неделя кафедры   ОБЩЕЙ ПЕДАГОГИКИ    </vt:lpstr>
      <vt:lpstr> Презентация CD-дисков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1413</cp:revision>
  <dcterms:created xsi:type="dcterms:W3CDTF">2012-10-03T01:37:12Z</dcterms:created>
  <dcterms:modified xsi:type="dcterms:W3CDTF">2013-03-26T06:20:48Z</dcterms:modified>
</cp:coreProperties>
</file>